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7" d="100"/>
          <a:sy n="17" d="100"/>
        </p:scale>
        <p:origin x="1752" y="101"/>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001621"/>
          </a:xfrm>
        </p:spPr>
        <p:txBody>
          <a:bodyPr/>
          <a:lstStyle/>
          <a:p>
            <a:r>
              <a:rPr lang="en-US" sz="3600" dirty="0"/>
              <a:t>Odin is a project management software designed for use by small technical businesses to help organize their work towards large goals. It's leadership based structure allows for different responsibilities to be held by different workers. Managers organize the Project Leads who manage the employees. Managers create, delete, and define projects. Project leads give tasks to employees to work towards the project. Employees log their work through starting, stopping, and describing.</a:t>
            </a:r>
            <a:endParaRPr lang="en-US" sz="3200" dirty="0"/>
          </a:p>
        </p:txBody>
      </p:sp>
      <p:sp>
        <p:nvSpPr>
          <p:cNvPr id="3" name="Text Placeholder 2"/>
          <p:cNvSpPr>
            <a:spLocks noGrp="1"/>
          </p:cNvSpPr>
          <p:nvPr>
            <p:ph type="body" sz="quarter" idx="11"/>
          </p:nvPr>
        </p:nvSpPr>
        <p:spPr>
          <a:xfrm>
            <a:off x="509578" y="5548749"/>
            <a:ext cx="10048875" cy="754045"/>
          </a:xfrm>
        </p:spPr>
        <p:txBody>
          <a:bodyPr/>
          <a:lstStyle/>
          <a:p>
            <a:r>
              <a:rPr lang="en-US" dirty="0"/>
              <a:t>ABSTRACT </a:t>
            </a:r>
          </a:p>
        </p:txBody>
      </p:sp>
      <p:sp>
        <p:nvSpPr>
          <p:cNvPr id="4" name="Text Placeholder 3"/>
          <p:cNvSpPr>
            <a:spLocks noGrp="1"/>
          </p:cNvSpPr>
          <p:nvPr>
            <p:ph type="body" sz="quarter" idx="20"/>
          </p:nvPr>
        </p:nvSpPr>
        <p:spPr>
          <a:xfrm>
            <a:off x="509578" y="12911781"/>
            <a:ext cx="10050462" cy="754045"/>
          </a:xfrm>
        </p:spPr>
        <p:txBody>
          <a:bodyPr/>
          <a:lstStyle/>
          <a:p>
            <a:r>
              <a:rPr lang="en-US" dirty="0"/>
              <a:t>OVERVIEW </a:t>
            </a:r>
          </a:p>
        </p:txBody>
      </p:sp>
      <p:sp>
        <p:nvSpPr>
          <p:cNvPr id="5" name="Text Placeholder 4"/>
          <p:cNvSpPr>
            <a:spLocks noGrp="1"/>
          </p:cNvSpPr>
          <p:nvPr>
            <p:ph type="body" sz="quarter" idx="21"/>
          </p:nvPr>
        </p:nvSpPr>
        <p:spPr>
          <a:xfrm>
            <a:off x="22386930" y="6378481"/>
            <a:ext cx="10048874" cy="846363"/>
          </a:xfrm>
        </p:spPr>
        <p:txBody>
          <a:bodyPr/>
          <a:lstStyle/>
          <a:p>
            <a:endParaRPr lang="en-US"/>
          </a:p>
        </p:txBody>
      </p:sp>
      <p:sp>
        <p:nvSpPr>
          <p:cNvPr id="6" name="Text Placeholder 5"/>
          <p:cNvSpPr>
            <a:spLocks noGrp="1"/>
          </p:cNvSpPr>
          <p:nvPr>
            <p:ph type="body" sz="quarter" idx="22"/>
          </p:nvPr>
        </p:nvSpPr>
        <p:spPr>
          <a:xfrm>
            <a:off x="22377403" y="5548749"/>
            <a:ext cx="10048875" cy="754045"/>
          </a:xfrm>
        </p:spPr>
        <p:txBody>
          <a:bodyPr/>
          <a:lstStyle/>
          <a:p>
            <a:endParaRPr lang="en-US"/>
          </a:p>
        </p:txBody>
      </p:sp>
      <p:sp>
        <p:nvSpPr>
          <p:cNvPr id="7" name="Text Placeholder 6"/>
          <p:cNvSpPr>
            <a:spLocks noGrp="1"/>
          </p:cNvSpPr>
          <p:nvPr>
            <p:ph type="body" sz="quarter" idx="23"/>
          </p:nvPr>
        </p:nvSpPr>
        <p:spPr>
          <a:xfrm>
            <a:off x="22377404" y="15026783"/>
            <a:ext cx="10048874" cy="846363"/>
          </a:xfrm>
        </p:spPr>
        <p:txBody>
          <a:bodyPr/>
          <a:lstStyle/>
          <a:p>
            <a:endParaRPr lang="en-US" dirty="0"/>
          </a:p>
        </p:txBody>
      </p:sp>
      <p:sp>
        <p:nvSpPr>
          <p:cNvPr id="8" name="Text Placeholder 7"/>
          <p:cNvSpPr>
            <a:spLocks noGrp="1"/>
          </p:cNvSpPr>
          <p:nvPr>
            <p:ph type="body" sz="quarter" idx="24"/>
          </p:nvPr>
        </p:nvSpPr>
        <p:spPr>
          <a:xfrm>
            <a:off x="22377404" y="14257357"/>
            <a:ext cx="10058400" cy="754045"/>
          </a:xfrm>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a:xfrm>
            <a:off x="509578" y="13743138"/>
            <a:ext cx="10056813" cy="9842672"/>
          </a:xfrm>
        </p:spPr>
        <p:txBody>
          <a:bodyPr/>
          <a:lstStyle/>
          <a:p>
            <a:r>
              <a:rPr lang="en-US" sz="3600" dirty="0">
                <a:solidFill>
                  <a:srgbClr val="002060"/>
                </a:solidFill>
              </a:rPr>
              <a:t>From our research on various project management tools we will be using a couple of ideas. First, our present Task Management software has no way of recognizing when a task is finished, so we will be adding support for finished tasks as well as due dates for the tasks. In addition, projects without priorities lack structure and guidance, so we will be adding priorities to our tasks. As a project is composed of many tasks, a progression check for how close a project is to completion will be added. We will be also adding support for logging in under different users to keep track of everyone's participation separately as well as keeping the responsibilities in line. Finally, we will be adding a GUI to make the product more suitable for general use by non computer specialists.</a:t>
            </a:r>
          </a:p>
          <a:p>
            <a:endParaRPr lang="en-US" sz="3200" dirty="0">
              <a:solidFill>
                <a:srgbClr val="002060"/>
              </a:solidFill>
            </a:endParaRPr>
          </a:p>
        </p:txBody>
      </p:sp>
      <p:sp>
        <p:nvSpPr>
          <p:cNvPr id="16" name="Text Placeholder 15"/>
          <p:cNvSpPr>
            <a:spLocks noGrp="1"/>
          </p:cNvSpPr>
          <p:nvPr>
            <p:ph type="body" sz="quarter" idx="150"/>
          </p:nvPr>
        </p:nvSpPr>
        <p:spPr/>
        <p:txBody>
          <a:bodyPr/>
          <a:lstStyle/>
          <a:p>
            <a:r>
              <a:rPr lang="en-US" dirty="0"/>
              <a:t>Professor </a:t>
            </a:r>
            <a:r>
              <a:rPr lang="en-US" dirty="0" err="1"/>
              <a:t>Posnett</a:t>
            </a:r>
            <a:r>
              <a:rPr lang="en-US" dirty="0"/>
              <a:t> – CSC 131 – Spring 2018</a:t>
            </a:r>
          </a:p>
        </p:txBody>
      </p:sp>
      <p:sp>
        <p:nvSpPr>
          <p:cNvPr id="17" name="Text Placeholder 16"/>
          <p:cNvSpPr>
            <a:spLocks noGrp="1"/>
          </p:cNvSpPr>
          <p:nvPr>
            <p:ph type="body" sz="quarter" idx="151"/>
          </p:nvPr>
        </p:nvSpPr>
        <p:spPr/>
        <p:txBody>
          <a:bodyPr>
            <a:normAutofit fontScale="92500" lnSpcReduction="10000"/>
          </a:bodyPr>
          <a:lstStyle/>
          <a:p>
            <a:r>
              <a:rPr lang="en-US" dirty="0"/>
              <a:t>David, </a:t>
            </a:r>
            <a:r>
              <a:rPr lang="en-US" dirty="0" err="1"/>
              <a:t>Romya</a:t>
            </a:r>
            <a:r>
              <a:rPr lang="en-US" dirty="0"/>
              <a:t>, Charles, Joel, Yusuf </a:t>
            </a:r>
          </a:p>
        </p:txBody>
      </p:sp>
      <p:sp>
        <p:nvSpPr>
          <p:cNvPr id="18" name="Text Placeholder 17"/>
          <p:cNvSpPr>
            <a:spLocks noGrp="1"/>
          </p:cNvSpPr>
          <p:nvPr>
            <p:ph type="body" sz="quarter" idx="153"/>
          </p:nvPr>
        </p:nvSpPr>
        <p:spPr/>
        <p:txBody>
          <a:bodyPr>
            <a:normAutofit fontScale="92500" lnSpcReduction="10000"/>
          </a:bodyPr>
          <a:lstStyle/>
          <a:p>
            <a:r>
              <a:rPr lang="en-US" dirty="0"/>
              <a:t>The Odin Project</a:t>
            </a:r>
          </a:p>
        </p:txBody>
      </p:sp>
      <p:graphicFrame>
        <p:nvGraphicFramePr>
          <p:cNvPr id="27" name="Table 26">
            <a:extLst>
              <a:ext uri="{FF2B5EF4-FFF2-40B4-BE49-F238E27FC236}">
                <a16:creationId xmlns:a16="http://schemas.microsoft.com/office/drawing/2014/main" id="{73FB6AED-1CF1-4066-A8C3-D9964A41793C}"/>
              </a:ext>
            </a:extLst>
          </p:cNvPr>
          <p:cNvGraphicFramePr>
            <a:graphicFrameLocks noGrp="1"/>
          </p:cNvGraphicFramePr>
          <p:nvPr>
            <p:extLst>
              <p:ext uri="{D42A27DB-BD31-4B8C-83A1-F6EECF244321}">
                <p14:modId xmlns:p14="http://schemas.microsoft.com/office/powerpoint/2010/main" val="3959931146"/>
              </p:ext>
            </p:extLst>
          </p:nvPr>
        </p:nvGraphicFramePr>
        <p:xfrm>
          <a:off x="11470975" y="14012056"/>
          <a:ext cx="9974166" cy="17809361"/>
        </p:xfrm>
        <a:graphic>
          <a:graphicData uri="http://schemas.openxmlformats.org/drawingml/2006/table">
            <a:tbl>
              <a:tblPr firstRow="1" bandRow="1">
                <a:tableStyleId>{7DF18680-E054-41AD-8BC1-D1AEF772440D}</a:tableStyleId>
              </a:tblPr>
              <a:tblGrid>
                <a:gridCol w="1391584">
                  <a:extLst>
                    <a:ext uri="{9D8B030D-6E8A-4147-A177-3AD203B41FA5}">
                      <a16:colId xmlns:a16="http://schemas.microsoft.com/office/drawing/2014/main" val="3634556226"/>
                    </a:ext>
                  </a:extLst>
                </a:gridCol>
                <a:gridCol w="1493520">
                  <a:extLst>
                    <a:ext uri="{9D8B030D-6E8A-4147-A177-3AD203B41FA5}">
                      <a16:colId xmlns:a16="http://schemas.microsoft.com/office/drawing/2014/main" val="904618588"/>
                    </a:ext>
                  </a:extLst>
                </a:gridCol>
                <a:gridCol w="7089062">
                  <a:extLst>
                    <a:ext uri="{9D8B030D-6E8A-4147-A177-3AD203B41FA5}">
                      <a16:colId xmlns:a16="http://schemas.microsoft.com/office/drawing/2014/main" val="1307923482"/>
                    </a:ext>
                  </a:extLst>
                </a:gridCol>
              </a:tblGrid>
              <a:tr h="840529">
                <a:tc>
                  <a:txBody>
                    <a:bodyPr/>
                    <a:lstStyle/>
                    <a:p>
                      <a:r>
                        <a:rPr lang="en-US" sz="2800" dirty="0"/>
                        <a:t>ID</a:t>
                      </a:r>
                    </a:p>
                  </a:txBody>
                  <a:tcPr marL="27863" marR="27863" marT="13932" marB="13932"/>
                </a:tc>
                <a:tc>
                  <a:txBody>
                    <a:bodyPr/>
                    <a:lstStyle/>
                    <a:p>
                      <a:r>
                        <a:rPr lang="en-US" sz="2800" dirty="0"/>
                        <a:t>PRIORITY</a:t>
                      </a:r>
                    </a:p>
                  </a:txBody>
                  <a:tcPr marL="27863" marR="27863" marT="13932" marB="13932"/>
                </a:tc>
                <a:tc>
                  <a:txBody>
                    <a:bodyPr/>
                    <a:lstStyle/>
                    <a:p>
                      <a:r>
                        <a:rPr lang="en-US" sz="2800" dirty="0"/>
                        <a:t>REQUIREMENT</a:t>
                      </a:r>
                    </a:p>
                  </a:txBody>
                  <a:tcPr marL="27863" marR="27863" marT="13932" marB="13932"/>
                </a:tc>
                <a:extLst>
                  <a:ext uri="{0D108BD9-81ED-4DB2-BD59-A6C34878D82A}">
                    <a16:rowId xmlns:a16="http://schemas.microsoft.com/office/drawing/2014/main" val="3488493420"/>
                  </a:ext>
                </a:extLst>
              </a:tr>
              <a:tr h="840529">
                <a:tc>
                  <a:txBody>
                    <a:bodyPr/>
                    <a:lstStyle/>
                    <a:p>
                      <a:r>
                        <a:rPr lang="en-US" sz="2800" kern="1200" dirty="0">
                          <a:effectLst/>
                        </a:rPr>
                        <a:t>REQ1</a:t>
                      </a:r>
                      <a:endParaRPr lang="en-US" sz="2800" dirty="0">
                        <a:solidFill>
                          <a:schemeClr val="tx1"/>
                        </a:solidFill>
                      </a:endParaRPr>
                    </a:p>
                  </a:txBody>
                  <a:tcPr marL="27863" marR="27863" marT="13932" marB="13932"/>
                </a:tc>
                <a:tc>
                  <a:txBody>
                    <a:bodyPr/>
                    <a:lstStyle/>
                    <a:p>
                      <a:r>
                        <a:rPr lang="en-US" sz="2800" kern="1200" dirty="0">
                          <a:effectLst/>
                        </a:rPr>
                        <a:t>5</a:t>
                      </a:r>
                      <a:endParaRPr lang="en-US" sz="2800" dirty="0"/>
                    </a:p>
                  </a:txBody>
                  <a:tcPr marL="27863" marR="27863" marT="13932" marB="13932"/>
                </a:tc>
                <a:tc>
                  <a:txBody>
                    <a:bodyPr/>
                    <a:lstStyle/>
                    <a:p>
                      <a:r>
                        <a:rPr lang="en-US" sz="2800" dirty="0"/>
                        <a:t>The system will store all task and project data to a SQL database for future access.</a:t>
                      </a:r>
                    </a:p>
                  </a:txBody>
                  <a:tcPr marL="27863" marR="27863" marT="13932" marB="13932"/>
                </a:tc>
                <a:extLst>
                  <a:ext uri="{0D108BD9-81ED-4DB2-BD59-A6C34878D82A}">
                    <a16:rowId xmlns:a16="http://schemas.microsoft.com/office/drawing/2014/main" val="2016575830"/>
                  </a:ext>
                </a:extLst>
              </a:tr>
              <a:tr h="1225984">
                <a:tc>
                  <a:txBody>
                    <a:bodyPr/>
                    <a:lstStyle/>
                    <a:p>
                      <a:r>
                        <a:rPr lang="en-US" sz="2800" kern="1200" dirty="0">
                          <a:effectLst/>
                        </a:rPr>
                        <a:t>REQ2</a:t>
                      </a:r>
                      <a:endParaRPr lang="en-US" sz="2800" dirty="0"/>
                    </a:p>
                  </a:txBody>
                  <a:tcPr marL="27863" marR="27863" marT="13932" marB="13932"/>
                </a:tc>
                <a:tc>
                  <a:txBody>
                    <a:bodyPr/>
                    <a:lstStyle/>
                    <a:p>
                      <a:r>
                        <a:rPr lang="en-US" sz="2800" dirty="0"/>
                        <a:t>2</a:t>
                      </a:r>
                    </a:p>
                  </a:txBody>
                  <a:tcPr marL="27863" marR="27863" marT="13932" marB="13932"/>
                </a:tc>
                <a:tc>
                  <a:txBody>
                    <a:bodyPr/>
                    <a:lstStyle/>
                    <a:p>
                      <a:r>
                        <a:rPr lang="en-US" sz="2800" dirty="0"/>
                        <a:t>The system will allow access to only the authorized users through a user login page.</a:t>
                      </a:r>
                    </a:p>
                  </a:txBody>
                  <a:tcPr marL="27863" marR="27863" marT="13932" marB="13932"/>
                </a:tc>
                <a:extLst>
                  <a:ext uri="{0D108BD9-81ED-4DB2-BD59-A6C34878D82A}">
                    <a16:rowId xmlns:a16="http://schemas.microsoft.com/office/drawing/2014/main" val="370426470"/>
                  </a:ext>
                </a:extLst>
              </a:tr>
              <a:tr h="1228164">
                <a:tc>
                  <a:txBody>
                    <a:bodyPr/>
                    <a:lstStyle/>
                    <a:p>
                      <a:r>
                        <a:rPr lang="en-US" sz="2800" kern="1200" dirty="0">
                          <a:effectLst/>
                        </a:rPr>
                        <a:t>REQ3</a:t>
                      </a:r>
                      <a:endParaRPr lang="en-US" sz="2800" dirty="0"/>
                    </a:p>
                  </a:txBody>
                  <a:tcPr marL="27863" marR="27863" marT="13932" marB="13932"/>
                </a:tc>
                <a:tc>
                  <a:txBody>
                    <a:bodyPr/>
                    <a:lstStyle/>
                    <a:p>
                      <a:r>
                        <a:rPr lang="en-US" sz="2800" dirty="0"/>
                        <a:t>4</a:t>
                      </a:r>
                    </a:p>
                  </a:txBody>
                  <a:tcPr marL="27863" marR="27863" marT="13932" marB="13932"/>
                </a:tc>
                <a:tc>
                  <a:txBody>
                    <a:bodyPr/>
                    <a:lstStyle/>
                    <a:p>
                      <a:r>
                        <a:rPr lang="en-US" sz="2800" kern="1200" dirty="0">
                          <a:effectLst/>
                        </a:rPr>
                        <a:t>The system will allow for the creation and modification of projects as a container for tasks.</a:t>
                      </a:r>
                      <a:endParaRPr lang="en-US" sz="2800" dirty="0"/>
                    </a:p>
                  </a:txBody>
                  <a:tcPr marL="27863" marR="27863" marT="13932" marB="13932"/>
                </a:tc>
                <a:extLst>
                  <a:ext uri="{0D108BD9-81ED-4DB2-BD59-A6C34878D82A}">
                    <a16:rowId xmlns:a16="http://schemas.microsoft.com/office/drawing/2014/main" val="547067793"/>
                  </a:ext>
                </a:extLst>
              </a:tr>
              <a:tr h="1246861">
                <a:tc>
                  <a:txBody>
                    <a:bodyPr/>
                    <a:lstStyle/>
                    <a:p>
                      <a:r>
                        <a:rPr lang="en-US" sz="2800" kern="1200" dirty="0">
                          <a:effectLst/>
                        </a:rPr>
                        <a:t>REQ4</a:t>
                      </a:r>
                      <a:endParaRPr lang="en-US" sz="2800" dirty="0"/>
                    </a:p>
                  </a:txBody>
                  <a:tcPr marL="27863" marR="27863" marT="13932" marB="13932"/>
                </a:tc>
                <a:tc>
                  <a:txBody>
                    <a:bodyPr/>
                    <a:lstStyle/>
                    <a:p>
                      <a:r>
                        <a:rPr lang="en-US" sz="2800" dirty="0"/>
                        <a:t>1</a:t>
                      </a:r>
                    </a:p>
                  </a:txBody>
                  <a:tcPr marL="27863" marR="27863" marT="13932" marB="13932"/>
                </a:tc>
                <a:tc>
                  <a:txBody>
                    <a:bodyPr/>
                    <a:lstStyle/>
                    <a:p>
                      <a:r>
                        <a:rPr lang="en-US" sz="2800" kern="1200" dirty="0">
                          <a:effectLst/>
                        </a:rPr>
                        <a:t>The system will allow administrative users to create and manage temporary logins for new users.</a:t>
                      </a:r>
                      <a:endParaRPr lang="en-US" sz="2800" dirty="0"/>
                    </a:p>
                  </a:txBody>
                  <a:tcPr marL="27863" marR="27863" marT="13932" marB="13932"/>
                </a:tc>
                <a:extLst>
                  <a:ext uri="{0D108BD9-81ED-4DB2-BD59-A6C34878D82A}">
                    <a16:rowId xmlns:a16="http://schemas.microsoft.com/office/drawing/2014/main" val="2815841782"/>
                  </a:ext>
                </a:extLst>
              </a:tr>
              <a:tr h="840529">
                <a:tc>
                  <a:txBody>
                    <a:bodyPr/>
                    <a:lstStyle/>
                    <a:p>
                      <a:r>
                        <a:rPr lang="en-US" sz="2800" kern="1200" dirty="0">
                          <a:effectLst/>
                        </a:rPr>
                        <a:t>REQ5</a:t>
                      </a:r>
                      <a:endParaRPr lang="en-US" sz="2800" dirty="0"/>
                    </a:p>
                  </a:txBody>
                  <a:tcPr marL="27863" marR="27863" marT="13932" marB="13932"/>
                </a:tc>
                <a:tc>
                  <a:txBody>
                    <a:bodyPr/>
                    <a:lstStyle/>
                    <a:p>
                      <a:r>
                        <a:rPr lang="en-US" sz="2800" dirty="0"/>
                        <a:t>3</a:t>
                      </a:r>
                    </a:p>
                  </a:txBody>
                  <a:tcPr marL="27863" marR="27863" marT="13932" marB="13932"/>
                </a:tc>
                <a:tc>
                  <a:txBody>
                    <a:bodyPr/>
                    <a:lstStyle/>
                    <a:p>
                      <a:r>
                        <a:rPr lang="en-US" sz="2800" dirty="0"/>
                        <a:t>The system shall allow authorized users to create and assign tasks for other users.</a:t>
                      </a:r>
                    </a:p>
                  </a:txBody>
                  <a:tcPr marL="27863" marR="27863" marT="13932" marB="13932"/>
                </a:tc>
                <a:extLst>
                  <a:ext uri="{0D108BD9-81ED-4DB2-BD59-A6C34878D82A}">
                    <a16:rowId xmlns:a16="http://schemas.microsoft.com/office/drawing/2014/main" val="1695234652"/>
                  </a:ext>
                </a:extLst>
              </a:tr>
              <a:tr h="840529">
                <a:tc>
                  <a:txBody>
                    <a:bodyPr/>
                    <a:lstStyle/>
                    <a:p>
                      <a:r>
                        <a:rPr lang="en-US" sz="2800" kern="1200" dirty="0">
                          <a:effectLst/>
                        </a:rPr>
                        <a:t>REQ6</a:t>
                      </a:r>
                      <a:endParaRPr lang="en-US" sz="2800" dirty="0"/>
                    </a:p>
                  </a:txBody>
                  <a:tcPr marL="27863" marR="27863" marT="13932" marB="13932"/>
                </a:tc>
                <a:tc>
                  <a:txBody>
                    <a:bodyPr/>
                    <a:lstStyle/>
                    <a:p>
                      <a:r>
                        <a:rPr lang="en-US" sz="2800" dirty="0"/>
                        <a:t>2</a:t>
                      </a:r>
                    </a:p>
                  </a:txBody>
                  <a:tcPr marL="27863" marR="27863" marT="13932" marB="13932"/>
                </a:tc>
                <a:tc>
                  <a:txBody>
                    <a:bodyPr/>
                    <a:lstStyle/>
                    <a:p>
                      <a:r>
                        <a:rPr lang="en-US" sz="2800" dirty="0"/>
                        <a:t>The system shall allow users to redefine tasks (description and size). </a:t>
                      </a:r>
                    </a:p>
                  </a:txBody>
                  <a:tcPr marL="27863" marR="27863" marT="13932" marB="13932"/>
                </a:tc>
                <a:extLst>
                  <a:ext uri="{0D108BD9-81ED-4DB2-BD59-A6C34878D82A}">
                    <a16:rowId xmlns:a16="http://schemas.microsoft.com/office/drawing/2014/main" val="3422268776"/>
                  </a:ext>
                </a:extLst>
              </a:tr>
              <a:tr h="840529">
                <a:tc>
                  <a:txBody>
                    <a:bodyPr/>
                    <a:lstStyle/>
                    <a:p>
                      <a:r>
                        <a:rPr lang="en-US" sz="2800" kern="1200" dirty="0">
                          <a:effectLst/>
                        </a:rPr>
                        <a:t>REQ7</a:t>
                      </a:r>
                      <a:endParaRPr lang="en-US" sz="2800" dirty="0"/>
                    </a:p>
                  </a:txBody>
                  <a:tcPr marL="27863" marR="27863" marT="13932" marB="13932"/>
                </a:tc>
                <a:tc>
                  <a:txBody>
                    <a:bodyPr/>
                    <a:lstStyle/>
                    <a:p>
                      <a:r>
                        <a:rPr lang="en-US" sz="2800" dirty="0"/>
                        <a:t>1</a:t>
                      </a:r>
                    </a:p>
                  </a:txBody>
                  <a:tcPr marL="27863" marR="27863" marT="13932" marB="13932"/>
                </a:tc>
                <a:tc>
                  <a:txBody>
                    <a:bodyPr/>
                    <a:lstStyle/>
                    <a:p>
                      <a:r>
                        <a:rPr lang="en-US" sz="2800" dirty="0"/>
                        <a:t>The system shall allow users to change their login information.</a:t>
                      </a:r>
                    </a:p>
                  </a:txBody>
                  <a:tcPr marL="27863" marR="27863" marT="13932" marB="13932"/>
                </a:tc>
                <a:extLst>
                  <a:ext uri="{0D108BD9-81ED-4DB2-BD59-A6C34878D82A}">
                    <a16:rowId xmlns:a16="http://schemas.microsoft.com/office/drawing/2014/main" val="3371203920"/>
                  </a:ext>
                </a:extLst>
              </a:tr>
              <a:tr h="1246861">
                <a:tc>
                  <a:txBody>
                    <a:bodyPr/>
                    <a:lstStyle/>
                    <a:p>
                      <a:r>
                        <a:rPr lang="en-US" sz="2800" kern="1200" dirty="0">
                          <a:effectLst/>
                        </a:rPr>
                        <a:t>REQ8</a:t>
                      </a:r>
                      <a:endParaRPr lang="en-US" sz="2800" dirty="0"/>
                    </a:p>
                  </a:txBody>
                  <a:tcPr marL="27863" marR="27863" marT="13932" marB="13932"/>
                </a:tc>
                <a:tc>
                  <a:txBody>
                    <a:bodyPr/>
                    <a:lstStyle/>
                    <a:p>
                      <a:r>
                        <a:rPr lang="en-US" sz="2800" dirty="0"/>
                        <a:t>4</a:t>
                      </a:r>
                    </a:p>
                  </a:txBody>
                  <a:tcPr marL="27863" marR="27863" marT="13932" marB="13932"/>
                </a:tc>
                <a:tc>
                  <a:txBody>
                    <a:bodyPr/>
                    <a:lstStyle/>
                    <a:p>
                      <a:r>
                        <a:rPr lang="en-US" sz="2800" kern="1200" dirty="0">
                          <a:effectLst/>
                        </a:rPr>
                        <a:t>The system will allow users to start and stop a task and log subsequent information associated with the action.</a:t>
                      </a:r>
                      <a:endParaRPr lang="en-US" sz="2800" dirty="0"/>
                    </a:p>
                  </a:txBody>
                  <a:tcPr marL="27863" marR="27863" marT="13932" marB="13932"/>
                </a:tc>
                <a:extLst>
                  <a:ext uri="{0D108BD9-81ED-4DB2-BD59-A6C34878D82A}">
                    <a16:rowId xmlns:a16="http://schemas.microsoft.com/office/drawing/2014/main" val="3578803533"/>
                  </a:ext>
                </a:extLst>
              </a:tr>
              <a:tr h="1246861">
                <a:tc>
                  <a:txBody>
                    <a:bodyPr/>
                    <a:lstStyle/>
                    <a:p>
                      <a:r>
                        <a:rPr lang="en-US" sz="2800" kern="1200" dirty="0">
                          <a:effectLst/>
                        </a:rPr>
                        <a:t>REQ9</a:t>
                      </a:r>
                      <a:endParaRPr lang="en-US" sz="2800" dirty="0"/>
                    </a:p>
                  </a:txBody>
                  <a:tcPr marL="27863" marR="27863" marT="13932" marB="13932"/>
                </a:tc>
                <a:tc>
                  <a:txBody>
                    <a:bodyPr/>
                    <a:lstStyle/>
                    <a:p>
                      <a:r>
                        <a:rPr lang="en-US" sz="2800" dirty="0"/>
                        <a:t>2</a:t>
                      </a:r>
                    </a:p>
                  </a:txBody>
                  <a:tcPr marL="27863" marR="27863" marT="13932" marB="13932"/>
                </a:tc>
                <a:tc>
                  <a:txBody>
                    <a:bodyPr/>
                    <a:lstStyle/>
                    <a:p>
                      <a:r>
                        <a:rPr lang="en-US" sz="2800" kern="1200" dirty="0">
                          <a:effectLst/>
                        </a:rPr>
                        <a:t>The system will keep track of user created projects and associated tasks for generating user statistics and reports</a:t>
                      </a:r>
                      <a:r>
                        <a:rPr lang="en-US" sz="2800" dirty="0">
                          <a:effectLst/>
                        </a:rPr>
                        <a:t>.</a:t>
                      </a:r>
                      <a:endParaRPr lang="en-US" sz="2800" dirty="0"/>
                    </a:p>
                  </a:txBody>
                  <a:tcPr marL="27863" marR="27863" marT="13932" marB="13932"/>
                </a:tc>
                <a:extLst>
                  <a:ext uri="{0D108BD9-81ED-4DB2-BD59-A6C34878D82A}">
                    <a16:rowId xmlns:a16="http://schemas.microsoft.com/office/drawing/2014/main" val="1240084626"/>
                  </a:ext>
                </a:extLst>
              </a:tr>
              <a:tr h="1625356">
                <a:tc>
                  <a:txBody>
                    <a:bodyPr/>
                    <a:lstStyle/>
                    <a:p>
                      <a:r>
                        <a:rPr lang="en-US" sz="2800" kern="1200" dirty="0">
                          <a:effectLst/>
                        </a:rPr>
                        <a:t>REQ10</a:t>
                      </a:r>
                      <a:endParaRPr lang="en-US" sz="2800" dirty="0"/>
                    </a:p>
                  </a:txBody>
                  <a:tcPr marL="27863" marR="27863" marT="13932" marB="13932"/>
                </a:tc>
                <a:tc>
                  <a:txBody>
                    <a:bodyPr/>
                    <a:lstStyle/>
                    <a:p>
                      <a:r>
                        <a:rPr lang="en-US" sz="2800" dirty="0"/>
                        <a:t>3</a:t>
                      </a:r>
                    </a:p>
                  </a:txBody>
                  <a:tcPr marL="27863" marR="27863" marT="13932" marB="13932"/>
                </a:tc>
                <a:tc>
                  <a:txBody>
                    <a:bodyPr/>
                    <a:lstStyle/>
                    <a:p>
                      <a:r>
                        <a:rPr lang="en-US" sz="2800" kern="1200" dirty="0">
                          <a:effectLst/>
                        </a:rPr>
                        <a:t>The system will provide statistics on available task and project data. Such as, minimum time, maximum time, average time, durations etc.</a:t>
                      </a:r>
                      <a:endParaRPr lang="en-US" sz="2800" dirty="0"/>
                    </a:p>
                  </a:txBody>
                  <a:tcPr marL="27863" marR="27863" marT="13932" marB="13932"/>
                </a:tc>
                <a:extLst>
                  <a:ext uri="{0D108BD9-81ED-4DB2-BD59-A6C34878D82A}">
                    <a16:rowId xmlns:a16="http://schemas.microsoft.com/office/drawing/2014/main" val="1773499133"/>
                  </a:ext>
                </a:extLst>
              </a:tr>
              <a:tr h="1625356">
                <a:tc>
                  <a:txBody>
                    <a:bodyPr/>
                    <a:lstStyle/>
                    <a:p>
                      <a:r>
                        <a:rPr lang="en-US" sz="2800" kern="1200" dirty="0">
                          <a:effectLst/>
                        </a:rPr>
                        <a:t>REQ11</a:t>
                      </a:r>
                      <a:endParaRPr lang="en-US" sz="2800" dirty="0"/>
                    </a:p>
                  </a:txBody>
                  <a:tcPr marL="27863" marR="27863" marT="13932" marB="13932"/>
                </a:tc>
                <a:tc>
                  <a:txBody>
                    <a:bodyPr/>
                    <a:lstStyle/>
                    <a:p>
                      <a:r>
                        <a:rPr lang="en-US" sz="2800" dirty="0"/>
                        <a:t>1</a:t>
                      </a:r>
                    </a:p>
                  </a:txBody>
                  <a:tcPr marL="27863" marR="27863" marT="13932" marB="13932"/>
                </a:tc>
                <a:tc>
                  <a:txBody>
                    <a:bodyPr/>
                    <a:lstStyle/>
                    <a:p>
                      <a:r>
                        <a:rPr lang="en-US" sz="2800" kern="1200" dirty="0">
                          <a:effectLst/>
                        </a:rPr>
                        <a:t>The system shall display messages set by authorized users ("Your performance is subpar and you are risking termination, </a:t>
                      </a:r>
                      <a:r>
                        <a:rPr lang="en-US" sz="2800" kern="1200" dirty="0" err="1">
                          <a:effectLst/>
                        </a:rPr>
                        <a:t>fyi</a:t>
                      </a:r>
                      <a:r>
                        <a:rPr lang="en-US" sz="2800" kern="1200" dirty="0">
                          <a:effectLst/>
                        </a:rPr>
                        <a:t>") on login.</a:t>
                      </a:r>
                      <a:endParaRPr lang="en-US" sz="2800" dirty="0"/>
                    </a:p>
                  </a:txBody>
                  <a:tcPr marL="27863" marR="27863" marT="13932" marB="13932"/>
                </a:tc>
                <a:extLst>
                  <a:ext uri="{0D108BD9-81ED-4DB2-BD59-A6C34878D82A}">
                    <a16:rowId xmlns:a16="http://schemas.microsoft.com/office/drawing/2014/main" val="4149345034"/>
                  </a:ext>
                </a:extLst>
              </a:tr>
              <a:tr h="840529">
                <a:tc>
                  <a:txBody>
                    <a:bodyPr/>
                    <a:lstStyle/>
                    <a:p>
                      <a:r>
                        <a:rPr lang="en-US" sz="2800" kern="1200" dirty="0">
                          <a:effectLst/>
                        </a:rPr>
                        <a:t>REQ12</a:t>
                      </a:r>
                      <a:endParaRPr lang="en-US" sz="2800" dirty="0"/>
                    </a:p>
                  </a:txBody>
                  <a:tcPr marL="27863" marR="27863" marT="13932" marB="13932"/>
                </a:tc>
                <a:tc>
                  <a:txBody>
                    <a:bodyPr/>
                    <a:lstStyle/>
                    <a:p>
                      <a:r>
                        <a:rPr lang="en-US" sz="2800" dirty="0"/>
                        <a:t>2</a:t>
                      </a:r>
                    </a:p>
                  </a:txBody>
                  <a:tcPr marL="27863" marR="27863" marT="13932" marB="13932"/>
                </a:tc>
                <a:tc>
                  <a:txBody>
                    <a:bodyPr/>
                    <a:lstStyle/>
                    <a:p>
                      <a:r>
                        <a:rPr lang="en-US" sz="2800" dirty="0"/>
                        <a:t>The system will limit project and task view to users specific to that project.</a:t>
                      </a:r>
                    </a:p>
                  </a:txBody>
                  <a:tcPr marL="27863" marR="27863" marT="13932" marB="13932"/>
                </a:tc>
                <a:extLst>
                  <a:ext uri="{0D108BD9-81ED-4DB2-BD59-A6C34878D82A}">
                    <a16:rowId xmlns:a16="http://schemas.microsoft.com/office/drawing/2014/main" val="865392429"/>
                  </a:ext>
                </a:extLst>
              </a:tr>
              <a:tr h="1625356">
                <a:tc>
                  <a:txBody>
                    <a:bodyPr/>
                    <a:lstStyle/>
                    <a:p>
                      <a:r>
                        <a:rPr lang="en-US" sz="2800" kern="1200" dirty="0">
                          <a:effectLst/>
                        </a:rPr>
                        <a:t>REQ13</a:t>
                      </a:r>
                      <a:endParaRPr lang="en-US" sz="2800" dirty="0"/>
                    </a:p>
                  </a:txBody>
                  <a:tcPr marL="27863" marR="27863" marT="13932" marB="13932"/>
                </a:tc>
                <a:tc>
                  <a:txBody>
                    <a:bodyPr/>
                    <a:lstStyle/>
                    <a:p>
                      <a:r>
                        <a:rPr lang="en-US" sz="2800" dirty="0"/>
                        <a:t>1</a:t>
                      </a:r>
                    </a:p>
                  </a:txBody>
                  <a:tcPr marL="27863" marR="27863" marT="13932" marB="13932"/>
                </a:tc>
                <a:tc>
                  <a:txBody>
                    <a:bodyPr/>
                    <a:lstStyle/>
                    <a:p>
                      <a:r>
                        <a:rPr lang="en-US" sz="2800" kern="1200" dirty="0">
                          <a:effectLst/>
                        </a:rPr>
                        <a:t>The system will notify authorized users (project lead) when a task is marked as complete by regular user (employee) on login.</a:t>
                      </a:r>
                      <a:endParaRPr lang="en-US" sz="2800" dirty="0"/>
                    </a:p>
                  </a:txBody>
                  <a:tcPr marL="27863" marR="27863" marT="13932" marB="13932"/>
                </a:tc>
                <a:extLst>
                  <a:ext uri="{0D108BD9-81ED-4DB2-BD59-A6C34878D82A}">
                    <a16:rowId xmlns:a16="http://schemas.microsoft.com/office/drawing/2014/main" val="1853277414"/>
                  </a:ext>
                </a:extLst>
              </a:tr>
              <a:tr h="1246861">
                <a:tc>
                  <a:txBody>
                    <a:bodyPr/>
                    <a:lstStyle/>
                    <a:p>
                      <a:r>
                        <a:rPr lang="en-US" sz="2800" kern="1200" dirty="0">
                          <a:effectLst/>
                        </a:rPr>
                        <a:t>REQ14</a:t>
                      </a:r>
                      <a:endParaRPr lang="en-US" sz="2800" dirty="0"/>
                    </a:p>
                  </a:txBody>
                  <a:tcPr marL="27863" marR="27863" marT="13932" marB="13932"/>
                </a:tc>
                <a:tc>
                  <a:txBody>
                    <a:bodyPr/>
                    <a:lstStyle/>
                    <a:p>
                      <a:r>
                        <a:rPr lang="en-US" sz="2800" dirty="0"/>
                        <a:t>3</a:t>
                      </a:r>
                    </a:p>
                  </a:txBody>
                  <a:tcPr marL="27863" marR="27863" marT="13932" marB="13932"/>
                </a:tc>
                <a:tc>
                  <a:txBody>
                    <a:bodyPr/>
                    <a:lstStyle/>
                    <a:p>
                      <a:r>
                        <a:rPr lang="en-US" sz="2800" kern="1200" dirty="0">
                          <a:effectLst/>
                        </a:rPr>
                        <a:t>The system will allow authorized users to conclude items such as projects and tasks to prevent access to sub-users</a:t>
                      </a:r>
                      <a:endParaRPr lang="en-US" sz="2800" dirty="0"/>
                    </a:p>
                  </a:txBody>
                  <a:tcPr marL="27863" marR="27863" marT="13932" marB="13932"/>
                </a:tc>
                <a:extLst>
                  <a:ext uri="{0D108BD9-81ED-4DB2-BD59-A6C34878D82A}">
                    <a16:rowId xmlns:a16="http://schemas.microsoft.com/office/drawing/2014/main" val="1097142378"/>
                  </a:ext>
                </a:extLst>
              </a:tr>
            </a:tbl>
          </a:graphicData>
        </a:graphic>
      </p:graphicFrame>
      <p:pic>
        <p:nvPicPr>
          <p:cNvPr id="29" name="Picture 28">
            <a:extLst>
              <a:ext uri="{FF2B5EF4-FFF2-40B4-BE49-F238E27FC236}">
                <a16:creationId xmlns:a16="http://schemas.microsoft.com/office/drawing/2014/main" id="{3F85244D-6C8C-4A3C-BAC9-15DF1B2DC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1999" y="5858421"/>
            <a:ext cx="7931427" cy="7931427"/>
          </a:xfrm>
          <a:prstGeom prst="rect">
            <a:avLst/>
          </a:prstGeom>
        </p:spPr>
      </p:pic>
      <p:sp>
        <p:nvSpPr>
          <p:cNvPr id="32" name="Text Placeholder 3">
            <a:extLst>
              <a:ext uri="{FF2B5EF4-FFF2-40B4-BE49-F238E27FC236}">
                <a16:creationId xmlns:a16="http://schemas.microsoft.com/office/drawing/2014/main" id="{AD5A301E-617F-4DD3-937A-31B0039C7D15}"/>
              </a:ext>
            </a:extLst>
          </p:cNvPr>
          <p:cNvSpPr txBox="1">
            <a:spLocks/>
          </p:cNvSpPr>
          <p:nvPr/>
        </p:nvSpPr>
        <p:spPr>
          <a:xfrm>
            <a:off x="213360" y="23740466"/>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 ARCHITECTURE </a:t>
            </a:r>
          </a:p>
        </p:txBody>
      </p:sp>
      <p:sp>
        <p:nvSpPr>
          <p:cNvPr id="34" name="Text Placeholder 14">
            <a:extLst>
              <a:ext uri="{FF2B5EF4-FFF2-40B4-BE49-F238E27FC236}">
                <a16:creationId xmlns:a16="http://schemas.microsoft.com/office/drawing/2014/main" id="{0B0A73FA-9974-4CF7-BACF-F948F2440AB7}"/>
              </a:ext>
            </a:extLst>
          </p:cNvPr>
          <p:cNvSpPr txBox="1">
            <a:spLocks/>
          </p:cNvSpPr>
          <p:nvPr/>
        </p:nvSpPr>
        <p:spPr>
          <a:xfrm>
            <a:off x="810585" y="24494511"/>
            <a:ext cx="10056813" cy="766361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t>The core ideas of our prior task management software will remain the same. The tool will be used to manage the progression of tasks. Our first deviation is that we will be using JavaFX for a GUI and </a:t>
            </a:r>
            <a:r>
              <a:rPr lang="en-US" sz="3600" dirty="0" err="1"/>
              <a:t>Jfoenix</a:t>
            </a:r>
            <a:r>
              <a:rPr lang="en-US" sz="3600" dirty="0"/>
              <a:t> for material design. We will be storing our project data using an SQL Database. We will be also implementing a login system and as such we will keep user login information. Where we previously had only one set of data to store, this new product will have many. Each project will have its own data, so only tasks related to that project will be held together. In addition, we will have another data set to hold our login information.</a:t>
            </a:r>
            <a:endParaRPr lang="en-US" sz="3600" dirty="0">
              <a:solidFill>
                <a:srgbClr val="002060"/>
              </a:solidFill>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386</TotalTime>
  <Words>668</Words>
  <Application>Microsoft Office PowerPoint</Application>
  <PresentationFormat>Custom</PresentationFormat>
  <Paragraphs>54</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yusufamani@outlook.com</cp:lastModifiedBy>
  <cp:revision>53</cp:revision>
  <dcterms:created xsi:type="dcterms:W3CDTF">2012-02-03T19:11:35Z</dcterms:created>
  <dcterms:modified xsi:type="dcterms:W3CDTF">2018-05-08T18:31:59Z</dcterms:modified>
</cp:coreProperties>
</file>