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4"/>
  </p:sldMasterIdLst>
  <p:notesMasterIdLst>
    <p:notesMasterId r:id="rId39"/>
  </p:notesMasterIdLst>
  <p:handoutMasterIdLst>
    <p:handoutMasterId r:id="rId40"/>
  </p:handoutMasterIdLst>
  <p:sldIdLst>
    <p:sldId id="301" r:id="rId5"/>
    <p:sldId id="315" r:id="rId6"/>
    <p:sldId id="258" r:id="rId7"/>
    <p:sldId id="259" r:id="rId8"/>
    <p:sldId id="304" r:id="rId9"/>
    <p:sldId id="310" r:id="rId10"/>
    <p:sldId id="302" r:id="rId11"/>
    <p:sldId id="320" r:id="rId12"/>
    <p:sldId id="311" r:id="rId13"/>
    <p:sldId id="314" r:id="rId14"/>
    <p:sldId id="312" r:id="rId15"/>
    <p:sldId id="317" r:id="rId16"/>
    <p:sldId id="313" r:id="rId17"/>
    <p:sldId id="322" r:id="rId18"/>
    <p:sldId id="323" r:id="rId19"/>
    <p:sldId id="321" r:id="rId20"/>
    <p:sldId id="324" r:id="rId21"/>
    <p:sldId id="257" r:id="rId22"/>
    <p:sldId id="325" r:id="rId23"/>
    <p:sldId id="326" r:id="rId24"/>
    <p:sldId id="327" r:id="rId25"/>
    <p:sldId id="342" r:id="rId26"/>
    <p:sldId id="332" r:id="rId27"/>
    <p:sldId id="330" r:id="rId28"/>
    <p:sldId id="333" r:id="rId29"/>
    <p:sldId id="335" r:id="rId30"/>
    <p:sldId id="336" r:id="rId31"/>
    <p:sldId id="337" r:id="rId32"/>
    <p:sldId id="343" r:id="rId33"/>
    <p:sldId id="338" r:id="rId34"/>
    <p:sldId id="339" r:id="rId35"/>
    <p:sldId id="340" r:id="rId36"/>
    <p:sldId id="344" r:id="rId37"/>
    <p:sldId id="341" r:id="rId3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44">
          <p15:clr>
            <a:srgbClr val="A4A3A4"/>
          </p15:clr>
        </p15:guide>
        <p15:guide id="2" pos="3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AA3F"/>
    <a:srgbClr val="50B748"/>
    <a:srgbClr val="1FAB3F"/>
    <a:srgbClr val="ADDD91"/>
    <a:srgbClr val="E2F0D9"/>
    <a:srgbClr val="0F1720"/>
    <a:srgbClr val="E7E8E9"/>
    <a:srgbClr val="283037"/>
    <a:srgbClr val="257674"/>
    <a:srgbClr val="007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46B701-F1B4-BD4A-ACAD-562FC55BB2D6}" v="2" dt="2024-08-13T15:13:17.311"/>
  </p1510:revLst>
</p1510:revInfo>
</file>

<file path=ppt/tableStyles.xml><?xml version="1.0" encoding="utf-8"?>
<a:tblStyleLst xmlns:a="http://schemas.openxmlformats.org/drawingml/2006/main" def="{AB56E52E-5844-4ABA-9360-54A8283B39F7}">
  <a:tblStyle styleId="{AB56E52E-5844-4ABA-9360-54A8283B39F7}" styleName="Table_0">
    <a:wholeTbl>
      <a:tcTxStyle b="off" i="off">
        <a:font>
          <a:latin typeface="Georgia"/>
          <a:ea typeface="Georgia"/>
          <a:cs typeface="Georgia"/>
        </a:font>
        <a:schemeClr val="dk1"/>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cBdr>
      </a:tcStyle>
    </a:band1V>
    <a:band2V>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2"/>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Georgia"/>
          <a:ea typeface="Georgia"/>
          <a:cs typeface="Georgia"/>
        </a:font>
        <a:schemeClr val="lt1"/>
      </a:tcTxStyle>
      <a:tcStyle>
        <a:tcBdr/>
        <a:fill>
          <a:solidFill>
            <a:schemeClr val="accent2"/>
          </a:solidFill>
        </a:fill>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46" autoAdjust="0"/>
    <p:restoredTop sz="79395"/>
  </p:normalViewPr>
  <p:slideViewPr>
    <p:cSldViewPr snapToGrid="0">
      <p:cViewPr varScale="1">
        <p:scale>
          <a:sx n="118" d="100"/>
          <a:sy n="118" d="100"/>
        </p:scale>
        <p:origin x="2296" y="208"/>
      </p:cViewPr>
      <p:guideLst>
        <p:guide orient="horz" pos="944"/>
        <p:guide pos="351"/>
      </p:guideLst>
    </p:cSldViewPr>
  </p:slideViewPr>
  <p:notesTextViewPr>
    <p:cViewPr>
      <p:scale>
        <a:sx n="1" d="1"/>
        <a:sy n="1" d="1"/>
      </p:scale>
      <p:origin x="0" y="0"/>
    </p:cViewPr>
  </p:notesTextViewPr>
  <p:notesViewPr>
    <p:cSldViewPr snapToGrid="0">
      <p:cViewPr varScale="1">
        <p:scale>
          <a:sx n="118" d="100"/>
          <a:sy n="118" d="100"/>
        </p:scale>
        <p:origin x="5160" y="21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dgett, Daniel (Contractor)(CFPB)" userId="031a3063-1b70-43db-871f-d28b87dc835d" providerId="ADAL" clId="{0C46B701-F1B4-BD4A-ACAD-562FC55BB2D6}"/>
    <pc:docChg chg="undo redo custSel addSld delSld modSld sldOrd">
      <pc:chgData name="Padgett, Daniel (Contractor)(CFPB)" userId="031a3063-1b70-43db-871f-d28b87dc835d" providerId="ADAL" clId="{0C46B701-F1B4-BD4A-ACAD-562FC55BB2D6}" dt="2024-08-13T15:23:31.690" v="12184" actId="255"/>
      <pc:docMkLst>
        <pc:docMk/>
      </pc:docMkLst>
      <pc:sldChg chg="modSp mod">
        <pc:chgData name="Padgett, Daniel (Contractor)(CFPB)" userId="031a3063-1b70-43db-871f-d28b87dc835d" providerId="ADAL" clId="{0C46B701-F1B4-BD4A-ACAD-562FC55BB2D6}" dt="2024-08-05T18:12:07.125" v="21" actId="20577"/>
        <pc:sldMkLst>
          <pc:docMk/>
          <pc:sldMk cId="1605675216" sldId="304"/>
        </pc:sldMkLst>
        <pc:spChg chg="mod">
          <ac:chgData name="Padgett, Daniel (Contractor)(CFPB)" userId="031a3063-1b70-43db-871f-d28b87dc835d" providerId="ADAL" clId="{0C46B701-F1B4-BD4A-ACAD-562FC55BB2D6}" dt="2024-08-05T18:12:07.125" v="21" actId="20577"/>
          <ac:spMkLst>
            <pc:docMk/>
            <pc:sldMk cId="1605675216" sldId="304"/>
            <ac:spMk id="107" creationId="{00000000-0000-0000-0000-000000000000}"/>
          </ac:spMkLst>
        </pc:spChg>
      </pc:sldChg>
      <pc:sldChg chg="modNotesTx">
        <pc:chgData name="Padgett, Daniel (Contractor)(CFPB)" userId="031a3063-1b70-43db-871f-d28b87dc835d" providerId="ADAL" clId="{0C46B701-F1B4-BD4A-ACAD-562FC55BB2D6}" dt="2024-08-07T16:37:11.421" v="1098" actId="20577"/>
        <pc:sldMkLst>
          <pc:docMk/>
          <pc:sldMk cId="1682672487" sldId="313"/>
        </pc:sldMkLst>
      </pc:sldChg>
      <pc:sldChg chg="addSp delSp modSp mod">
        <pc:chgData name="Padgett, Daniel (Contractor)(CFPB)" userId="031a3063-1b70-43db-871f-d28b87dc835d" providerId="ADAL" clId="{0C46B701-F1B4-BD4A-ACAD-562FC55BB2D6}" dt="2024-08-07T15:47:12.978" v="430" actId="1036"/>
        <pc:sldMkLst>
          <pc:docMk/>
          <pc:sldMk cId="1516961952" sldId="322"/>
        </pc:sldMkLst>
        <pc:picChg chg="add mod modCrop">
          <ac:chgData name="Padgett, Daniel (Contractor)(CFPB)" userId="031a3063-1b70-43db-871f-d28b87dc835d" providerId="ADAL" clId="{0C46B701-F1B4-BD4A-ACAD-562FC55BB2D6}" dt="2024-08-07T15:47:12.978" v="430" actId="1036"/>
          <ac:picMkLst>
            <pc:docMk/>
            <pc:sldMk cId="1516961952" sldId="322"/>
            <ac:picMk id="4" creationId="{DDC26A72-C2F4-8831-13C2-3A0997ECDFC2}"/>
          </ac:picMkLst>
        </pc:picChg>
        <pc:picChg chg="del">
          <ac:chgData name="Padgett, Daniel (Contractor)(CFPB)" userId="031a3063-1b70-43db-871f-d28b87dc835d" providerId="ADAL" clId="{0C46B701-F1B4-BD4A-ACAD-562FC55BB2D6}" dt="2024-08-07T15:46:34.030" v="415" actId="478"/>
          <ac:picMkLst>
            <pc:docMk/>
            <pc:sldMk cId="1516961952" sldId="322"/>
            <ac:picMk id="7" creationId="{B3E40194-4097-FEAE-6A1B-6629A2CA7BB1}"/>
          </ac:picMkLst>
        </pc:picChg>
      </pc:sldChg>
      <pc:sldChg chg="modNotesTx">
        <pc:chgData name="Padgett, Daniel (Contractor)(CFPB)" userId="031a3063-1b70-43db-871f-d28b87dc835d" providerId="ADAL" clId="{0C46B701-F1B4-BD4A-ACAD-562FC55BB2D6}" dt="2024-08-07T16:40:46.354" v="1423" actId="20577"/>
        <pc:sldMkLst>
          <pc:docMk/>
          <pc:sldMk cId="1501229191" sldId="323"/>
        </pc:sldMkLst>
      </pc:sldChg>
      <pc:sldChg chg="modSp add mod ord modNotesTx">
        <pc:chgData name="Padgett, Daniel (Contractor)(CFPB)" userId="031a3063-1b70-43db-871f-d28b87dc835d" providerId="ADAL" clId="{0C46B701-F1B4-BD4A-ACAD-562FC55BB2D6}" dt="2024-08-06T19:07:45.415" v="175" actId="20577"/>
        <pc:sldMkLst>
          <pc:docMk/>
          <pc:sldMk cId="2482418472" sldId="325"/>
        </pc:sldMkLst>
        <pc:spChg chg="mod">
          <ac:chgData name="Padgett, Daniel (Contractor)(CFPB)" userId="031a3063-1b70-43db-871f-d28b87dc835d" providerId="ADAL" clId="{0C46B701-F1B4-BD4A-ACAD-562FC55BB2D6}" dt="2024-08-06T19:07:45.415" v="175" actId="20577"/>
          <ac:spMkLst>
            <pc:docMk/>
            <pc:sldMk cId="2482418472" sldId="325"/>
            <ac:spMk id="93" creationId="{00000000-0000-0000-0000-000000000000}"/>
          </ac:spMkLst>
        </pc:spChg>
      </pc:sldChg>
      <pc:sldChg chg="modSp add mod ord">
        <pc:chgData name="Padgett, Daniel (Contractor)(CFPB)" userId="031a3063-1b70-43db-871f-d28b87dc835d" providerId="ADAL" clId="{0C46B701-F1B4-BD4A-ACAD-562FC55BB2D6}" dt="2024-08-13T15:23:31.690" v="12184" actId="255"/>
        <pc:sldMkLst>
          <pc:docMk/>
          <pc:sldMk cId="2130160915" sldId="326"/>
        </pc:sldMkLst>
        <pc:spChg chg="mod">
          <ac:chgData name="Padgett, Daniel (Contractor)(CFPB)" userId="031a3063-1b70-43db-871f-d28b87dc835d" providerId="ADAL" clId="{0C46B701-F1B4-BD4A-ACAD-562FC55BB2D6}" dt="2024-08-13T15:23:31.690" v="12184" actId="255"/>
          <ac:spMkLst>
            <pc:docMk/>
            <pc:sldMk cId="2130160915" sldId="326"/>
            <ac:spMk id="107" creationId="{00000000-0000-0000-0000-000000000000}"/>
          </ac:spMkLst>
        </pc:spChg>
        <pc:spChg chg="mod">
          <ac:chgData name="Padgett, Daniel (Contractor)(CFPB)" userId="031a3063-1b70-43db-871f-d28b87dc835d" providerId="ADAL" clId="{0C46B701-F1B4-BD4A-ACAD-562FC55BB2D6}" dt="2024-08-06T19:09:03.156" v="231" actId="20577"/>
          <ac:spMkLst>
            <pc:docMk/>
            <pc:sldMk cId="2130160915" sldId="326"/>
            <ac:spMk id="108" creationId="{00000000-0000-0000-0000-000000000000}"/>
          </ac:spMkLst>
        </pc:spChg>
      </pc:sldChg>
      <pc:sldChg chg="modSp add mod">
        <pc:chgData name="Padgett, Daniel (Contractor)(CFPB)" userId="031a3063-1b70-43db-871f-d28b87dc835d" providerId="ADAL" clId="{0C46B701-F1B4-BD4A-ACAD-562FC55BB2D6}" dt="2024-08-13T15:23:27.002" v="12183" actId="255"/>
        <pc:sldMkLst>
          <pc:docMk/>
          <pc:sldMk cId="3627035940" sldId="327"/>
        </pc:sldMkLst>
        <pc:spChg chg="mod">
          <ac:chgData name="Padgett, Daniel (Contractor)(CFPB)" userId="031a3063-1b70-43db-871f-d28b87dc835d" providerId="ADAL" clId="{0C46B701-F1B4-BD4A-ACAD-562FC55BB2D6}" dt="2024-08-13T15:23:27.002" v="12183" actId="255"/>
          <ac:spMkLst>
            <pc:docMk/>
            <pc:sldMk cId="3627035940" sldId="327"/>
            <ac:spMk id="107" creationId="{00000000-0000-0000-0000-000000000000}"/>
          </ac:spMkLst>
        </pc:spChg>
        <pc:spChg chg="mod">
          <ac:chgData name="Padgett, Daniel (Contractor)(CFPB)" userId="031a3063-1b70-43db-871f-d28b87dc835d" providerId="ADAL" clId="{0C46B701-F1B4-BD4A-ACAD-562FC55BB2D6}" dt="2024-08-09T15:22:08.775" v="3307" actId="20577"/>
          <ac:spMkLst>
            <pc:docMk/>
            <pc:sldMk cId="3627035940" sldId="327"/>
            <ac:spMk id="108" creationId="{00000000-0000-0000-0000-000000000000}"/>
          </ac:spMkLst>
        </pc:spChg>
      </pc:sldChg>
      <pc:sldChg chg="modSp add del mod">
        <pc:chgData name="Padgett, Daniel (Contractor)(CFPB)" userId="031a3063-1b70-43db-871f-d28b87dc835d" providerId="ADAL" clId="{0C46B701-F1B4-BD4A-ACAD-562FC55BB2D6}" dt="2024-08-08T15:47:46.626" v="2431" actId="2696"/>
        <pc:sldMkLst>
          <pc:docMk/>
          <pc:sldMk cId="987784553" sldId="328"/>
        </pc:sldMkLst>
        <pc:spChg chg="mod">
          <ac:chgData name="Padgett, Daniel (Contractor)(CFPB)" userId="031a3063-1b70-43db-871f-d28b87dc835d" providerId="ADAL" clId="{0C46B701-F1B4-BD4A-ACAD-562FC55BB2D6}" dt="2024-08-06T19:09:13.736" v="234" actId="20577"/>
          <ac:spMkLst>
            <pc:docMk/>
            <pc:sldMk cId="987784553" sldId="328"/>
            <ac:spMk id="108" creationId="{00000000-0000-0000-0000-000000000000}"/>
          </ac:spMkLst>
        </pc:spChg>
      </pc:sldChg>
      <pc:sldChg chg="modSp add del mod">
        <pc:chgData name="Padgett, Daniel (Contractor)(CFPB)" userId="031a3063-1b70-43db-871f-d28b87dc835d" providerId="ADAL" clId="{0C46B701-F1B4-BD4A-ACAD-562FC55BB2D6}" dt="2024-08-08T15:47:46.622" v="2430" actId="2696"/>
        <pc:sldMkLst>
          <pc:docMk/>
          <pc:sldMk cId="1476594524" sldId="329"/>
        </pc:sldMkLst>
        <pc:spChg chg="mod">
          <ac:chgData name="Padgett, Daniel (Contractor)(CFPB)" userId="031a3063-1b70-43db-871f-d28b87dc835d" providerId="ADAL" clId="{0C46B701-F1B4-BD4A-ACAD-562FC55BB2D6}" dt="2024-08-06T19:09:17.980" v="237" actId="20577"/>
          <ac:spMkLst>
            <pc:docMk/>
            <pc:sldMk cId="1476594524" sldId="329"/>
            <ac:spMk id="108" creationId="{00000000-0000-0000-0000-000000000000}"/>
          </ac:spMkLst>
        </pc:spChg>
      </pc:sldChg>
      <pc:sldChg chg="modSp add mod">
        <pc:chgData name="Padgett, Daniel (Contractor)(CFPB)" userId="031a3063-1b70-43db-871f-d28b87dc835d" providerId="ADAL" clId="{0C46B701-F1B4-BD4A-ACAD-562FC55BB2D6}" dt="2024-08-09T15:22:10.186" v="3311" actId="20577"/>
        <pc:sldMkLst>
          <pc:docMk/>
          <pc:sldMk cId="286908836" sldId="330"/>
        </pc:sldMkLst>
        <pc:spChg chg="mod">
          <ac:chgData name="Padgett, Daniel (Contractor)(CFPB)" userId="031a3063-1b70-43db-871f-d28b87dc835d" providerId="ADAL" clId="{0C46B701-F1B4-BD4A-ACAD-562FC55BB2D6}" dt="2024-08-08T15:46:47.134" v="2375" actId="20577"/>
          <ac:spMkLst>
            <pc:docMk/>
            <pc:sldMk cId="286908836" sldId="330"/>
            <ac:spMk id="107" creationId="{00000000-0000-0000-0000-000000000000}"/>
          </ac:spMkLst>
        </pc:spChg>
        <pc:spChg chg="mod">
          <ac:chgData name="Padgett, Daniel (Contractor)(CFPB)" userId="031a3063-1b70-43db-871f-d28b87dc835d" providerId="ADAL" clId="{0C46B701-F1B4-BD4A-ACAD-562FC55BB2D6}" dt="2024-08-09T15:22:10.186" v="3311" actId="20577"/>
          <ac:spMkLst>
            <pc:docMk/>
            <pc:sldMk cId="286908836" sldId="330"/>
            <ac:spMk id="108" creationId="{00000000-0000-0000-0000-000000000000}"/>
          </ac:spMkLst>
        </pc:spChg>
      </pc:sldChg>
      <pc:sldChg chg="modSp add del mod">
        <pc:chgData name="Padgett, Daniel (Contractor)(CFPB)" userId="031a3063-1b70-43db-871f-d28b87dc835d" providerId="ADAL" clId="{0C46B701-F1B4-BD4A-ACAD-562FC55BB2D6}" dt="2024-08-08T15:47:56.853" v="2432" actId="2696"/>
        <pc:sldMkLst>
          <pc:docMk/>
          <pc:sldMk cId="3111709402" sldId="331"/>
        </pc:sldMkLst>
        <pc:spChg chg="mod">
          <ac:chgData name="Padgett, Daniel (Contractor)(CFPB)" userId="031a3063-1b70-43db-871f-d28b87dc835d" providerId="ADAL" clId="{0C46B701-F1B4-BD4A-ACAD-562FC55BB2D6}" dt="2024-08-06T19:10:01.124" v="296" actId="313"/>
          <ac:spMkLst>
            <pc:docMk/>
            <pc:sldMk cId="3111709402" sldId="331"/>
            <ac:spMk id="108" creationId="{00000000-0000-0000-0000-000000000000}"/>
          </ac:spMkLst>
        </pc:spChg>
      </pc:sldChg>
      <pc:sldChg chg="new del">
        <pc:chgData name="Padgett, Daniel (Contractor)(CFPB)" userId="031a3063-1b70-43db-871f-d28b87dc835d" providerId="ADAL" clId="{0C46B701-F1B4-BD4A-ACAD-562FC55BB2D6}" dt="2024-08-07T16:02:39.665" v="846" actId="680"/>
        <pc:sldMkLst>
          <pc:docMk/>
          <pc:sldMk cId="829915422" sldId="332"/>
        </pc:sldMkLst>
      </pc:sldChg>
      <pc:sldChg chg="modSp add mod">
        <pc:chgData name="Padgett, Daniel (Contractor)(CFPB)" userId="031a3063-1b70-43db-871f-d28b87dc835d" providerId="ADAL" clId="{0C46B701-F1B4-BD4A-ACAD-562FC55BB2D6}" dt="2024-08-13T15:23:17.873" v="12181" actId="255"/>
        <pc:sldMkLst>
          <pc:docMk/>
          <pc:sldMk cId="1889843675" sldId="332"/>
        </pc:sldMkLst>
        <pc:spChg chg="mod">
          <ac:chgData name="Padgett, Daniel (Contractor)(CFPB)" userId="031a3063-1b70-43db-871f-d28b87dc835d" providerId="ADAL" clId="{0C46B701-F1B4-BD4A-ACAD-562FC55BB2D6}" dt="2024-08-13T15:23:17.873" v="12181" actId="255"/>
          <ac:spMkLst>
            <pc:docMk/>
            <pc:sldMk cId="1889843675" sldId="332"/>
            <ac:spMk id="107" creationId="{00000000-0000-0000-0000-000000000000}"/>
          </ac:spMkLst>
        </pc:spChg>
        <pc:spChg chg="mod">
          <ac:chgData name="Padgett, Daniel (Contractor)(CFPB)" userId="031a3063-1b70-43db-871f-d28b87dc835d" providerId="ADAL" clId="{0C46B701-F1B4-BD4A-ACAD-562FC55BB2D6}" dt="2024-08-09T15:22:09.500" v="3309" actId="20577"/>
          <ac:spMkLst>
            <pc:docMk/>
            <pc:sldMk cId="1889843675" sldId="332"/>
            <ac:spMk id="108" creationId="{00000000-0000-0000-0000-000000000000}"/>
          </ac:spMkLst>
        </pc:spChg>
      </pc:sldChg>
      <pc:sldChg chg="modSp add mod">
        <pc:chgData name="Padgett, Daniel (Contractor)(CFPB)" userId="031a3063-1b70-43db-871f-d28b87dc835d" providerId="ADAL" clId="{0C46B701-F1B4-BD4A-ACAD-562FC55BB2D6}" dt="2024-08-13T14:39:49.562" v="10925" actId="20577"/>
        <pc:sldMkLst>
          <pc:docMk/>
          <pc:sldMk cId="2090297139" sldId="333"/>
        </pc:sldMkLst>
        <pc:spChg chg="mod">
          <ac:chgData name="Padgett, Daniel (Contractor)(CFPB)" userId="031a3063-1b70-43db-871f-d28b87dc835d" providerId="ADAL" clId="{0C46B701-F1B4-BD4A-ACAD-562FC55BB2D6}" dt="2024-08-13T14:39:49.562" v="10925" actId="20577"/>
          <ac:spMkLst>
            <pc:docMk/>
            <pc:sldMk cId="2090297139" sldId="333"/>
            <ac:spMk id="107" creationId="{00000000-0000-0000-0000-000000000000}"/>
          </ac:spMkLst>
        </pc:spChg>
        <pc:spChg chg="mod">
          <ac:chgData name="Padgett, Daniel (Contractor)(CFPB)" userId="031a3063-1b70-43db-871f-d28b87dc835d" providerId="ADAL" clId="{0C46B701-F1B4-BD4A-ACAD-562FC55BB2D6}" dt="2024-08-09T15:31:27.172" v="3846" actId="20577"/>
          <ac:spMkLst>
            <pc:docMk/>
            <pc:sldMk cId="2090297139" sldId="333"/>
            <ac:spMk id="108" creationId="{00000000-0000-0000-0000-000000000000}"/>
          </ac:spMkLst>
        </pc:spChg>
      </pc:sldChg>
      <pc:sldChg chg="modSp add del mod modShow">
        <pc:chgData name="Padgett, Daniel (Contractor)(CFPB)" userId="031a3063-1b70-43db-871f-d28b87dc835d" providerId="ADAL" clId="{0C46B701-F1B4-BD4A-ACAD-562FC55BB2D6}" dt="2024-08-13T14:50:20.637" v="11329" actId="2696"/>
        <pc:sldMkLst>
          <pc:docMk/>
          <pc:sldMk cId="1915145471" sldId="334"/>
        </pc:sldMkLst>
        <pc:spChg chg="mod">
          <ac:chgData name="Padgett, Daniel (Contractor)(CFPB)" userId="031a3063-1b70-43db-871f-d28b87dc835d" providerId="ADAL" clId="{0C46B701-F1B4-BD4A-ACAD-562FC55BB2D6}" dt="2024-08-09T15:22:17.424" v="3313" actId="20577"/>
          <ac:spMkLst>
            <pc:docMk/>
            <pc:sldMk cId="1915145471" sldId="334"/>
            <ac:spMk id="107" creationId="{00000000-0000-0000-0000-000000000000}"/>
          </ac:spMkLst>
        </pc:spChg>
        <pc:spChg chg="mod">
          <ac:chgData name="Padgett, Daniel (Contractor)(CFPB)" userId="031a3063-1b70-43db-871f-d28b87dc835d" providerId="ADAL" clId="{0C46B701-F1B4-BD4A-ACAD-562FC55BB2D6}" dt="2024-08-08T15:49:12.430" v="2577" actId="20577"/>
          <ac:spMkLst>
            <pc:docMk/>
            <pc:sldMk cId="1915145471" sldId="334"/>
            <ac:spMk id="108" creationId="{00000000-0000-0000-0000-000000000000}"/>
          </ac:spMkLst>
        </pc:spChg>
      </pc:sldChg>
      <pc:sldChg chg="modSp add mod">
        <pc:chgData name="Padgett, Daniel (Contractor)(CFPB)" userId="031a3063-1b70-43db-871f-d28b87dc835d" providerId="ADAL" clId="{0C46B701-F1B4-BD4A-ACAD-562FC55BB2D6}" dt="2024-08-13T14:39:31.019" v="10923" actId="12"/>
        <pc:sldMkLst>
          <pc:docMk/>
          <pc:sldMk cId="2935131167" sldId="335"/>
        </pc:sldMkLst>
        <pc:spChg chg="mod">
          <ac:chgData name="Padgett, Daniel (Contractor)(CFPB)" userId="031a3063-1b70-43db-871f-d28b87dc835d" providerId="ADAL" clId="{0C46B701-F1B4-BD4A-ACAD-562FC55BB2D6}" dt="2024-08-13T14:39:31.019" v="10923" actId="12"/>
          <ac:spMkLst>
            <pc:docMk/>
            <pc:sldMk cId="2935131167" sldId="335"/>
            <ac:spMk id="107" creationId="{00000000-0000-0000-0000-000000000000}"/>
          </ac:spMkLst>
        </pc:spChg>
        <pc:spChg chg="mod">
          <ac:chgData name="Padgett, Daniel (Contractor)(CFPB)" userId="031a3063-1b70-43db-871f-d28b87dc835d" providerId="ADAL" clId="{0C46B701-F1B4-BD4A-ACAD-562FC55BB2D6}" dt="2024-08-09T15:31:23.805" v="3845" actId="20577"/>
          <ac:spMkLst>
            <pc:docMk/>
            <pc:sldMk cId="2935131167" sldId="335"/>
            <ac:spMk id="108" creationId="{00000000-0000-0000-0000-000000000000}"/>
          </ac:spMkLst>
        </pc:spChg>
      </pc:sldChg>
      <pc:sldChg chg="modSp add mod">
        <pc:chgData name="Padgett, Daniel (Contractor)(CFPB)" userId="031a3063-1b70-43db-871f-d28b87dc835d" providerId="ADAL" clId="{0C46B701-F1B4-BD4A-ACAD-562FC55BB2D6}" dt="2024-08-13T14:34:06.559" v="10633"/>
        <pc:sldMkLst>
          <pc:docMk/>
          <pc:sldMk cId="417644324" sldId="336"/>
        </pc:sldMkLst>
        <pc:spChg chg="mod">
          <ac:chgData name="Padgett, Daniel (Contractor)(CFPB)" userId="031a3063-1b70-43db-871f-d28b87dc835d" providerId="ADAL" clId="{0C46B701-F1B4-BD4A-ACAD-562FC55BB2D6}" dt="2024-08-13T14:34:06.559" v="10633"/>
          <ac:spMkLst>
            <pc:docMk/>
            <pc:sldMk cId="417644324" sldId="336"/>
            <ac:spMk id="107" creationId="{00000000-0000-0000-0000-000000000000}"/>
          </ac:spMkLst>
        </pc:spChg>
        <pc:spChg chg="mod">
          <ac:chgData name="Padgett, Daniel (Contractor)(CFPB)" userId="031a3063-1b70-43db-871f-d28b87dc835d" providerId="ADAL" clId="{0C46B701-F1B4-BD4A-ACAD-562FC55BB2D6}" dt="2024-08-09T15:35:49.549" v="4297" actId="20577"/>
          <ac:spMkLst>
            <pc:docMk/>
            <pc:sldMk cId="417644324" sldId="336"/>
            <ac:spMk id="108" creationId="{00000000-0000-0000-0000-000000000000}"/>
          </ac:spMkLst>
        </pc:spChg>
      </pc:sldChg>
      <pc:sldChg chg="modSp add mod replId">
        <pc:chgData name="Padgett, Daniel (Contractor)(CFPB)" userId="031a3063-1b70-43db-871f-d28b87dc835d" providerId="ADAL" clId="{0C46B701-F1B4-BD4A-ACAD-562FC55BB2D6}" dt="2024-08-13T14:46:33.013" v="11241" actId="21"/>
        <pc:sldMkLst>
          <pc:docMk/>
          <pc:sldMk cId="969410036" sldId="337"/>
        </pc:sldMkLst>
        <pc:spChg chg="mod">
          <ac:chgData name="Padgett, Daniel (Contractor)(CFPB)" userId="031a3063-1b70-43db-871f-d28b87dc835d" providerId="ADAL" clId="{0C46B701-F1B4-BD4A-ACAD-562FC55BB2D6}" dt="2024-08-13T14:46:33.013" v="11241" actId="21"/>
          <ac:spMkLst>
            <pc:docMk/>
            <pc:sldMk cId="969410036" sldId="337"/>
            <ac:spMk id="107" creationId="{00000000-0000-0000-0000-000000000000}"/>
          </ac:spMkLst>
        </pc:spChg>
        <pc:spChg chg="mod">
          <ac:chgData name="Padgett, Daniel (Contractor)(CFPB)" userId="031a3063-1b70-43db-871f-d28b87dc835d" providerId="ADAL" clId="{0C46B701-F1B4-BD4A-ACAD-562FC55BB2D6}" dt="2024-08-09T15:35:53.818" v="4299" actId="20577"/>
          <ac:spMkLst>
            <pc:docMk/>
            <pc:sldMk cId="969410036" sldId="337"/>
            <ac:spMk id="108" creationId="{00000000-0000-0000-0000-000000000000}"/>
          </ac:spMkLst>
        </pc:spChg>
      </pc:sldChg>
      <pc:sldChg chg="modSp add mod replId">
        <pc:chgData name="Padgett, Daniel (Contractor)(CFPB)" userId="031a3063-1b70-43db-871f-d28b87dc835d" providerId="ADAL" clId="{0C46B701-F1B4-BD4A-ACAD-562FC55BB2D6}" dt="2024-08-13T14:47:02.115" v="11252" actId="20577"/>
        <pc:sldMkLst>
          <pc:docMk/>
          <pc:sldMk cId="2587881096" sldId="338"/>
        </pc:sldMkLst>
        <pc:spChg chg="mod">
          <ac:chgData name="Padgett, Daniel (Contractor)(CFPB)" userId="031a3063-1b70-43db-871f-d28b87dc835d" providerId="ADAL" clId="{0C46B701-F1B4-BD4A-ACAD-562FC55BB2D6}" dt="2024-08-13T14:47:02.115" v="11252" actId="20577"/>
          <ac:spMkLst>
            <pc:docMk/>
            <pc:sldMk cId="2587881096" sldId="338"/>
            <ac:spMk id="107" creationId="{00000000-0000-0000-0000-000000000000}"/>
          </ac:spMkLst>
        </pc:spChg>
        <pc:spChg chg="mod">
          <ac:chgData name="Padgett, Daniel (Contractor)(CFPB)" userId="031a3063-1b70-43db-871f-d28b87dc835d" providerId="ADAL" clId="{0C46B701-F1B4-BD4A-ACAD-562FC55BB2D6}" dt="2024-08-09T15:35:56.418" v="4301" actId="20577"/>
          <ac:spMkLst>
            <pc:docMk/>
            <pc:sldMk cId="2587881096" sldId="338"/>
            <ac:spMk id="108" creationId="{00000000-0000-0000-0000-000000000000}"/>
          </ac:spMkLst>
        </pc:spChg>
      </pc:sldChg>
      <pc:sldChg chg="modSp add mod">
        <pc:chgData name="Padgett, Daniel (Contractor)(CFPB)" userId="031a3063-1b70-43db-871f-d28b87dc835d" providerId="ADAL" clId="{0C46B701-F1B4-BD4A-ACAD-562FC55BB2D6}" dt="2024-08-13T14:48:36.105" v="11310" actId="20577"/>
        <pc:sldMkLst>
          <pc:docMk/>
          <pc:sldMk cId="1636540947" sldId="339"/>
        </pc:sldMkLst>
        <pc:spChg chg="mod">
          <ac:chgData name="Padgett, Daniel (Contractor)(CFPB)" userId="031a3063-1b70-43db-871f-d28b87dc835d" providerId="ADAL" clId="{0C46B701-F1B4-BD4A-ACAD-562FC55BB2D6}" dt="2024-08-13T14:48:36.105" v="11310" actId="20577"/>
          <ac:spMkLst>
            <pc:docMk/>
            <pc:sldMk cId="1636540947" sldId="339"/>
            <ac:spMk id="107" creationId="{00000000-0000-0000-0000-000000000000}"/>
          </ac:spMkLst>
        </pc:spChg>
        <pc:spChg chg="mod">
          <ac:chgData name="Padgett, Daniel (Contractor)(CFPB)" userId="031a3063-1b70-43db-871f-d28b87dc835d" providerId="ADAL" clId="{0C46B701-F1B4-BD4A-ACAD-562FC55BB2D6}" dt="2024-08-09T15:52:04.724" v="6499" actId="20577"/>
          <ac:spMkLst>
            <pc:docMk/>
            <pc:sldMk cId="1636540947" sldId="339"/>
            <ac:spMk id="108" creationId="{00000000-0000-0000-0000-000000000000}"/>
          </ac:spMkLst>
        </pc:spChg>
      </pc:sldChg>
      <pc:sldChg chg="addSp delSp modSp add mod replId">
        <pc:chgData name="Padgett, Daniel (Contractor)(CFPB)" userId="031a3063-1b70-43db-871f-d28b87dc835d" providerId="ADAL" clId="{0C46B701-F1B4-BD4A-ACAD-562FC55BB2D6}" dt="2024-08-13T15:21:51.963" v="12173" actId="20577"/>
        <pc:sldMkLst>
          <pc:docMk/>
          <pc:sldMk cId="1604770085" sldId="340"/>
        </pc:sldMkLst>
        <pc:spChg chg="add del mod">
          <ac:chgData name="Padgett, Daniel (Contractor)(CFPB)" userId="031a3063-1b70-43db-871f-d28b87dc835d" providerId="ADAL" clId="{0C46B701-F1B4-BD4A-ACAD-562FC55BB2D6}" dt="2024-08-13T15:13:20.473" v="11794"/>
          <ac:spMkLst>
            <pc:docMk/>
            <pc:sldMk cId="1604770085" sldId="340"/>
            <ac:spMk id="2" creationId="{63639FE8-B4FD-52F4-DA37-20C0A53799CE}"/>
          </ac:spMkLst>
        </pc:spChg>
        <pc:spChg chg="mod">
          <ac:chgData name="Padgett, Daniel (Contractor)(CFPB)" userId="031a3063-1b70-43db-871f-d28b87dc835d" providerId="ADAL" clId="{0C46B701-F1B4-BD4A-ACAD-562FC55BB2D6}" dt="2024-08-13T15:21:51.963" v="12173" actId="20577"/>
          <ac:spMkLst>
            <pc:docMk/>
            <pc:sldMk cId="1604770085" sldId="340"/>
            <ac:spMk id="107" creationId="{00000000-0000-0000-0000-000000000000}"/>
          </ac:spMkLst>
        </pc:spChg>
        <pc:spChg chg="mod">
          <ac:chgData name="Padgett, Daniel (Contractor)(CFPB)" userId="031a3063-1b70-43db-871f-d28b87dc835d" providerId="ADAL" clId="{0C46B701-F1B4-BD4A-ACAD-562FC55BB2D6}" dt="2024-08-09T18:13:34.639" v="8302" actId="20577"/>
          <ac:spMkLst>
            <pc:docMk/>
            <pc:sldMk cId="1604770085" sldId="340"/>
            <ac:spMk id="108" creationId="{00000000-0000-0000-0000-000000000000}"/>
          </ac:spMkLst>
        </pc:spChg>
      </pc:sldChg>
      <pc:sldChg chg="modSp add mod replId">
        <pc:chgData name="Padgett, Daniel (Contractor)(CFPB)" userId="031a3063-1b70-43db-871f-d28b87dc835d" providerId="ADAL" clId="{0C46B701-F1B4-BD4A-ACAD-562FC55BB2D6}" dt="2024-08-13T15:21:25.788" v="12168"/>
        <pc:sldMkLst>
          <pc:docMk/>
          <pc:sldMk cId="3400343138" sldId="341"/>
        </pc:sldMkLst>
        <pc:spChg chg="mod">
          <ac:chgData name="Padgett, Daniel (Contractor)(CFPB)" userId="031a3063-1b70-43db-871f-d28b87dc835d" providerId="ADAL" clId="{0C46B701-F1B4-BD4A-ACAD-562FC55BB2D6}" dt="2024-08-13T15:21:25.788" v="12168"/>
          <ac:spMkLst>
            <pc:docMk/>
            <pc:sldMk cId="3400343138" sldId="341"/>
            <ac:spMk id="107" creationId="{00000000-0000-0000-0000-000000000000}"/>
          </ac:spMkLst>
        </pc:spChg>
        <pc:spChg chg="mod">
          <ac:chgData name="Padgett, Daniel (Contractor)(CFPB)" userId="031a3063-1b70-43db-871f-d28b87dc835d" providerId="ADAL" clId="{0C46B701-F1B4-BD4A-ACAD-562FC55BB2D6}" dt="2024-08-09T18:13:37.865" v="8304" actId="20577"/>
          <ac:spMkLst>
            <pc:docMk/>
            <pc:sldMk cId="3400343138" sldId="341"/>
            <ac:spMk id="108" creationId="{00000000-0000-0000-0000-000000000000}"/>
          </ac:spMkLst>
        </pc:spChg>
      </pc:sldChg>
      <pc:sldChg chg="modSp add mod">
        <pc:chgData name="Padgett, Daniel (Contractor)(CFPB)" userId="031a3063-1b70-43db-871f-d28b87dc835d" providerId="ADAL" clId="{0C46B701-F1B4-BD4A-ACAD-562FC55BB2D6}" dt="2024-08-13T15:23:22.764" v="12182" actId="255"/>
        <pc:sldMkLst>
          <pc:docMk/>
          <pc:sldMk cId="1431309458" sldId="342"/>
        </pc:sldMkLst>
        <pc:spChg chg="mod">
          <ac:chgData name="Padgett, Daniel (Contractor)(CFPB)" userId="031a3063-1b70-43db-871f-d28b87dc835d" providerId="ADAL" clId="{0C46B701-F1B4-BD4A-ACAD-562FC55BB2D6}" dt="2024-08-13T15:23:22.764" v="12182" actId="255"/>
          <ac:spMkLst>
            <pc:docMk/>
            <pc:sldMk cId="1431309458" sldId="342"/>
            <ac:spMk id="107" creationId="{00000000-0000-0000-0000-000000000000}"/>
          </ac:spMkLst>
        </pc:spChg>
        <pc:spChg chg="mod">
          <ac:chgData name="Padgett, Daniel (Contractor)(CFPB)" userId="031a3063-1b70-43db-871f-d28b87dc835d" providerId="ADAL" clId="{0C46B701-F1B4-BD4A-ACAD-562FC55BB2D6}" dt="2024-08-09T18:40:51.512" v="8816" actId="20577"/>
          <ac:spMkLst>
            <pc:docMk/>
            <pc:sldMk cId="1431309458" sldId="342"/>
            <ac:spMk id="108" creationId="{00000000-0000-0000-0000-000000000000}"/>
          </ac:spMkLst>
        </pc:spChg>
      </pc:sldChg>
      <pc:sldChg chg="modSp add mod">
        <pc:chgData name="Padgett, Daniel (Contractor)(CFPB)" userId="031a3063-1b70-43db-871f-d28b87dc835d" providerId="ADAL" clId="{0C46B701-F1B4-BD4A-ACAD-562FC55BB2D6}" dt="2024-08-13T14:46:36.335" v="11242"/>
        <pc:sldMkLst>
          <pc:docMk/>
          <pc:sldMk cId="332451878" sldId="343"/>
        </pc:sldMkLst>
        <pc:spChg chg="mod">
          <ac:chgData name="Padgett, Daniel (Contractor)(CFPB)" userId="031a3063-1b70-43db-871f-d28b87dc835d" providerId="ADAL" clId="{0C46B701-F1B4-BD4A-ACAD-562FC55BB2D6}" dt="2024-08-13T14:46:36.335" v="11242"/>
          <ac:spMkLst>
            <pc:docMk/>
            <pc:sldMk cId="332451878" sldId="343"/>
            <ac:spMk id="107" creationId="{00000000-0000-0000-0000-000000000000}"/>
          </ac:spMkLst>
        </pc:spChg>
        <pc:spChg chg="mod">
          <ac:chgData name="Padgett, Daniel (Contractor)(CFPB)" userId="031a3063-1b70-43db-871f-d28b87dc835d" providerId="ADAL" clId="{0C46B701-F1B4-BD4A-ACAD-562FC55BB2D6}" dt="2024-08-13T14:45:24.920" v="11030" actId="20577"/>
          <ac:spMkLst>
            <pc:docMk/>
            <pc:sldMk cId="332451878" sldId="343"/>
            <ac:spMk id="108" creationId="{00000000-0000-0000-0000-000000000000}"/>
          </ac:spMkLst>
        </pc:spChg>
      </pc:sldChg>
      <pc:sldChg chg="modSp add del mod">
        <pc:chgData name="Padgett, Daniel (Contractor)(CFPB)" userId="031a3063-1b70-43db-871f-d28b87dc835d" providerId="ADAL" clId="{0C46B701-F1B4-BD4A-ACAD-562FC55BB2D6}" dt="2024-08-13T14:44:16.482" v="10973" actId="2696"/>
        <pc:sldMkLst>
          <pc:docMk/>
          <pc:sldMk cId="489117093" sldId="343"/>
        </pc:sldMkLst>
        <pc:spChg chg="mod">
          <ac:chgData name="Padgett, Daniel (Contractor)(CFPB)" userId="031a3063-1b70-43db-871f-d28b87dc835d" providerId="ADAL" clId="{0C46B701-F1B4-BD4A-ACAD-562FC55BB2D6}" dt="2024-08-13T14:44:05.860" v="10968" actId="21"/>
          <ac:spMkLst>
            <pc:docMk/>
            <pc:sldMk cId="489117093" sldId="343"/>
            <ac:spMk id="107" creationId="{00000000-0000-0000-0000-000000000000}"/>
          </ac:spMkLst>
        </pc:spChg>
        <pc:spChg chg="mod">
          <ac:chgData name="Padgett, Daniel (Contractor)(CFPB)" userId="031a3063-1b70-43db-871f-d28b87dc835d" providerId="ADAL" clId="{0C46B701-F1B4-BD4A-ACAD-562FC55BB2D6}" dt="2024-08-13T14:38:08.152" v="10911" actId="20577"/>
          <ac:spMkLst>
            <pc:docMk/>
            <pc:sldMk cId="489117093" sldId="343"/>
            <ac:spMk id="108" creationId="{00000000-0000-0000-0000-000000000000}"/>
          </ac:spMkLst>
        </pc:spChg>
      </pc:sldChg>
      <pc:sldChg chg="modSp add mod">
        <pc:chgData name="Padgett, Daniel (Contractor)(CFPB)" userId="031a3063-1b70-43db-871f-d28b87dc835d" providerId="ADAL" clId="{0C46B701-F1B4-BD4A-ACAD-562FC55BB2D6}" dt="2024-08-13T15:22:45.519" v="12180" actId="20577"/>
        <pc:sldMkLst>
          <pc:docMk/>
          <pc:sldMk cId="5079076" sldId="344"/>
        </pc:sldMkLst>
        <pc:spChg chg="mod">
          <ac:chgData name="Padgett, Daniel (Contractor)(CFPB)" userId="031a3063-1b70-43db-871f-d28b87dc835d" providerId="ADAL" clId="{0C46B701-F1B4-BD4A-ACAD-562FC55BB2D6}" dt="2024-08-13T15:22:45.519" v="12180" actId="20577"/>
          <ac:spMkLst>
            <pc:docMk/>
            <pc:sldMk cId="5079076" sldId="344"/>
            <ac:spMk id="107" creationId="{00000000-0000-0000-0000-000000000000}"/>
          </ac:spMkLst>
        </pc:spChg>
        <pc:spChg chg="mod">
          <ac:chgData name="Padgett, Daniel (Contractor)(CFPB)" userId="031a3063-1b70-43db-871f-d28b87dc835d" providerId="ADAL" clId="{0C46B701-F1B4-BD4A-ACAD-562FC55BB2D6}" dt="2024-08-13T15:13:40.263" v="11810" actId="20577"/>
          <ac:spMkLst>
            <pc:docMk/>
            <pc:sldMk cId="5079076" sldId="344"/>
            <ac:spMk id="108"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C22201-148F-F242-99D2-9D33762BC1C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23459B7-479B-4D4B-B370-114D8564112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AF1F3F-5653-F144-93EB-9A28A2828A0F}" type="datetimeFigureOut">
              <a:rPr lang="en-US" smtClean="0"/>
              <a:t>8/12/24</a:t>
            </a:fld>
            <a:endParaRPr lang="en-US"/>
          </a:p>
        </p:txBody>
      </p:sp>
      <p:sp>
        <p:nvSpPr>
          <p:cNvPr id="4" name="Footer Placeholder 3">
            <a:extLst>
              <a:ext uri="{FF2B5EF4-FFF2-40B4-BE49-F238E27FC236}">
                <a16:creationId xmlns:a16="http://schemas.microsoft.com/office/drawing/2014/main" id="{F5D16EF1-74C6-784D-9323-FDA695A9088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0118813-AFF8-5D44-8FB3-0D302E401F6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417C11-05B1-1B40-8B14-F316EA60F84F}" type="slidenum">
              <a:rPr lang="en-US" smtClean="0"/>
              <a:t>‹#›</a:t>
            </a:fld>
            <a:endParaRPr lang="en-US"/>
          </a:p>
        </p:txBody>
      </p:sp>
    </p:spTree>
    <p:extLst>
      <p:ext uri="{BB962C8B-B14F-4D97-AF65-F5344CB8AC3E}">
        <p14:creationId xmlns:p14="http://schemas.microsoft.com/office/powerpoint/2010/main" val="6432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81774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dirty="0"/>
              <a:t>Additional example: confirmation emails. Confirmation emails are a known solution, but there’s some collaboration needed to implement it. (Use previous slide to illustrate)</a:t>
            </a:r>
          </a:p>
          <a:p>
            <a:pPr>
              <a:buFontTx/>
              <a:buChar char="-"/>
            </a:pPr>
            <a:r>
              <a:rPr lang="en-US" dirty="0"/>
              <a:t>Autofill and whether that populates the right info for the POC is a different question.</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68688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point 2: ”Save” communicated that they wanted to submit a file with errors. The button language did not communicate that they would go to a page that displayed error details.</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56458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anticipate the updated design will help users more easily get to the error details page. We think this will help for this page. But there are some deeper issues around wayfinding, navigation, and expectations that won’t be fully addressed with this approach.</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07891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With "1 of 2" we were trying to set the expectation that they may have more than one round of fixing errors. But this approach ended up confusing and frustrating users instead.</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60138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dirty="0"/>
              <a:t>We anticipate the updated design will help users more easily get through the error details page. We expect there will still be some confusion with the two errors pages because it is different from every other step.</a:t>
            </a:r>
          </a:p>
          <a:p>
            <a:pPr>
              <a:buFontTx/>
              <a:buChar char="-"/>
            </a:pPr>
            <a:r>
              <a:rPr lang="en-US" dirty="0"/>
              <a:t>Part of the further exploration is changing the logic for when users see these pages, how the backend identifies different types of errors, and whether it’s possible to display both types of errors on a single page.</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15917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Both screenshots are displayed to show the differences, and similarities, in the design.</a:t>
            </a:r>
          </a:p>
          <a:p>
            <a:r>
              <a:rPr lang="en-US" dirty="0"/>
              <a:t>- The testing protocol is key here--that's how we identified the conflation</a:t>
            </a:r>
          </a:p>
          <a:p>
            <a:r>
              <a:rPr lang="en-US" dirty="0"/>
              <a:t>- Not having a clean distinction between these two concepts impacted what they believed they had to do next (correct errors vs verify, and maybe correct </a:t>
            </a:r>
            <a:r>
              <a:rPr lang="en-US"/>
              <a:t>data related to, warnings).</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599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filing flow gets kicked off with this button, which was an improvement from our last round of testing.</a:t>
            </a:r>
          </a:p>
          <a:p>
            <a:endParaRPr lang="en-US" dirty="0"/>
          </a:p>
          <a:p>
            <a:r>
              <a:rPr lang="en-US" dirty="0"/>
              <a:t>These two bullets paint a picture of a filer’s mental model and highlight some problems we need to solve (and potential solutions to investigate):</a:t>
            </a:r>
          </a:p>
          <a:p>
            <a:pPr>
              <a:buFontTx/>
              <a:buChar char="-"/>
            </a:pPr>
            <a:r>
              <a:rPr lang="en-US" dirty="0"/>
              <a:t>Better communicating what a validation result means and what to do about it (i.e. better distinguishing errors and warnings)</a:t>
            </a:r>
          </a:p>
          <a:p>
            <a:pPr>
              <a:buFontTx/>
              <a:buChar char="-"/>
            </a:pPr>
            <a:r>
              <a:rPr lang="en-US" dirty="0"/>
              <a:t>Building trust that files they upload are not submitted until they complete the filing process (i.e. just because a file is uploaded doesn’t mean it is automatically submitted)</a:t>
            </a:r>
          </a:p>
          <a:p>
            <a:pPr>
              <a:buFontTx/>
              <a:buChar char="-"/>
            </a:pPr>
            <a:r>
              <a:rPr lang="en-US" dirty="0"/>
              <a:t>Finding a way to ensure that someone can’t accidentally submit the wrong file (even if it passes validation checks and has warnings verified)</a:t>
            </a:r>
          </a:p>
          <a:p>
            <a:pPr lvl="1">
              <a:buFontTx/>
              <a:buChar char="-"/>
            </a:pPr>
            <a:r>
              <a:rPr lang="en-US" dirty="0"/>
              <a:t>A sandbox is one potential solution to this. Who has access to the sandbox and who can officially submit are details we need to explore, in addition to other elements of implementing this idea—if it’s going to solve the problem.</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95653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“Validated as expected” means that the FIG is useful and effective, because we asked them to create files with errors and warnings. We wanted to ensure that the files they are create return the expected validation results.</a:t>
            </a:r>
            <a:endParaRPr dirty="0"/>
          </a:p>
        </p:txBody>
      </p:sp>
      <p:sp>
        <p:nvSpPr>
          <p:cNvPr id="105" name="Google Shape;10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014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dirty="0">
                <a:solidFill>
                  <a:schemeClr val="dk1"/>
                </a:solidFill>
                <a:latin typeface="Calibri"/>
                <a:ea typeface="Calibri"/>
                <a:cs typeface="Calibri"/>
                <a:sym typeface="Calibri"/>
              </a:rPr>
              <a:t>To see the full results we’ll have a summary coming out that we can email.</a:t>
            </a:r>
          </a:p>
          <a:p>
            <a:pPr marL="0" marR="0" lvl="0" indent="0" algn="l" rtl="0">
              <a:spcBef>
                <a:spcPts val="0"/>
              </a:spcBef>
              <a:spcAft>
                <a:spcPts val="0"/>
              </a:spcAft>
              <a:buNone/>
            </a:pPr>
            <a:endParaRPr lang="en-US"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b="0" i="0" u="none" strike="noStrike" cap="none" dirty="0">
                <a:solidFill>
                  <a:schemeClr val="dk1"/>
                </a:solidFill>
                <a:latin typeface="Calibri"/>
                <a:ea typeface="Calibri"/>
                <a:cs typeface="Calibri"/>
                <a:sym typeface="Calibri"/>
              </a:rPr>
              <a:t>We’re actively working to incorporate all of this feedback, and we intend to conduct more testing and collect feedback during open beta.</a:t>
            </a:r>
            <a:endParaRPr sz="1200" b="0" i="0" u="none" strike="noStrike" cap="none" dirty="0">
              <a:solidFill>
                <a:schemeClr val="dk1"/>
              </a:solidFill>
              <a:latin typeface="Calibri"/>
              <a:ea typeface="Calibri"/>
              <a:cs typeface="Calibri"/>
              <a:sym typeface="Calibri"/>
            </a:endParaRPr>
          </a:p>
        </p:txBody>
      </p:sp>
      <p:sp>
        <p:nvSpPr>
          <p:cNvPr id="91" name="Google Shape;91;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dirty="0">
                <a:solidFill>
                  <a:schemeClr val="dk1"/>
                </a:solidFill>
                <a:latin typeface="Calibri"/>
                <a:ea typeface="Calibri"/>
                <a:cs typeface="Calibri"/>
                <a:sym typeface="Calibri"/>
              </a:rPr>
              <a:t>The following slides contain all of the detailed findings from our testing</a:t>
            </a:r>
            <a:endParaRPr sz="1200" b="0" i="0" u="none" strike="noStrike" cap="none" dirty="0">
              <a:solidFill>
                <a:schemeClr val="dk1"/>
              </a:solidFill>
              <a:latin typeface="Calibri"/>
              <a:ea typeface="Calibri"/>
              <a:cs typeface="Calibri"/>
              <a:sym typeface="Calibri"/>
            </a:endParaRPr>
          </a:p>
        </p:txBody>
      </p:sp>
      <p:sp>
        <p:nvSpPr>
          <p:cNvPr id="91" name="Google Shape;91;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19</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96342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91" name="Google Shape;91;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572361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5" name="Google Shape;10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33992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5" name="Google Shape;10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44924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5" name="Google Shape;10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5754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5" name="Google Shape;10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29175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5" name="Google Shape;10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6488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5" name="Google Shape;10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29880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5" name="Google Shape;10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58212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5" name="Google Shape;10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15343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5" name="Google Shape;10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28844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5" name="Google Shape;10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5701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5" name="Google Shape;10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97605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5" name="Google Shape;10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74184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5" name="Google Shape;10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04099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5" name="Google Shape;10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68647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5" name="Google Shape;10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0654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5" name="Google Shape;10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5" name="Google Shape;10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4074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91" name="Google Shape;91;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12745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171450" lvl="0" indent="-171450" algn="l" rtl="0">
              <a:spcBef>
                <a:spcPts val="0"/>
              </a:spcBef>
              <a:spcAft>
                <a:spcPts val="0"/>
              </a:spcAft>
              <a:buFontTx/>
              <a:buChar char="-"/>
            </a:pPr>
            <a:r>
              <a:rPr lang="en-US" dirty="0"/>
              <a:t>1 &amp; 2: The last task failed in a way that was a bit surprising, but proved insightful for understanding the root cause of most of the usability issues we found</a:t>
            </a:r>
          </a:p>
          <a:p>
            <a:pPr marL="171450" lvl="0" indent="-171450" algn="l" rtl="0">
              <a:spcBef>
                <a:spcPts val="0"/>
              </a:spcBef>
              <a:spcAft>
                <a:spcPts val="0"/>
              </a:spcAft>
              <a:buFontTx/>
              <a:buChar char="-"/>
            </a:pPr>
            <a:r>
              <a:rPr lang="en-US" dirty="0"/>
              <a:t>3: The general design strategy is solid, even if we need to modify it’s implementation</a:t>
            </a:r>
          </a:p>
          <a:p>
            <a:pPr marL="171450" lvl="0" indent="-171450" algn="l" rtl="0">
              <a:spcBef>
                <a:spcPts val="0"/>
              </a:spcBef>
              <a:spcAft>
                <a:spcPts val="0"/>
              </a:spcAft>
              <a:buFontTx/>
              <a:buChar char="-"/>
            </a:pPr>
            <a:r>
              <a:rPr lang="en-US" dirty="0"/>
              <a:t>4: We’re not going through all of the results, but we will make them available.</a:t>
            </a:r>
            <a:endParaRPr dirty="0"/>
          </a:p>
        </p:txBody>
      </p:sp>
      <p:sp>
        <p:nvSpPr>
          <p:cNvPr id="105" name="Google Shape;10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7007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5" name="Google Shape;10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1393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177105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0"/>
        <p:cNvGrpSpPr/>
        <p:nvPr/>
      </p:nvGrpSpPr>
      <p:grpSpPr>
        <a:xfrm>
          <a:off x="0" y="0"/>
          <a:ext cx="0" cy="0"/>
          <a:chOff x="0" y="0"/>
          <a:chExt cx="0" cy="0"/>
        </a:xfrm>
      </p:grpSpPr>
      <p:pic>
        <p:nvPicPr>
          <p:cNvPr id="24" name="Google Shape;24;p2"/>
          <p:cNvPicPr preferRelativeResize="0"/>
          <p:nvPr/>
        </p:nvPicPr>
        <p:blipFill rotWithShape="1">
          <a:blip r:embed="rId2">
            <a:alphaModFix/>
          </a:blip>
          <a:srcRect/>
          <a:stretch/>
        </p:blipFill>
        <p:spPr>
          <a:xfrm>
            <a:off x="0" y="5328740"/>
            <a:ext cx="9157662" cy="1885401"/>
          </a:xfrm>
          <a:prstGeom prst="rect">
            <a:avLst/>
          </a:prstGeom>
          <a:noFill/>
          <a:ln>
            <a:noFill/>
          </a:ln>
        </p:spPr>
      </p:pic>
      <p:pic>
        <p:nvPicPr>
          <p:cNvPr id="9" name="Picture 8">
            <a:extLst>
              <a:ext uri="{FF2B5EF4-FFF2-40B4-BE49-F238E27FC236}">
                <a16:creationId xmlns:a16="http://schemas.microsoft.com/office/drawing/2014/main" id="{C4E40915-9E4D-5048-9669-52F577BE2529}"/>
              </a:ext>
            </a:extLst>
          </p:cNvPr>
          <p:cNvPicPr>
            <a:picLocks noChangeAspect="1"/>
          </p:cNvPicPr>
          <p:nvPr/>
        </p:nvPicPr>
        <p:blipFill>
          <a:blip r:embed="rId3"/>
          <a:stretch>
            <a:fillRect/>
          </a:stretch>
        </p:blipFill>
        <p:spPr>
          <a:xfrm>
            <a:off x="497943" y="5007513"/>
            <a:ext cx="2642616" cy="927456"/>
          </a:xfrm>
          <a:prstGeom prst="rect">
            <a:avLst/>
          </a:prstGeom>
        </p:spPr>
      </p:pic>
      <p:sp>
        <p:nvSpPr>
          <p:cNvPr id="21" name="Google Shape;21;p2"/>
          <p:cNvSpPr txBox="1">
            <a:spLocks noGrp="1"/>
          </p:cNvSpPr>
          <p:nvPr>
            <p:ph type="title"/>
          </p:nvPr>
        </p:nvSpPr>
        <p:spPr>
          <a:xfrm>
            <a:off x="641193" y="2164953"/>
            <a:ext cx="8036720" cy="74334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101820"/>
              </a:buClr>
              <a:buSzPts val="4000"/>
              <a:buFont typeface="Arial"/>
              <a:buNone/>
              <a:defRPr sz="4000" b="0" i="0" u="none" strike="noStrike" cap="none">
                <a:solidFill>
                  <a:srgbClr val="10182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dirty="0"/>
          </a:p>
        </p:txBody>
      </p:sp>
      <p:sp>
        <p:nvSpPr>
          <p:cNvPr id="22" name="Google Shape;22;p2"/>
          <p:cNvSpPr txBox="1">
            <a:spLocks noGrp="1"/>
          </p:cNvSpPr>
          <p:nvPr>
            <p:ph type="body" idx="1"/>
          </p:nvPr>
        </p:nvSpPr>
        <p:spPr>
          <a:xfrm>
            <a:off x="646352" y="2895600"/>
            <a:ext cx="8031561" cy="52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62500"/>
              </a:lnSpc>
              <a:spcBef>
                <a:spcPts val="1000"/>
              </a:spcBef>
              <a:spcAft>
                <a:spcPts val="0"/>
              </a:spcAft>
              <a:buClr>
                <a:schemeClr val="dk2"/>
              </a:buClr>
              <a:buSzPts val="1600"/>
              <a:buFont typeface="Noto Sans Symbols"/>
              <a:buNone/>
              <a:defRPr sz="1600" b="0" i="0" u="none" strike="noStrike" cap="none">
                <a:solidFill>
                  <a:srgbClr val="43484E"/>
                </a:solidFill>
                <a:latin typeface="Georgia"/>
                <a:ea typeface="Georgia"/>
                <a:cs typeface="Georgia"/>
                <a:sym typeface="Georgia"/>
              </a:defRPr>
            </a:lvl1pPr>
            <a:lvl2pPr marL="914400" marR="0" lvl="1" indent="-292100" algn="l" rtl="0">
              <a:spcBef>
                <a:spcPts val="1000"/>
              </a:spcBef>
              <a:spcAft>
                <a:spcPts val="0"/>
              </a:spcAft>
              <a:buClr>
                <a:schemeClr val="dk2"/>
              </a:buClr>
              <a:buSzPts val="1000"/>
              <a:buFont typeface="Noto Sans Symbols"/>
              <a:buChar char="◻"/>
              <a:defRPr sz="2000" b="0" i="0" u="none" strike="noStrike" cap="none">
                <a:solidFill>
                  <a:schemeClr val="dk1"/>
                </a:solidFill>
                <a:latin typeface="Georgia"/>
                <a:ea typeface="Georgia"/>
                <a:cs typeface="Georgia"/>
                <a:sym typeface="Georgia"/>
              </a:defRPr>
            </a:lvl2pPr>
            <a:lvl3pPr marL="1371600" marR="0" lvl="2" indent="-342900" algn="l" rtl="0">
              <a:spcBef>
                <a:spcPts val="1000"/>
              </a:spcBef>
              <a:spcAft>
                <a:spcPts val="0"/>
              </a:spcAft>
              <a:buClr>
                <a:schemeClr val="dk1"/>
              </a:buClr>
              <a:buSzPts val="1800"/>
              <a:buFont typeface="Arial"/>
              <a:buChar char="•"/>
              <a:defRPr sz="1800" b="0" i="0" u="none" strike="noStrike" cap="none">
                <a:solidFill>
                  <a:schemeClr val="dk1"/>
                </a:solidFill>
                <a:latin typeface="Georgia"/>
                <a:ea typeface="Georgia"/>
                <a:cs typeface="Georgia"/>
                <a:sym typeface="Georgi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9pPr>
          </a:lstStyle>
          <a:p>
            <a:pPr lvl="0"/>
            <a:r>
              <a:rPr lang="en-US"/>
              <a:t>Click to edit Master text styles</a:t>
            </a:r>
          </a:p>
        </p:txBody>
      </p:sp>
      <p:pic>
        <p:nvPicPr>
          <p:cNvPr id="6" name="Picture 5">
            <a:extLst>
              <a:ext uri="{FF2B5EF4-FFF2-40B4-BE49-F238E27FC236}">
                <a16:creationId xmlns:a16="http://schemas.microsoft.com/office/drawing/2014/main" id="{8E0D4052-95A8-0D40-8AA3-D28F4F8166DD}"/>
              </a:ext>
            </a:extLst>
          </p:cNvPr>
          <p:cNvPicPr>
            <a:picLocks noChangeAspect="1"/>
          </p:cNvPicPr>
          <p:nvPr userDrawn="1"/>
        </p:nvPicPr>
        <p:blipFill>
          <a:blip r:embed="rId3"/>
          <a:stretch>
            <a:fillRect/>
          </a:stretch>
        </p:blipFill>
        <p:spPr>
          <a:xfrm>
            <a:off x="497943" y="5007513"/>
            <a:ext cx="2642616" cy="927456"/>
          </a:xfrm>
          <a:prstGeom prst="rect">
            <a:avLst/>
          </a:prstGeom>
        </p:spPr>
      </p:pic>
    </p:spTree>
    <p:extLst>
      <p:ext uri="{BB962C8B-B14F-4D97-AF65-F5344CB8AC3E}">
        <p14:creationId xmlns:p14="http://schemas.microsoft.com/office/powerpoint/2010/main" val="4232029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spTree>
      <p:nvGrpSpPr>
        <p:cNvPr id="1" name="Shape 25"/>
        <p:cNvGrpSpPr/>
        <p:nvPr/>
      </p:nvGrpSpPr>
      <p:grpSpPr>
        <a:xfrm>
          <a:off x="0" y="0"/>
          <a:ext cx="0" cy="0"/>
          <a:chOff x="0" y="0"/>
          <a:chExt cx="0" cy="0"/>
        </a:xfrm>
      </p:grpSpPr>
      <p:pic>
        <p:nvPicPr>
          <p:cNvPr id="9" name="Picture 8">
            <a:extLst>
              <a:ext uri="{FF2B5EF4-FFF2-40B4-BE49-F238E27FC236}">
                <a16:creationId xmlns:a16="http://schemas.microsoft.com/office/drawing/2014/main" id="{11B656C5-2F8E-3E4D-9ECB-F2CAC85904E9}"/>
              </a:ext>
            </a:extLst>
          </p:cNvPr>
          <p:cNvPicPr>
            <a:picLocks noChangeAspect="1"/>
          </p:cNvPicPr>
          <p:nvPr/>
        </p:nvPicPr>
        <p:blipFill>
          <a:blip r:embed="rId2"/>
          <a:stretch>
            <a:fillRect/>
          </a:stretch>
        </p:blipFill>
        <p:spPr>
          <a:xfrm>
            <a:off x="379188" y="5755955"/>
            <a:ext cx="2642616" cy="927456"/>
          </a:xfrm>
          <a:prstGeom prst="rect">
            <a:avLst/>
          </a:prstGeom>
        </p:spPr>
      </p:pic>
      <p:sp>
        <p:nvSpPr>
          <p:cNvPr id="26" name="Google Shape;26;p3"/>
          <p:cNvSpPr txBox="1">
            <a:spLocks noGrp="1"/>
          </p:cNvSpPr>
          <p:nvPr>
            <p:ph type="ctrTitle"/>
          </p:nvPr>
        </p:nvSpPr>
        <p:spPr>
          <a:xfrm>
            <a:off x="576072" y="2368296"/>
            <a:ext cx="8040512" cy="880064"/>
          </a:xfrm>
          <a:prstGeom prst="rect">
            <a:avLst/>
          </a:prstGeom>
          <a:noFill/>
          <a:ln>
            <a:noFill/>
          </a:ln>
        </p:spPr>
        <p:txBody>
          <a:bodyPr spcFirstLastPara="1" wrap="square" lIns="64250" tIns="32125" rIns="64250" bIns="32125" anchor="ctr" anchorCtr="0">
            <a:noAutofit/>
          </a:bodyPr>
          <a:lstStyle>
            <a:lvl1pPr marR="0" lvl="0" algn="l" rtl="0">
              <a:lnSpc>
                <a:spcPct val="108695"/>
              </a:lnSpc>
              <a:spcBef>
                <a:spcPts val="7500"/>
              </a:spcBef>
              <a:spcAft>
                <a:spcPts val="0"/>
              </a:spcAft>
              <a:buClr>
                <a:srgbClr val="101820"/>
              </a:buClr>
              <a:buSzPts val="4600"/>
              <a:buFont typeface="Georgia"/>
              <a:buNone/>
              <a:defRPr sz="4000" b="0" i="0" u="none" strike="noStrike" cap="none">
                <a:solidFill>
                  <a:srgbClr val="101820"/>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dirty="0"/>
          </a:p>
        </p:txBody>
      </p:sp>
      <p:sp>
        <p:nvSpPr>
          <p:cNvPr id="27" name="Google Shape;27;p3"/>
          <p:cNvSpPr txBox="1">
            <a:spLocks noGrp="1"/>
          </p:cNvSpPr>
          <p:nvPr>
            <p:ph type="subTitle" idx="1"/>
          </p:nvPr>
        </p:nvSpPr>
        <p:spPr>
          <a:xfrm>
            <a:off x="586274" y="3202725"/>
            <a:ext cx="8040511" cy="717193"/>
          </a:xfrm>
          <a:prstGeom prst="rect">
            <a:avLst/>
          </a:prstGeom>
          <a:noFill/>
          <a:ln>
            <a:noFill/>
          </a:ln>
        </p:spPr>
        <p:txBody>
          <a:bodyPr spcFirstLastPara="1" wrap="square" lIns="64250" tIns="32125" rIns="64250" bIns="32125" anchor="t" anchorCtr="0">
            <a:noAutofit/>
          </a:bodyPr>
          <a:lstStyle>
            <a:lvl1pPr marR="0" lvl="0" algn="l" rtl="0">
              <a:lnSpc>
                <a:spcPct val="166666"/>
              </a:lnSpc>
              <a:spcBef>
                <a:spcPts val="2109"/>
              </a:spcBef>
              <a:spcAft>
                <a:spcPts val="0"/>
              </a:spcAft>
              <a:buClr>
                <a:schemeClr val="dk2"/>
              </a:buClr>
              <a:buSzPts val="3000"/>
              <a:buFont typeface="Noto Sans Symbols"/>
              <a:buNone/>
              <a:defRPr sz="2800" b="0" i="0" u="none" strike="noStrike" cap="none">
                <a:solidFill>
                  <a:srgbClr val="43484E"/>
                </a:solidFill>
                <a:latin typeface="Georgia"/>
                <a:ea typeface="Georgia"/>
                <a:cs typeface="Georgia"/>
                <a:sym typeface="Georgia"/>
              </a:defRPr>
            </a:lvl1pPr>
            <a:lvl2pPr marR="0" lvl="1" algn="ctr" rtl="0">
              <a:spcBef>
                <a:spcPts val="1000"/>
              </a:spcBef>
              <a:spcAft>
                <a:spcPts val="0"/>
              </a:spcAft>
              <a:buClr>
                <a:schemeClr val="dk2"/>
              </a:buClr>
              <a:buSzPts val="1000"/>
              <a:buFont typeface="Noto Sans Symbols"/>
              <a:buNone/>
              <a:defRPr sz="2000" b="0" i="0" u="none" strike="noStrike" cap="none">
                <a:solidFill>
                  <a:srgbClr val="88898A"/>
                </a:solidFill>
                <a:latin typeface="Georgia"/>
                <a:ea typeface="Georgia"/>
                <a:cs typeface="Georgia"/>
                <a:sym typeface="Georgia"/>
              </a:defRPr>
            </a:lvl2pPr>
            <a:lvl3pPr marR="0" lvl="2" algn="ctr" rtl="0">
              <a:spcBef>
                <a:spcPts val="1000"/>
              </a:spcBef>
              <a:spcAft>
                <a:spcPts val="0"/>
              </a:spcAft>
              <a:buClr>
                <a:srgbClr val="88898A"/>
              </a:buClr>
              <a:buSzPts val="1800"/>
              <a:buFont typeface="Arial"/>
              <a:buNone/>
              <a:defRPr sz="1800" b="0" i="0" u="none" strike="noStrike" cap="none">
                <a:solidFill>
                  <a:srgbClr val="88898A"/>
                </a:solidFill>
                <a:latin typeface="Georgia"/>
                <a:ea typeface="Georgia"/>
                <a:cs typeface="Georgia"/>
                <a:sym typeface="Georgia"/>
              </a:defRPr>
            </a:lvl3pPr>
            <a:lvl4pPr marR="0" lvl="3" algn="ctr" rtl="0">
              <a:spcBef>
                <a:spcPts val="400"/>
              </a:spcBef>
              <a:spcAft>
                <a:spcPts val="0"/>
              </a:spcAft>
              <a:buClr>
                <a:srgbClr val="88898A"/>
              </a:buClr>
              <a:buSzPts val="2000"/>
              <a:buFont typeface="Arial"/>
              <a:buNone/>
              <a:defRPr sz="2000" b="0" i="0" u="none" strike="noStrike" cap="none">
                <a:solidFill>
                  <a:srgbClr val="88898A"/>
                </a:solidFill>
                <a:latin typeface="Georgia"/>
                <a:ea typeface="Georgia"/>
                <a:cs typeface="Georgia"/>
                <a:sym typeface="Georgia"/>
              </a:defRPr>
            </a:lvl4pPr>
            <a:lvl5pPr marR="0" lvl="4" algn="ctr" rtl="0">
              <a:spcBef>
                <a:spcPts val="400"/>
              </a:spcBef>
              <a:spcAft>
                <a:spcPts val="0"/>
              </a:spcAft>
              <a:buClr>
                <a:srgbClr val="88898A"/>
              </a:buClr>
              <a:buSzPts val="2000"/>
              <a:buFont typeface="Arial"/>
              <a:buNone/>
              <a:defRPr sz="2000" b="0" i="0" u="none" strike="noStrike" cap="none">
                <a:solidFill>
                  <a:srgbClr val="88898A"/>
                </a:solidFill>
                <a:latin typeface="Georgia"/>
                <a:ea typeface="Georgia"/>
                <a:cs typeface="Georgia"/>
                <a:sym typeface="Georgia"/>
              </a:defRPr>
            </a:lvl5pPr>
            <a:lvl6pPr marR="0" lvl="5" algn="ctr" rtl="0">
              <a:spcBef>
                <a:spcPts val="400"/>
              </a:spcBef>
              <a:spcAft>
                <a:spcPts val="0"/>
              </a:spcAft>
              <a:buClr>
                <a:srgbClr val="88898A"/>
              </a:buClr>
              <a:buSzPts val="2000"/>
              <a:buFont typeface="Arial"/>
              <a:buNone/>
              <a:defRPr sz="2000" b="0" i="0" u="none" strike="noStrike" cap="none">
                <a:solidFill>
                  <a:srgbClr val="88898A"/>
                </a:solidFill>
                <a:latin typeface="Georgia"/>
                <a:ea typeface="Georgia"/>
                <a:cs typeface="Georgia"/>
                <a:sym typeface="Georgia"/>
              </a:defRPr>
            </a:lvl6pPr>
            <a:lvl7pPr marR="0" lvl="6" algn="ctr" rtl="0">
              <a:spcBef>
                <a:spcPts val="400"/>
              </a:spcBef>
              <a:spcAft>
                <a:spcPts val="0"/>
              </a:spcAft>
              <a:buClr>
                <a:srgbClr val="88898A"/>
              </a:buClr>
              <a:buSzPts val="2000"/>
              <a:buFont typeface="Arial"/>
              <a:buNone/>
              <a:defRPr sz="2000" b="0" i="0" u="none" strike="noStrike" cap="none">
                <a:solidFill>
                  <a:srgbClr val="88898A"/>
                </a:solidFill>
                <a:latin typeface="Georgia"/>
                <a:ea typeface="Georgia"/>
                <a:cs typeface="Georgia"/>
                <a:sym typeface="Georgia"/>
              </a:defRPr>
            </a:lvl7pPr>
            <a:lvl8pPr marR="0" lvl="7" algn="ctr" rtl="0">
              <a:spcBef>
                <a:spcPts val="400"/>
              </a:spcBef>
              <a:spcAft>
                <a:spcPts val="0"/>
              </a:spcAft>
              <a:buClr>
                <a:srgbClr val="88898A"/>
              </a:buClr>
              <a:buSzPts val="2000"/>
              <a:buFont typeface="Arial"/>
              <a:buNone/>
              <a:defRPr sz="2000" b="0" i="0" u="none" strike="noStrike" cap="none">
                <a:solidFill>
                  <a:srgbClr val="88898A"/>
                </a:solidFill>
                <a:latin typeface="Georgia"/>
                <a:ea typeface="Georgia"/>
                <a:cs typeface="Georgia"/>
                <a:sym typeface="Georgia"/>
              </a:defRPr>
            </a:lvl8pPr>
            <a:lvl9pPr marR="0" lvl="8" algn="ctr" rtl="0">
              <a:spcBef>
                <a:spcPts val="400"/>
              </a:spcBef>
              <a:spcAft>
                <a:spcPts val="0"/>
              </a:spcAft>
              <a:buClr>
                <a:srgbClr val="88898A"/>
              </a:buClr>
              <a:buSzPts val="2000"/>
              <a:buFont typeface="Arial"/>
              <a:buNone/>
              <a:defRPr sz="2000" b="0" i="0" u="none" strike="noStrike" cap="none">
                <a:solidFill>
                  <a:srgbClr val="88898A"/>
                </a:solidFill>
                <a:latin typeface="Georgia"/>
                <a:ea typeface="Georgia"/>
                <a:cs typeface="Georgia"/>
                <a:sym typeface="Georgia"/>
              </a:defRPr>
            </a:lvl9pPr>
          </a:lstStyle>
          <a:p>
            <a:r>
              <a:rPr lang="en-US"/>
              <a:t>Click to edit Master subtitle style</a:t>
            </a:r>
            <a:endParaRPr dirty="0"/>
          </a:p>
        </p:txBody>
      </p:sp>
      <p:sp>
        <p:nvSpPr>
          <p:cNvPr id="28" name="Google Shape;28;p3"/>
          <p:cNvSpPr txBox="1">
            <a:spLocks noGrp="1"/>
          </p:cNvSpPr>
          <p:nvPr>
            <p:ph type="ftr" idx="11"/>
          </p:nvPr>
        </p:nvSpPr>
        <p:spPr>
          <a:xfrm>
            <a:off x="5694760" y="6081189"/>
            <a:ext cx="2895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88898A"/>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lang="en-US"/>
          </a:p>
        </p:txBody>
      </p:sp>
      <p:sp>
        <p:nvSpPr>
          <p:cNvPr id="29" name="Google Shape;29;p3"/>
          <p:cNvSpPr txBox="1">
            <a:spLocks noGrp="1"/>
          </p:cNvSpPr>
          <p:nvPr>
            <p:ph type="dt" idx="10"/>
          </p:nvPr>
        </p:nvSpPr>
        <p:spPr>
          <a:xfrm>
            <a:off x="3182568" y="6081189"/>
            <a:ext cx="2133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98A"/>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lang="en-US"/>
          </a:p>
        </p:txBody>
      </p:sp>
      <p:pic>
        <p:nvPicPr>
          <p:cNvPr id="7" name="Picture 6">
            <a:extLst>
              <a:ext uri="{FF2B5EF4-FFF2-40B4-BE49-F238E27FC236}">
                <a16:creationId xmlns:a16="http://schemas.microsoft.com/office/drawing/2014/main" id="{5B77D884-9041-D846-BE66-E01A8A4F6953}"/>
              </a:ext>
            </a:extLst>
          </p:cNvPr>
          <p:cNvPicPr>
            <a:picLocks noChangeAspect="1"/>
          </p:cNvPicPr>
          <p:nvPr userDrawn="1"/>
        </p:nvPicPr>
        <p:blipFill>
          <a:blip r:embed="rId2"/>
          <a:stretch>
            <a:fillRect/>
          </a:stretch>
        </p:blipFill>
        <p:spPr>
          <a:xfrm>
            <a:off x="379188" y="5755955"/>
            <a:ext cx="2642616" cy="927456"/>
          </a:xfrm>
          <a:prstGeom prst="rect">
            <a:avLst/>
          </a:prstGeom>
        </p:spPr>
      </p:pic>
    </p:spTree>
    <p:extLst>
      <p:ext uri="{BB962C8B-B14F-4D97-AF65-F5344CB8AC3E}">
        <p14:creationId xmlns:p14="http://schemas.microsoft.com/office/powerpoint/2010/main" val="3675944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userDrawn="1">
  <p:cSld name="Title and Content">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553641" y="452437"/>
            <a:ext cx="8036720" cy="74334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2800"/>
              <a:buFont typeface="Georgia"/>
              <a:buNone/>
              <a:defRPr sz="28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dirty="0"/>
          </a:p>
        </p:txBody>
      </p:sp>
      <p:sp>
        <p:nvSpPr>
          <p:cNvPr id="34" name="Google Shape;34;p4"/>
          <p:cNvSpPr txBox="1">
            <a:spLocks noGrp="1"/>
          </p:cNvSpPr>
          <p:nvPr>
            <p:ph type="dt" idx="10"/>
          </p:nvPr>
        </p:nvSpPr>
        <p:spPr>
          <a:xfrm>
            <a:off x="3182568" y="6081189"/>
            <a:ext cx="2133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98A"/>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lang="en-US"/>
          </a:p>
        </p:txBody>
      </p:sp>
      <p:sp>
        <p:nvSpPr>
          <p:cNvPr id="35" name="Google Shape;35;p4"/>
          <p:cNvSpPr txBox="1">
            <a:spLocks noGrp="1"/>
          </p:cNvSpPr>
          <p:nvPr>
            <p:ph type="ftr" idx="11"/>
          </p:nvPr>
        </p:nvSpPr>
        <p:spPr>
          <a:xfrm>
            <a:off x="5694760" y="6081189"/>
            <a:ext cx="2895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88898A"/>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lang="en-US"/>
          </a:p>
        </p:txBody>
      </p:sp>
      <p:sp>
        <p:nvSpPr>
          <p:cNvPr id="6" name="Content Placeholder 2">
            <a:extLst>
              <a:ext uri="{FF2B5EF4-FFF2-40B4-BE49-F238E27FC236}">
                <a16:creationId xmlns:a16="http://schemas.microsoft.com/office/drawing/2014/main" id="{4ACD12EE-D55D-1C46-BCFB-119ED17D6FF5}"/>
              </a:ext>
            </a:extLst>
          </p:cNvPr>
          <p:cNvSpPr>
            <a:spLocks noGrp="1"/>
          </p:cNvSpPr>
          <p:nvPr>
            <p:ph idx="12"/>
          </p:nvPr>
        </p:nvSpPr>
        <p:spPr>
          <a:xfrm>
            <a:off x="553641" y="1532589"/>
            <a:ext cx="8036720" cy="4106412"/>
          </a:xfrm>
        </p:spPr>
        <p:txBody>
          <a:bodyPr/>
          <a:lstStyle>
            <a:lvl1pPr marL="88900" marR="0" indent="0" algn="l" defTabSz="914400" rtl="0" eaLnBrk="1" fontAlgn="auto" latinLnBrk="0" hangingPunct="1">
              <a:lnSpc>
                <a:spcPct val="118181"/>
              </a:lnSpc>
              <a:spcBef>
                <a:spcPts val="1000"/>
              </a:spcBef>
              <a:spcAft>
                <a:spcPts val="0"/>
              </a:spcAft>
              <a:buClr>
                <a:schemeClr val="dk2"/>
              </a:buClr>
              <a:buSzPts val="2200"/>
              <a:buFont typeface="Noto Sans Symbols"/>
              <a:buNone/>
              <a:tabLst/>
              <a:defRPr/>
            </a:lvl1pPr>
          </a:lstStyle>
          <a:p>
            <a:pPr marL="457200" marR="0" lvl="0" indent="-368300" algn="l" defTabSz="914400" rtl="0" eaLnBrk="1" fontAlgn="auto" latinLnBrk="0" hangingPunct="1">
              <a:lnSpc>
                <a:spcPct val="118181"/>
              </a:lnSpc>
              <a:spcBef>
                <a:spcPts val="1000"/>
              </a:spcBef>
              <a:spcAft>
                <a:spcPts val="0"/>
              </a:spcAft>
              <a:buClr>
                <a:schemeClr val="dk2"/>
              </a:buClr>
              <a:buSzPts val="2200"/>
              <a:buFont typeface="Noto Sans Symbols"/>
              <a:buChar char="▪"/>
              <a:tabLst/>
              <a:defRPr/>
            </a:pPr>
            <a:r>
              <a:rPr lang="en-US"/>
              <a:t>Click to edit Master text styles</a:t>
            </a:r>
          </a:p>
        </p:txBody>
      </p:sp>
    </p:spTree>
    <p:extLst>
      <p:ext uri="{BB962C8B-B14F-4D97-AF65-F5344CB8AC3E}">
        <p14:creationId xmlns:p14="http://schemas.microsoft.com/office/powerpoint/2010/main" val="920131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Numbered list" userDrawn="1">
  <p:cSld name="Numbered list">
    <p:spTree>
      <p:nvGrpSpPr>
        <p:cNvPr id="1" name="Shape 36"/>
        <p:cNvGrpSpPr/>
        <p:nvPr/>
      </p:nvGrpSpPr>
      <p:grpSpPr>
        <a:xfrm>
          <a:off x="0" y="0"/>
          <a:ext cx="0" cy="0"/>
          <a:chOff x="0" y="0"/>
          <a:chExt cx="0" cy="0"/>
        </a:xfrm>
      </p:grpSpPr>
      <p:sp>
        <p:nvSpPr>
          <p:cNvPr id="38" name="Google Shape;38;p5"/>
          <p:cNvSpPr txBox="1">
            <a:spLocks noGrp="1"/>
          </p:cNvSpPr>
          <p:nvPr>
            <p:ph type="title"/>
          </p:nvPr>
        </p:nvSpPr>
        <p:spPr>
          <a:xfrm>
            <a:off x="553641" y="452437"/>
            <a:ext cx="8036720" cy="74334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2800"/>
              <a:buFont typeface="Georgia"/>
              <a:buNone/>
              <a:defRPr sz="28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dirty="0"/>
          </a:p>
        </p:txBody>
      </p:sp>
      <p:sp>
        <p:nvSpPr>
          <p:cNvPr id="39" name="Google Shape;39;p5"/>
          <p:cNvSpPr txBox="1">
            <a:spLocks noGrp="1"/>
          </p:cNvSpPr>
          <p:nvPr>
            <p:ph type="dt" idx="10"/>
          </p:nvPr>
        </p:nvSpPr>
        <p:spPr>
          <a:xfrm>
            <a:off x="3182568" y="6081189"/>
            <a:ext cx="2133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98A"/>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lang="en-US"/>
          </a:p>
        </p:txBody>
      </p:sp>
      <p:sp>
        <p:nvSpPr>
          <p:cNvPr id="40" name="Google Shape;40;p5"/>
          <p:cNvSpPr txBox="1">
            <a:spLocks noGrp="1"/>
          </p:cNvSpPr>
          <p:nvPr>
            <p:ph type="ftr" idx="11"/>
          </p:nvPr>
        </p:nvSpPr>
        <p:spPr>
          <a:xfrm>
            <a:off x="5694760" y="6081189"/>
            <a:ext cx="2895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88898A"/>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lang="en-US"/>
          </a:p>
        </p:txBody>
      </p:sp>
      <p:sp>
        <p:nvSpPr>
          <p:cNvPr id="7" name="Content Placeholder 2">
            <a:extLst>
              <a:ext uri="{FF2B5EF4-FFF2-40B4-BE49-F238E27FC236}">
                <a16:creationId xmlns:a16="http://schemas.microsoft.com/office/drawing/2014/main" id="{DABD3247-2481-B44D-BEC7-AEE4364B32AE}"/>
              </a:ext>
            </a:extLst>
          </p:cNvPr>
          <p:cNvSpPr>
            <a:spLocks noGrp="1"/>
          </p:cNvSpPr>
          <p:nvPr>
            <p:ph idx="12" hasCustomPrompt="1"/>
          </p:nvPr>
        </p:nvSpPr>
        <p:spPr>
          <a:xfrm>
            <a:off x="553641" y="1549400"/>
            <a:ext cx="8036720" cy="4199646"/>
          </a:xfrm>
        </p:spPr>
        <p:txBody>
          <a:bodyPr/>
          <a:lstStyle>
            <a:lvl1pPr marL="88900" marR="0" indent="0" algn="l" defTabSz="914400" rtl="0" eaLnBrk="1" fontAlgn="auto" latinLnBrk="0" hangingPunct="1">
              <a:lnSpc>
                <a:spcPct val="118181"/>
              </a:lnSpc>
              <a:spcBef>
                <a:spcPts val="1000"/>
              </a:spcBef>
              <a:spcAft>
                <a:spcPts val="0"/>
              </a:spcAft>
              <a:buClr>
                <a:schemeClr val="dk2"/>
              </a:buClr>
              <a:buSzPts val="2200"/>
              <a:buFont typeface="Noto Sans Symbols"/>
              <a:buNone/>
              <a:tabLst/>
              <a:defRPr/>
            </a:lvl1pPr>
          </a:lstStyle>
          <a:p>
            <a:pPr lvl="0"/>
            <a:r>
              <a:rPr lang="en-US" dirty="0"/>
              <a:t>1. Click to edit Master text styles</a:t>
            </a:r>
          </a:p>
        </p:txBody>
      </p:sp>
    </p:spTree>
    <p:extLst>
      <p:ext uri="{BB962C8B-B14F-4D97-AF65-F5344CB8AC3E}">
        <p14:creationId xmlns:p14="http://schemas.microsoft.com/office/powerpoint/2010/main" val="3753838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userDrawn="1">
  <p:cSld name="Two Content">
    <p:spTree>
      <p:nvGrpSpPr>
        <p:cNvPr id="1" name="Shape 69"/>
        <p:cNvGrpSpPr/>
        <p:nvPr/>
      </p:nvGrpSpPr>
      <p:grpSpPr>
        <a:xfrm>
          <a:off x="0" y="0"/>
          <a:ext cx="0" cy="0"/>
          <a:chOff x="0" y="0"/>
          <a:chExt cx="0" cy="0"/>
        </a:xfrm>
      </p:grpSpPr>
      <p:sp>
        <p:nvSpPr>
          <p:cNvPr id="70" name="Google Shape;70;p11"/>
          <p:cNvSpPr txBox="1">
            <a:spLocks noGrp="1"/>
          </p:cNvSpPr>
          <p:nvPr>
            <p:ph type="body" idx="1"/>
          </p:nvPr>
        </p:nvSpPr>
        <p:spPr>
          <a:xfrm>
            <a:off x="562050" y="1549400"/>
            <a:ext cx="3840985" cy="4199647"/>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30000"/>
              </a:lnSpc>
              <a:spcBef>
                <a:spcPts val="1000"/>
              </a:spcBef>
              <a:spcAft>
                <a:spcPts val="0"/>
              </a:spcAft>
              <a:buClr>
                <a:schemeClr val="dk2"/>
              </a:buClr>
              <a:buSzPts val="2000"/>
              <a:buFont typeface="Noto Sans Symbols"/>
              <a:buChar char="▪"/>
              <a:defRPr sz="2200" b="0" i="0" u="none" strike="noStrike" cap="none">
                <a:solidFill>
                  <a:schemeClr val="dk1"/>
                </a:solidFill>
                <a:latin typeface="Georgia"/>
                <a:ea typeface="Georgia"/>
                <a:cs typeface="Georgia"/>
                <a:sym typeface="Georgia"/>
              </a:defRPr>
            </a:lvl1pPr>
            <a:lvl2pPr marL="914400" marR="0" lvl="1" indent="-285750" algn="l" rtl="0">
              <a:spcBef>
                <a:spcPts val="1000"/>
              </a:spcBef>
              <a:spcAft>
                <a:spcPts val="0"/>
              </a:spcAft>
              <a:buClr>
                <a:schemeClr val="dk2"/>
              </a:buClr>
              <a:buSzPts val="900"/>
              <a:buFont typeface="Noto Sans Symbols"/>
              <a:buChar char="◻"/>
              <a:defRPr sz="1800" b="0" i="0" u="none" strike="noStrike" cap="none">
                <a:solidFill>
                  <a:schemeClr val="dk1"/>
                </a:solidFill>
                <a:latin typeface="Georgia"/>
                <a:ea typeface="Georgia"/>
                <a:cs typeface="Georgia"/>
                <a:sym typeface="Georgia"/>
              </a:defRPr>
            </a:lvl2pPr>
            <a:lvl3pPr marL="1371600" marR="0" lvl="2" indent="-330200" algn="l" rtl="0">
              <a:spcBef>
                <a:spcPts val="1000"/>
              </a:spcBef>
              <a:spcAft>
                <a:spcPts val="0"/>
              </a:spcAft>
              <a:buClr>
                <a:schemeClr val="dk1"/>
              </a:buClr>
              <a:buSzPts val="1600"/>
              <a:buFont typeface="Arial"/>
              <a:buChar char="•"/>
              <a:defRPr sz="1600" b="0" i="0" u="none" strike="noStrike" cap="none">
                <a:solidFill>
                  <a:schemeClr val="dk1"/>
                </a:solidFill>
                <a:latin typeface="Georgia"/>
                <a:ea typeface="Georgia"/>
                <a:cs typeface="Georgia"/>
                <a:sym typeface="Georgia"/>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Georgia"/>
                <a:ea typeface="Georgia"/>
                <a:cs typeface="Georgia"/>
                <a:sym typeface="Georgia"/>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Georgia"/>
                <a:ea typeface="Georgia"/>
                <a:cs typeface="Georgia"/>
                <a:sym typeface="Georgia"/>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Georgia"/>
                <a:ea typeface="Georgia"/>
                <a:cs typeface="Georgia"/>
                <a:sym typeface="Georgia"/>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Georgia"/>
                <a:ea typeface="Georgia"/>
                <a:cs typeface="Georgia"/>
                <a:sym typeface="Georgia"/>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Georgia"/>
                <a:ea typeface="Georgia"/>
                <a:cs typeface="Georgia"/>
                <a:sym typeface="Georgia"/>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Georgia"/>
                <a:ea typeface="Georgia"/>
                <a:cs typeface="Georgia"/>
                <a:sym typeface="Georgia"/>
              </a:defRPr>
            </a:lvl9pPr>
          </a:lstStyle>
          <a:p>
            <a:pPr lvl="0"/>
            <a:r>
              <a:rPr lang="en-US"/>
              <a:t>Click to edit Master text styles</a:t>
            </a:r>
          </a:p>
        </p:txBody>
      </p:sp>
      <p:sp>
        <p:nvSpPr>
          <p:cNvPr id="72" name="Google Shape;72;p11"/>
          <p:cNvSpPr txBox="1">
            <a:spLocks noGrp="1"/>
          </p:cNvSpPr>
          <p:nvPr>
            <p:ph type="title"/>
          </p:nvPr>
        </p:nvSpPr>
        <p:spPr>
          <a:xfrm>
            <a:off x="553641" y="452437"/>
            <a:ext cx="8036720" cy="74334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2800"/>
              <a:buFont typeface="Georgia"/>
              <a:buNone/>
              <a:defRPr sz="28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dirty="0"/>
          </a:p>
        </p:txBody>
      </p:sp>
      <p:sp>
        <p:nvSpPr>
          <p:cNvPr id="73" name="Google Shape;73;p11"/>
          <p:cNvSpPr txBox="1">
            <a:spLocks noGrp="1"/>
          </p:cNvSpPr>
          <p:nvPr>
            <p:ph type="dt" idx="10"/>
          </p:nvPr>
        </p:nvSpPr>
        <p:spPr>
          <a:xfrm>
            <a:off x="3182568" y="6081189"/>
            <a:ext cx="2133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98A"/>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lang="en-US"/>
          </a:p>
        </p:txBody>
      </p:sp>
      <p:sp>
        <p:nvSpPr>
          <p:cNvPr id="74" name="Google Shape;74;p11"/>
          <p:cNvSpPr txBox="1">
            <a:spLocks noGrp="1"/>
          </p:cNvSpPr>
          <p:nvPr>
            <p:ph type="ftr" idx="11"/>
          </p:nvPr>
        </p:nvSpPr>
        <p:spPr>
          <a:xfrm>
            <a:off x="5694760" y="6081189"/>
            <a:ext cx="2895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a:solidFill>
                  <a:srgbClr val="88898A"/>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lang="en-US"/>
          </a:p>
        </p:txBody>
      </p:sp>
      <p:sp>
        <p:nvSpPr>
          <p:cNvPr id="9" name="Google Shape;70;p11">
            <a:extLst>
              <a:ext uri="{FF2B5EF4-FFF2-40B4-BE49-F238E27FC236}">
                <a16:creationId xmlns:a16="http://schemas.microsoft.com/office/drawing/2014/main" id="{5CC18085-32C1-F44D-9E9C-B12CE833FD4B}"/>
              </a:ext>
            </a:extLst>
          </p:cNvPr>
          <p:cNvSpPr txBox="1">
            <a:spLocks noGrp="1"/>
          </p:cNvSpPr>
          <p:nvPr>
            <p:ph type="body" idx="12"/>
          </p:nvPr>
        </p:nvSpPr>
        <p:spPr>
          <a:xfrm>
            <a:off x="4749375" y="1549400"/>
            <a:ext cx="3840985" cy="4199647"/>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30000"/>
              </a:lnSpc>
              <a:spcBef>
                <a:spcPts val="1000"/>
              </a:spcBef>
              <a:spcAft>
                <a:spcPts val="0"/>
              </a:spcAft>
              <a:buClr>
                <a:schemeClr val="dk2"/>
              </a:buClr>
              <a:buSzPts val="2000"/>
              <a:buFont typeface="Noto Sans Symbols"/>
              <a:buChar char="▪"/>
              <a:defRPr sz="2200" b="0" i="0" u="none" strike="noStrike" cap="none">
                <a:solidFill>
                  <a:schemeClr val="dk1"/>
                </a:solidFill>
                <a:latin typeface="Georgia"/>
                <a:ea typeface="Georgia"/>
                <a:cs typeface="Georgia"/>
                <a:sym typeface="Georgia"/>
              </a:defRPr>
            </a:lvl1pPr>
            <a:lvl2pPr marL="914400" marR="0" lvl="1" indent="-285750" algn="l" rtl="0">
              <a:spcBef>
                <a:spcPts val="1000"/>
              </a:spcBef>
              <a:spcAft>
                <a:spcPts val="0"/>
              </a:spcAft>
              <a:buClr>
                <a:schemeClr val="dk2"/>
              </a:buClr>
              <a:buSzPts val="900"/>
              <a:buFont typeface="Noto Sans Symbols"/>
              <a:buChar char="◻"/>
              <a:defRPr sz="1800" b="0" i="0" u="none" strike="noStrike" cap="none">
                <a:solidFill>
                  <a:schemeClr val="dk1"/>
                </a:solidFill>
                <a:latin typeface="Georgia"/>
                <a:ea typeface="Georgia"/>
                <a:cs typeface="Georgia"/>
                <a:sym typeface="Georgia"/>
              </a:defRPr>
            </a:lvl2pPr>
            <a:lvl3pPr marL="1371600" marR="0" lvl="2" indent="-330200" algn="l" rtl="0">
              <a:spcBef>
                <a:spcPts val="1000"/>
              </a:spcBef>
              <a:spcAft>
                <a:spcPts val="0"/>
              </a:spcAft>
              <a:buClr>
                <a:schemeClr val="dk1"/>
              </a:buClr>
              <a:buSzPts val="1600"/>
              <a:buFont typeface="Arial"/>
              <a:buChar char="•"/>
              <a:defRPr sz="1600" b="0" i="0" u="none" strike="noStrike" cap="none">
                <a:solidFill>
                  <a:schemeClr val="dk1"/>
                </a:solidFill>
                <a:latin typeface="Georgia"/>
                <a:ea typeface="Georgia"/>
                <a:cs typeface="Georgia"/>
                <a:sym typeface="Georgia"/>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Georgia"/>
                <a:ea typeface="Georgia"/>
                <a:cs typeface="Georgia"/>
                <a:sym typeface="Georgia"/>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Georgia"/>
                <a:ea typeface="Georgia"/>
                <a:cs typeface="Georgia"/>
                <a:sym typeface="Georgia"/>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Georgia"/>
                <a:ea typeface="Georgia"/>
                <a:cs typeface="Georgia"/>
                <a:sym typeface="Georgia"/>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Georgia"/>
                <a:ea typeface="Georgia"/>
                <a:cs typeface="Georgia"/>
                <a:sym typeface="Georgia"/>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Georgia"/>
                <a:ea typeface="Georgia"/>
                <a:cs typeface="Georgia"/>
                <a:sym typeface="Georgia"/>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Georgia"/>
                <a:ea typeface="Georgia"/>
                <a:cs typeface="Georgia"/>
                <a:sym typeface="Georgia"/>
              </a:defRPr>
            </a:lvl9pPr>
          </a:lstStyle>
          <a:p>
            <a:pPr lvl="0"/>
            <a:r>
              <a:rPr lang="en-US"/>
              <a:t>Click to edit Master text styles</a:t>
            </a:r>
          </a:p>
        </p:txBody>
      </p:sp>
    </p:spTree>
    <p:extLst>
      <p:ext uri="{BB962C8B-B14F-4D97-AF65-F5344CB8AC3E}">
        <p14:creationId xmlns:p14="http://schemas.microsoft.com/office/powerpoint/2010/main" val="117407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5"/>
        <p:cNvGrpSpPr/>
        <p:nvPr/>
      </p:nvGrpSpPr>
      <p:grpSpPr>
        <a:xfrm>
          <a:off x="0" y="0"/>
          <a:ext cx="0" cy="0"/>
          <a:chOff x="0" y="0"/>
          <a:chExt cx="0" cy="0"/>
        </a:xfrm>
      </p:grpSpPr>
      <p:sp>
        <p:nvSpPr>
          <p:cNvPr id="76" name="Google Shape;76;p12"/>
          <p:cNvSpPr/>
          <p:nvPr/>
        </p:nvSpPr>
        <p:spPr>
          <a:xfrm>
            <a:off x="0" y="0"/>
            <a:ext cx="9144000" cy="6858000"/>
          </a:xfrm>
          <a:prstGeom prst="rect">
            <a:avLst/>
          </a:prstGeom>
          <a:solidFill>
            <a:schemeClr val="lt1"/>
          </a:solidFill>
          <a:ln>
            <a:noFill/>
          </a:ln>
        </p:spPr>
        <p:txBody>
          <a:bodyPr spcFirstLastPara="1" wrap="square" lIns="64275" tIns="32125" rIns="64275" bIns="32125" anchor="t" anchorCtr="0">
            <a:noAutofit/>
          </a:bodyPr>
          <a:lstStyle/>
          <a:p>
            <a:pPr marL="0" marR="0" lvl="0" indent="0" algn="l" rtl="0">
              <a:lnSpc>
                <a:spcPct val="100000"/>
              </a:lnSpc>
              <a:spcBef>
                <a:spcPts val="0"/>
              </a:spcBef>
              <a:spcAft>
                <a:spcPts val="0"/>
              </a:spcAft>
              <a:buClr>
                <a:schemeClr val="dk1"/>
              </a:buClr>
              <a:buSzPts val="2400"/>
              <a:buFont typeface="Georgia"/>
              <a:buNone/>
            </a:pPr>
            <a:endParaRPr sz="2400" b="0" i="0" u="none" strike="noStrike" cap="none">
              <a:solidFill>
                <a:srgbClr val="000000"/>
              </a:solidFill>
              <a:latin typeface="Arial"/>
              <a:ea typeface="Arial"/>
              <a:cs typeface="Arial"/>
              <a:sym typeface="Arial"/>
            </a:endParaRPr>
          </a:p>
        </p:txBody>
      </p:sp>
      <p:sp>
        <p:nvSpPr>
          <p:cNvPr id="77" name="Google Shape;77;p12"/>
          <p:cNvSpPr txBox="1"/>
          <p:nvPr/>
        </p:nvSpPr>
        <p:spPr>
          <a:xfrm>
            <a:off x="5847160" y="6326188"/>
            <a:ext cx="2895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98A"/>
                </a:solidFill>
                <a:latin typeface="Arial"/>
                <a:ea typeface="Arial"/>
                <a:cs typeface="Arial"/>
                <a:sym typeface="Arial"/>
              </a:rPr>
              <a:t>‹#›</a:t>
            </a:fld>
            <a:endParaRPr sz="1200">
              <a:solidFill>
                <a:srgbClr val="88898A"/>
              </a:solidFill>
              <a:latin typeface="Arial"/>
              <a:ea typeface="Arial"/>
              <a:cs typeface="Arial"/>
              <a:sym typeface="Arial"/>
            </a:endParaRPr>
          </a:p>
        </p:txBody>
      </p:sp>
      <p:sp>
        <p:nvSpPr>
          <p:cNvPr id="78" name="Google Shape;78;p12"/>
          <p:cNvSpPr/>
          <p:nvPr/>
        </p:nvSpPr>
        <p:spPr>
          <a:xfrm>
            <a:off x="0" y="0"/>
            <a:ext cx="9144000" cy="6858000"/>
          </a:xfrm>
          <a:prstGeom prst="rect">
            <a:avLst/>
          </a:prstGeom>
          <a:solidFill>
            <a:schemeClr val="lt1"/>
          </a:solidFill>
          <a:ln>
            <a:noFill/>
          </a:ln>
        </p:spPr>
        <p:txBody>
          <a:bodyPr spcFirstLastPara="1" wrap="square" lIns="64275" tIns="32125" rIns="64275" bIns="32125" anchor="t" anchorCtr="0">
            <a:noAutofit/>
          </a:bodyPr>
          <a:lstStyle/>
          <a:p>
            <a:pPr marL="0" marR="0" lvl="0" indent="0" algn="l" rtl="0">
              <a:lnSpc>
                <a:spcPct val="100000"/>
              </a:lnSpc>
              <a:spcBef>
                <a:spcPts val="0"/>
              </a:spcBef>
              <a:spcAft>
                <a:spcPts val="0"/>
              </a:spcAft>
              <a:buClr>
                <a:schemeClr val="dk1"/>
              </a:buClr>
              <a:buSzPts val="2400"/>
              <a:buFont typeface="Georgia"/>
              <a:buNone/>
            </a:pPr>
            <a:endParaRPr sz="2400" b="0" i="0" u="none" strike="noStrike" cap="none">
              <a:solidFill>
                <a:srgbClr val="000000"/>
              </a:solidFill>
              <a:latin typeface="Arial"/>
              <a:ea typeface="Arial"/>
              <a:cs typeface="Arial"/>
              <a:sym typeface="Arial"/>
            </a:endParaRPr>
          </a:p>
        </p:txBody>
      </p:sp>
      <p:sp>
        <p:nvSpPr>
          <p:cNvPr id="79" name="Google Shape;79;p12"/>
          <p:cNvSpPr txBox="1"/>
          <p:nvPr/>
        </p:nvSpPr>
        <p:spPr>
          <a:xfrm>
            <a:off x="5847160" y="6326188"/>
            <a:ext cx="2895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a:solidFill>
                  <a:srgbClr val="88898A"/>
                </a:solidFill>
                <a:latin typeface="Arial"/>
                <a:ea typeface="Arial"/>
                <a:cs typeface="Arial"/>
                <a:sym typeface="Arial"/>
              </a:rPr>
              <a:t>‹#›</a:t>
            </a:fld>
            <a:endParaRPr sz="1200">
              <a:solidFill>
                <a:srgbClr val="88898A"/>
              </a:solidFill>
              <a:latin typeface="Arial"/>
              <a:ea typeface="Arial"/>
              <a:cs typeface="Arial"/>
              <a:sym typeface="Arial"/>
            </a:endParaRPr>
          </a:p>
        </p:txBody>
      </p:sp>
      <p:sp>
        <p:nvSpPr>
          <p:cNvPr id="80" name="Google Shape;80;p12"/>
          <p:cNvSpPr/>
          <p:nvPr/>
        </p:nvSpPr>
        <p:spPr>
          <a:xfrm>
            <a:off x="0" y="0"/>
            <a:ext cx="9144000" cy="6858000"/>
          </a:xfrm>
          <a:prstGeom prst="rect">
            <a:avLst/>
          </a:prstGeom>
          <a:solidFill>
            <a:schemeClr val="lt1"/>
          </a:solidFill>
          <a:ln>
            <a:noFill/>
          </a:ln>
        </p:spPr>
        <p:txBody>
          <a:bodyPr spcFirstLastPara="1" wrap="square" lIns="64275" tIns="32125" rIns="64275" bIns="32125" anchor="t" anchorCtr="0">
            <a:noAutofit/>
          </a:bodyPr>
          <a:lstStyle/>
          <a:p>
            <a:pPr marL="0" marR="0" lvl="0" indent="0" algn="l" rtl="0">
              <a:lnSpc>
                <a:spcPct val="100000"/>
              </a:lnSpc>
              <a:spcBef>
                <a:spcPts val="0"/>
              </a:spcBef>
              <a:spcAft>
                <a:spcPts val="0"/>
              </a:spcAft>
              <a:buClr>
                <a:schemeClr val="dk1"/>
              </a:buClr>
              <a:buSzPts val="2400"/>
              <a:buFont typeface="Georgia"/>
              <a:buNone/>
            </a:pPr>
            <a:endParaRPr sz="2400" b="0" i="0" u="none" strike="noStrike" cap="none">
              <a:solidFill>
                <a:srgbClr val="000000"/>
              </a:solidFill>
              <a:latin typeface="Arial"/>
              <a:ea typeface="Arial"/>
              <a:cs typeface="Arial"/>
              <a:sym typeface="Arial"/>
            </a:endParaRPr>
          </a:p>
        </p:txBody>
      </p:sp>
      <p:sp>
        <p:nvSpPr>
          <p:cNvPr id="81" name="Google Shape;81;p12"/>
          <p:cNvSpPr txBox="1">
            <a:spLocks noGrp="1"/>
          </p:cNvSpPr>
          <p:nvPr>
            <p:ph type="ftr" idx="11"/>
          </p:nvPr>
        </p:nvSpPr>
        <p:spPr>
          <a:xfrm>
            <a:off x="5694760" y="6081189"/>
            <a:ext cx="2895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a:solidFill>
                  <a:srgbClr val="88898A"/>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lang="en-US"/>
          </a:p>
        </p:txBody>
      </p:sp>
    </p:spTree>
    <p:extLst>
      <p:ext uri="{BB962C8B-B14F-4D97-AF65-F5344CB8AC3E}">
        <p14:creationId xmlns:p14="http://schemas.microsoft.com/office/powerpoint/2010/main" val="3597890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7" name="Picture 16">
            <a:extLst>
              <a:ext uri="{FF2B5EF4-FFF2-40B4-BE49-F238E27FC236}">
                <a16:creationId xmlns:a16="http://schemas.microsoft.com/office/drawing/2014/main" id="{5CC83E56-EAD1-3D49-A0E1-C7A475468852}"/>
              </a:ext>
            </a:extLst>
          </p:cNvPr>
          <p:cNvPicPr>
            <a:picLocks noChangeAspect="1"/>
          </p:cNvPicPr>
          <p:nvPr/>
        </p:nvPicPr>
        <p:blipFill>
          <a:blip r:embed="rId8"/>
          <a:stretch>
            <a:fillRect/>
          </a:stretch>
        </p:blipFill>
        <p:spPr>
          <a:xfrm>
            <a:off x="379188" y="5755955"/>
            <a:ext cx="2642616" cy="927456"/>
          </a:xfrm>
          <a:prstGeom prst="rect">
            <a:avLst/>
          </a:prstGeom>
        </p:spPr>
      </p:pic>
      <p:sp>
        <p:nvSpPr>
          <p:cNvPr id="10" name="Google Shape;10;p1"/>
          <p:cNvSpPr txBox="1">
            <a:spLocks noGrp="1"/>
          </p:cNvSpPr>
          <p:nvPr>
            <p:ph type="dt" idx="10"/>
          </p:nvPr>
        </p:nvSpPr>
        <p:spPr>
          <a:xfrm>
            <a:off x="3182568" y="6081189"/>
            <a:ext cx="2133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98A"/>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lang="en-US"/>
          </a:p>
        </p:txBody>
      </p:sp>
      <p:sp>
        <p:nvSpPr>
          <p:cNvPr id="11" name="Google Shape;11;p1"/>
          <p:cNvSpPr txBox="1">
            <a:spLocks noGrp="1"/>
          </p:cNvSpPr>
          <p:nvPr>
            <p:ph type="title"/>
          </p:nvPr>
        </p:nvSpPr>
        <p:spPr>
          <a:xfrm>
            <a:off x="553641" y="452437"/>
            <a:ext cx="8036720" cy="74334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2800"/>
              <a:buFont typeface="Georgia"/>
              <a:buNone/>
              <a:defRPr sz="2800" b="0"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cxnSp>
        <p:nvCxnSpPr>
          <p:cNvPr id="12" name="Google Shape;12;p1"/>
          <p:cNvCxnSpPr/>
          <p:nvPr/>
        </p:nvCxnSpPr>
        <p:spPr>
          <a:xfrm>
            <a:off x="553644" y="1297384"/>
            <a:ext cx="8036719" cy="0"/>
          </a:xfrm>
          <a:prstGeom prst="straightConnector1">
            <a:avLst/>
          </a:prstGeom>
          <a:noFill/>
          <a:ln w="25400" cap="flat" cmpd="sng">
            <a:solidFill>
              <a:srgbClr val="50B748"/>
            </a:solidFill>
            <a:prstDash val="solid"/>
            <a:round/>
            <a:headEnd type="none" w="med" len="med"/>
            <a:tailEnd type="none" w="med" len="med"/>
          </a:ln>
        </p:spPr>
      </p:cxnSp>
      <p:sp>
        <p:nvSpPr>
          <p:cNvPr id="13" name="Google Shape;13;p1"/>
          <p:cNvSpPr txBox="1">
            <a:spLocks noGrp="1"/>
          </p:cNvSpPr>
          <p:nvPr>
            <p:ph type="body" idx="1"/>
          </p:nvPr>
        </p:nvSpPr>
        <p:spPr>
          <a:xfrm>
            <a:off x="553641" y="1524000"/>
            <a:ext cx="8036720" cy="4106412"/>
          </a:xfrm>
          <a:prstGeom prst="rect">
            <a:avLst/>
          </a:prstGeom>
          <a:noFill/>
          <a:ln>
            <a:noFill/>
          </a:ln>
        </p:spPr>
        <p:txBody>
          <a:bodyPr spcFirstLastPara="1" wrap="square" lIns="91425" tIns="45700" rIns="91425" bIns="45700" anchor="t" anchorCtr="0">
            <a:noAutofit/>
          </a:bodyPr>
          <a:lstStyle>
            <a:lvl1pPr marL="457200" marR="0" lvl="0" indent="-368300" algn="l" rtl="0">
              <a:lnSpc>
                <a:spcPct val="118181"/>
              </a:lnSpc>
              <a:spcBef>
                <a:spcPts val="1000"/>
              </a:spcBef>
              <a:spcAft>
                <a:spcPts val="0"/>
              </a:spcAft>
              <a:buClr>
                <a:schemeClr val="dk2"/>
              </a:buClr>
              <a:buSzPts val="2200"/>
              <a:buFont typeface="Noto Sans Symbols"/>
              <a:buChar char="▪"/>
              <a:defRPr sz="2200" b="0" i="0" u="none" strike="noStrike" cap="none">
                <a:solidFill>
                  <a:schemeClr val="dk1"/>
                </a:solidFill>
                <a:latin typeface="Georgia"/>
                <a:ea typeface="Georgia"/>
                <a:cs typeface="Georgia"/>
                <a:sym typeface="Georgia"/>
              </a:defRPr>
            </a:lvl1pPr>
            <a:lvl2pPr marL="914400" marR="0" lvl="1" indent="-292100" algn="l" rtl="0">
              <a:spcBef>
                <a:spcPts val="1000"/>
              </a:spcBef>
              <a:spcAft>
                <a:spcPts val="0"/>
              </a:spcAft>
              <a:buClr>
                <a:schemeClr val="dk2"/>
              </a:buClr>
              <a:buSzPts val="1000"/>
              <a:buFont typeface="Noto Sans Symbols"/>
              <a:buChar char="◻"/>
              <a:defRPr sz="2000" b="0" i="0" u="none" strike="noStrike" cap="none">
                <a:solidFill>
                  <a:schemeClr val="dk1"/>
                </a:solidFill>
                <a:latin typeface="Georgia"/>
                <a:ea typeface="Georgia"/>
                <a:cs typeface="Georgia"/>
                <a:sym typeface="Georgia"/>
              </a:defRPr>
            </a:lvl2pPr>
            <a:lvl3pPr marL="1371600" marR="0" lvl="2" indent="-342900" algn="l" rtl="0">
              <a:spcBef>
                <a:spcPts val="1000"/>
              </a:spcBef>
              <a:spcAft>
                <a:spcPts val="0"/>
              </a:spcAft>
              <a:buClr>
                <a:schemeClr val="dk1"/>
              </a:buClr>
              <a:buSzPts val="1800"/>
              <a:buFont typeface="Arial"/>
              <a:buChar char="•"/>
              <a:defRPr sz="1800" b="0" i="0" u="none" strike="noStrike" cap="none">
                <a:solidFill>
                  <a:schemeClr val="dk1"/>
                </a:solidFill>
                <a:latin typeface="Georgia"/>
                <a:ea typeface="Georgia"/>
                <a:cs typeface="Georgia"/>
                <a:sym typeface="Georgi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Georgia"/>
                <a:ea typeface="Georgia"/>
                <a:cs typeface="Georgia"/>
                <a:sym typeface="Georgia"/>
              </a:defRPr>
            </a:lvl9pPr>
          </a:lstStyle>
          <a:p>
            <a:endParaRPr dirty="0"/>
          </a:p>
        </p:txBody>
      </p:sp>
      <p:sp>
        <p:nvSpPr>
          <p:cNvPr id="14" name="Google Shape;14;p1"/>
          <p:cNvSpPr txBox="1">
            <a:spLocks noGrp="1"/>
          </p:cNvSpPr>
          <p:nvPr>
            <p:ph type="ftr" idx="11"/>
          </p:nvPr>
        </p:nvSpPr>
        <p:spPr>
          <a:xfrm>
            <a:off x="5694760" y="6081189"/>
            <a:ext cx="2895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rgbClr val="88898A"/>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2pPr>
            <a:lvl3pPr marR="0" lvl="2"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3pPr>
            <a:lvl4pPr marR="0" lvl="3"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4pPr>
            <a:lvl5pPr marR="0" lvl="4"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5pPr>
            <a:lvl6pPr marR="0" lvl="5"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6pPr>
            <a:lvl7pPr marR="0" lvl="6"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7pPr>
            <a:lvl8pPr marR="0" lvl="7"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8pPr>
            <a:lvl9pPr marR="0" lvl="8" algn="l" rtl="0">
              <a:spcBef>
                <a:spcPts val="0"/>
              </a:spcBef>
              <a:spcAft>
                <a:spcPts val="0"/>
              </a:spcAft>
              <a:buSzPts val="1400"/>
              <a:buNone/>
              <a:defRPr sz="1800" b="0" i="0" u="none" strike="noStrike" cap="none">
                <a:solidFill>
                  <a:schemeClr val="dk1"/>
                </a:solidFill>
                <a:latin typeface="Georgia"/>
                <a:ea typeface="Georgia"/>
                <a:cs typeface="Georgia"/>
                <a:sym typeface="Georgia"/>
              </a:defRPr>
            </a:lvl9pPr>
          </a:lstStyle>
          <a:p>
            <a:endParaRPr lang="en-US"/>
          </a:p>
        </p:txBody>
      </p:sp>
      <p:cxnSp>
        <p:nvCxnSpPr>
          <p:cNvPr id="16" name="Google Shape;16;p1"/>
          <p:cNvCxnSpPr/>
          <p:nvPr/>
        </p:nvCxnSpPr>
        <p:spPr>
          <a:xfrm>
            <a:off x="553644" y="1297384"/>
            <a:ext cx="8036719" cy="0"/>
          </a:xfrm>
          <a:prstGeom prst="straightConnector1">
            <a:avLst/>
          </a:prstGeom>
          <a:noFill/>
          <a:ln w="25400" cap="flat" cmpd="sng">
            <a:solidFill>
              <a:srgbClr val="50B748"/>
            </a:solidFill>
            <a:prstDash val="solid"/>
            <a:round/>
            <a:headEnd type="none" w="med" len="med"/>
            <a:tailEnd type="none" w="med" len="med"/>
          </a:ln>
        </p:spPr>
      </p:cxnSp>
      <p:cxnSp>
        <p:nvCxnSpPr>
          <p:cNvPr id="18" name="Google Shape;18;p1"/>
          <p:cNvCxnSpPr/>
          <p:nvPr/>
        </p:nvCxnSpPr>
        <p:spPr>
          <a:xfrm>
            <a:off x="553644" y="1297384"/>
            <a:ext cx="8036719" cy="0"/>
          </a:xfrm>
          <a:prstGeom prst="straightConnector1">
            <a:avLst/>
          </a:prstGeom>
          <a:noFill/>
          <a:ln w="25400" cap="flat" cmpd="sng">
            <a:solidFill>
              <a:srgbClr val="20AA3F"/>
            </a:solidFill>
            <a:prstDash val="solid"/>
            <a:round/>
            <a:headEnd type="none" w="med" len="med"/>
            <a:tailEnd type="none" w="med" len="med"/>
          </a:ln>
        </p:spPr>
      </p:cxnSp>
      <p:pic>
        <p:nvPicPr>
          <p:cNvPr id="15" name="Picture 14">
            <a:extLst>
              <a:ext uri="{FF2B5EF4-FFF2-40B4-BE49-F238E27FC236}">
                <a16:creationId xmlns:a16="http://schemas.microsoft.com/office/drawing/2014/main" id="{2D36B4B7-98A2-C44E-B1AF-B397D279F834}"/>
              </a:ext>
            </a:extLst>
          </p:cNvPr>
          <p:cNvPicPr>
            <a:picLocks noChangeAspect="1"/>
          </p:cNvPicPr>
          <p:nvPr userDrawn="1"/>
        </p:nvPicPr>
        <p:blipFill>
          <a:blip r:embed="rId8"/>
          <a:stretch>
            <a:fillRect/>
          </a:stretch>
        </p:blipFill>
        <p:spPr>
          <a:xfrm>
            <a:off x="379188" y="5755955"/>
            <a:ext cx="2642616" cy="927456"/>
          </a:xfrm>
          <a:prstGeom prst="rect">
            <a:avLst/>
          </a:prstGeom>
        </p:spPr>
      </p:pic>
    </p:spTree>
    <p:extLst>
      <p:ext uri="{BB962C8B-B14F-4D97-AF65-F5344CB8AC3E}">
        <p14:creationId xmlns:p14="http://schemas.microsoft.com/office/powerpoint/2010/main" val="1856733581"/>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94" r:id="rId5"/>
    <p:sldLayoutId id="2147483695" r:id="rId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20AA3F"/>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76D91-EB10-DB47-35BB-AF53839A5652}"/>
              </a:ext>
            </a:extLst>
          </p:cNvPr>
          <p:cNvSpPr>
            <a:spLocks noGrp="1"/>
          </p:cNvSpPr>
          <p:nvPr>
            <p:ph type="title"/>
          </p:nvPr>
        </p:nvSpPr>
        <p:spPr>
          <a:xfrm>
            <a:off x="641193" y="2164953"/>
            <a:ext cx="8078033" cy="1631543"/>
          </a:xfrm>
        </p:spPr>
        <p:txBody>
          <a:bodyPr/>
          <a:lstStyle/>
          <a:p>
            <a:r>
              <a:rPr lang="en-US" dirty="0"/>
              <a:t>Usability testing report: </a:t>
            </a:r>
            <a:br>
              <a:rPr lang="en-US" dirty="0"/>
            </a:br>
            <a:r>
              <a:rPr lang="en-US" dirty="0"/>
              <a:t>Small business lending data submission beta platform</a:t>
            </a:r>
          </a:p>
        </p:txBody>
      </p:sp>
    </p:spTree>
    <p:extLst>
      <p:ext uri="{BB962C8B-B14F-4D97-AF65-F5344CB8AC3E}">
        <p14:creationId xmlns:p14="http://schemas.microsoft.com/office/powerpoint/2010/main" val="2359525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82D25E-7107-F50A-A2D5-2E8467799464}"/>
              </a:ext>
            </a:extLst>
          </p:cNvPr>
          <p:cNvSpPr>
            <a:spLocks noGrp="1"/>
          </p:cNvSpPr>
          <p:nvPr>
            <p:ph type="body" idx="1"/>
          </p:nvPr>
        </p:nvSpPr>
        <p:spPr>
          <a:xfrm>
            <a:off x="562050" y="1549400"/>
            <a:ext cx="4374017" cy="4199647"/>
          </a:xfrm>
        </p:spPr>
        <p:txBody>
          <a:bodyPr/>
          <a:lstStyle/>
          <a:p>
            <a:pPr marL="101600" indent="0">
              <a:buNone/>
            </a:pPr>
            <a:r>
              <a:rPr lang="en-US" sz="1600" b="1" dirty="0"/>
              <a:t>Point of contact phone number format</a:t>
            </a:r>
          </a:p>
          <a:p>
            <a:pPr>
              <a:buFont typeface="Wingdings" pitchFamily="2" charset="2"/>
              <a:buChar char="§"/>
            </a:pPr>
            <a:r>
              <a:rPr lang="en-US" sz="1600" dirty="0"/>
              <a:t>Participants had the POC form autofill from their browser or manually entered the information. </a:t>
            </a:r>
          </a:p>
          <a:p>
            <a:pPr>
              <a:buFont typeface="Wingdings" pitchFamily="2" charset="2"/>
              <a:buChar char="§"/>
            </a:pPr>
            <a:r>
              <a:rPr lang="en-US" sz="1600" dirty="0"/>
              <a:t>No one entered their phone number with hyphens, which triggered an error when they tried to go to the next step</a:t>
            </a:r>
          </a:p>
          <a:p>
            <a:pPr>
              <a:buFont typeface="Wingdings" pitchFamily="2" charset="2"/>
              <a:buChar char="§"/>
            </a:pPr>
            <a:r>
              <a:rPr lang="en-US" sz="1600" dirty="0"/>
              <a:t>Recommendation: Auto-format phone numbers so that they have the required format.</a:t>
            </a:r>
          </a:p>
        </p:txBody>
      </p:sp>
      <p:sp>
        <p:nvSpPr>
          <p:cNvPr id="3" name="Title 2">
            <a:extLst>
              <a:ext uri="{FF2B5EF4-FFF2-40B4-BE49-F238E27FC236}">
                <a16:creationId xmlns:a16="http://schemas.microsoft.com/office/drawing/2014/main" id="{D94FEFC1-8EEF-9639-7F83-A9BCDD3C89C4}"/>
              </a:ext>
            </a:extLst>
          </p:cNvPr>
          <p:cNvSpPr>
            <a:spLocks noGrp="1"/>
          </p:cNvSpPr>
          <p:nvPr>
            <p:ph type="title"/>
          </p:nvPr>
        </p:nvSpPr>
        <p:spPr/>
        <p:txBody>
          <a:bodyPr/>
          <a:lstStyle/>
          <a:p>
            <a:r>
              <a:rPr lang="en-US" dirty="0"/>
              <a:t>Implement a solution</a:t>
            </a:r>
          </a:p>
        </p:txBody>
      </p:sp>
      <p:pic>
        <p:nvPicPr>
          <p:cNvPr id="10" name="Picture 9" descr="A screenshot of a phone number&#10;&#10;Description automatically generated">
            <a:extLst>
              <a:ext uri="{FF2B5EF4-FFF2-40B4-BE49-F238E27FC236}">
                <a16:creationId xmlns:a16="http://schemas.microsoft.com/office/drawing/2014/main" id="{CA4FE787-F76D-03B4-CCDC-FB96A6E401B6}"/>
              </a:ext>
            </a:extLst>
          </p:cNvPr>
          <p:cNvPicPr>
            <a:picLocks noChangeAspect="1"/>
          </p:cNvPicPr>
          <p:nvPr/>
        </p:nvPicPr>
        <p:blipFill>
          <a:blip r:embed="rId3"/>
          <a:stretch>
            <a:fillRect/>
          </a:stretch>
        </p:blipFill>
        <p:spPr>
          <a:xfrm>
            <a:off x="5076627" y="3951797"/>
            <a:ext cx="3710006" cy="1164109"/>
          </a:xfrm>
          <a:prstGeom prst="rect">
            <a:avLst/>
          </a:prstGeom>
        </p:spPr>
      </p:pic>
      <p:pic>
        <p:nvPicPr>
          <p:cNvPr id="12" name="Picture 11" descr="A screenshot of a phone number&#10;&#10;Description automatically generated">
            <a:extLst>
              <a:ext uri="{FF2B5EF4-FFF2-40B4-BE49-F238E27FC236}">
                <a16:creationId xmlns:a16="http://schemas.microsoft.com/office/drawing/2014/main" id="{6590AA0F-CBAB-1E85-9E0E-66AB8239BB60}"/>
              </a:ext>
            </a:extLst>
          </p:cNvPr>
          <p:cNvPicPr>
            <a:picLocks noChangeAspect="1"/>
          </p:cNvPicPr>
          <p:nvPr/>
        </p:nvPicPr>
        <p:blipFill>
          <a:blip r:embed="rId4"/>
          <a:stretch>
            <a:fillRect/>
          </a:stretch>
        </p:blipFill>
        <p:spPr>
          <a:xfrm>
            <a:off x="5076627" y="2001750"/>
            <a:ext cx="3710006" cy="1605106"/>
          </a:xfrm>
          <a:prstGeom prst="rect">
            <a:avLst/>
          </a:prstGeom>
        </p:spPr>
      </p:pic>
    </p:spTree>
    <p:extLst>
      <p:ext uri="{BB962C8B-B14F-4D97-AF65-F5344CB8AC3E}">
        <p14:creationId xmlns:p14="http://schemas.microsoft.com/office/powerpoint/2010/main" val="2796313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82D25E-7107-F50A-A2D5-2E8467799464}"/>
              </a:ext>
            </a:extLst>
          </p:cNvPr>
          <p:cNvSpPr>
            <a:spLocks noGrp="1"/>
          </p:cNvSpPr>
          <p:nvPr>
            <p:ph type="body" idx="1"/>
          </p:nvPr>
        </p:nvSpPr>
        <p:spPr>
          <a:xfrm>
            <a:off x="562050" y="1549400"/>
            <a:ext cx="4168976" cy="4199647"/>
          </a:xfrm>
        </p:spPr>
        <p:txBody>
          <a:bodyPr/>
          <a:lstStyle/>
          <a:p>
            <a:pPr marL="101600" indent="0">
              <a:buNone/>
            </a:pPr>
            <a:r>
              <a:rPr lang="en-US" sz="1600" b="1" dirty="0"/>
              <a:t>“Save and continue” button language</a:t>
            </a:r>
          </a:p>
          <a:p>
            <a:pPr>
              <a:buFont typeface="Wingdings" pitchFamily="2" charset="2"/>
              <a:buChar char="§"/>
            </a:pPr>
            <a:r>
              <a:rPr lang="en-US" sz="1600" dirty="0">
                <a:solidFill>
                  <a:schemeClr val="tx1"/>
                </a:solidFill>
              </a:rPr>
              <a:t>Participants were unsure how to view the errors in their file.</a:t>
            </a:r>
          </a:p>
          <a:p>
            <a:pPr>
              <a:buFont typeface="Wingdings" pitchFamily="2" charset="2"/>
              <a:buChar char="§"/>
            </a:pPr>
            <a:r>
              <a:rPr lang="en-US" sz="1600" dirty="0">
                <a:solidFill>
                  <a:schemeClr val="tx1"/>
                </a:solidFill>
              </a:rPr>
              <a:t>The meaning they assigned to “Save and continue” made them hesitant to click the button.</a:t>
            </a:r>
            <a:endParaRPr lang="en-US" sz="1600" b="1" dirty="0">
              <a:solidFill>
                <a:schemeClr val="tx1"/>
              </a:solidFill>
            </a:endParaRPr>
          </a:p>
          <a:p>
            <a:pPr>
              <a:buFont typeface="Wingdings" pitchFamily="2" charset="2"/>
              <a:buChar char="§"/>
            </a:pPr>
            <a:r>
              <a:rPr lang="en-US" sz="1600" dirty="0">
                <a:solidFill>
                  <a:schemeClr val="tx1"/>
                </a:solidFill>
              </a:rPr>
              <a:t>This was symptomatic of a deeper problem.</a:t>
            </a:r>
          </a:p>
          <a:p>
            <a:pPr>
              <a:buFont typeface="Wingdings" pitchFamily="2" charset="2"/>
              <a:buChar char="§"/>
            </a:pPr>
            <a:r>
              <a:rPr lang="en-US" sz="1600" dirty="0">
                <a:solidFill>
                  <a:schemeClr val="tx1"/>
                </a:solidFill>
              </a:rPr>
              <a:t>But an immediate improvement is to change the language so they better understand how to view errors.</a:t>
            </a:r>
          </a:p>
        </p:txBody>
      </p:sp>
      <p:sp>
        <p:nvSpPr>
          <p:cNvPr id="3" name="Title 2">
            <a:extLst>
              <a:ext uri="{FF2B5EF4-FFF2-40B4-BE49-F238E27FC236}">
                <a16:creationId xmlns:a16="http://schemas.microsoft.com/office/drawing/2014/main" id="{D94FEFC1-8EEF-9639-7F83-A9BCDD3C89C4}"/>
              </a:ext>
            </a:extLst>
          </p:cNvPr>
          <p:cNvSpPr>
            <a:spLocks noGrp="1"/>
          </p:cNvSpPr>
          <p:nvPr>
            <p:ph type="title"/>
          </p:nvPr>
        </p:nvSpPr>
        <p:spPr/>
        <p:txBody>
          <a:bodyPr/>
          <a:lstStyle/>
          <a:p>
            <a:r>
              <a:rPr lang="en-US" dirty="0"/>
              <a:t>Implement an improvement</a:t>
            </a:r>
          </a:p>
        </p:txBody>
      </p:sp>
      <p:pic>
        <p:nvPicPr>
          <p:cNvPr id="5" name="Picture 4" descr="A screenshot of a computer error&#10;&#10;Description automatically generated">
            <a:extLst>
              <a:ext uri="{FF2B5EF4-FFF2-40B4-BE49-F238E27FC236}">
                <a16:creationId xmlns:a16="http://schemas.microsoft.com/office/drawing/2014/main" id="{A67E1FD9-2774-5202-8844-D0605B4A1435}"/>
              </a:ext>
            </a:extLst>
          </p:cNvPr>
          <p:cNvPicPr>
            <a:picLocks noChangeAspect="1"/>
          </p:cNvPicPr>
          <p:nvPr/>
        </p:nvPicPr>
        <p:blipFill>
          <a:blip r:embed="rId3"/>
          <a:stretch>
            <a:fillRect/>
          </a:stretch>
        </p:blipFill>
        <p:spPr>
          <a:xfrm>
            <a:off x="4731026" y="2122998"/>
            <a:ext cx="4179962" cy="2724370"/>
          </a:xfrm>
          <a:prstGeom prst="rect">
            <a:avLst/>
          </a:prstGeom>
        </p:spPr>
      </p:pic>
    </p:spTree>
    <p:extLst>
      <p:ext uri="{BB962C8B-B14F-4D97-AF65-F5344CB8AC3E}">
        <p14:creationId xmlns:p14="http://schemas.microsoft.com/office/powerpoint/2010/main" val="2318454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4FEFC1-8EEF-9639-7F83-A9BCDD3C89C4}"/>
              </a:ext>
            </a:extLst>
          </p:cNvPr>
          <p:cNvSpPr>
            <a:spLocks noGrp="1"/>
          </p:cNvSpPr>
          <p:nvPr>
            <p:ph type="title"/>
          </p:nvPr>
        </p:nvSpPr>
        <p:spPr/>
        <p:txBody>
          <a:bodyPr/>
          <a:lstStyle/>
          <a:p>
            <a:r>
              <a:rPr lang="en-US" dirty="0"/>
              <a:t>Implement an improvement – Updated design</a:t>
            </a:r>
          </a:p>
        </p:txBody>
      </p:sp>
      <p:sp>
        <p:nvSpPr>
          <p:cNvPr id="8" name="TextBox 7">
            <a:extLst>
              <a:ext uri="{FF2B5EF4-FFF2-40B4-BE49-F238E27FC236}">
                <a16:creationId xmlns:a16="http://schemas.microsoft.com/office/drawing/2014/main" id="{10C65E2B-81AE-344A-03F9-DAD75B206756}"/>
              </a:ext>
            </a:extLst>
          </p:cNvPr>
          <p:cNvSpPr txBox="1"/>
          <p:nvPr/>
        </p:nvSpPr>
        <p:spPr>
          <a:xfrm>
            <a:off x="82713" y="1874624"/>
            <a:ext cx="3655379" cy="276999"/>
          </a:xfrm>
          <a:prstGeom prst="rect">
            <a:avLst/>
          </a:prstGeom>
          <a:noFill/>
        </p:spPr>
        <p:txBody>
          <a:bodyPr wrap="square">
            <a:spAutoFit/>
          </a:bodyPr>
          <a:lstStyle/>
          <a:p>
            <a:pPr marL="101600" indent="0">
              <a:buNone/>
            </a:pPr>
            <a:r>
              <a:rPr lang="en-US" sz="1200" b="1" dirty="0">
                <a:latin typeface="Georgia" panose="02040502050405020303" pitchFamily="18" charset="0"/>
              </a:rPr>
              <a:t>Current design</a:t>
            </a:r>
          </a:p>
        </p:txBody>
      </p:sp>
      <p:sp>
        <p:nvSpPr>
          <p:cNvPr id="9" name="TextBox 8">
            <a:extLst>
              <a:ext uri="{FF2B5EF4-FFF2-40B4-BE49-F238E27FC236}">
                <a16:creationId xmlns:a16="http://schemas.microsoft.com/office/drawing/2014/main" id="{36175032-DE36-8178-BF1C-1835E7BC8F62}"/>
              </a:ext>
            </a:extLst>
          </p:cNvPr>
          <p:cNvSpPr txBox="1"/>
          <p:nvPr/>
        </p:nvSpPr>
        <p:spPr>
          <a:xfrm>
            <a:off x="4487700" y="1874623"/>
            <a:ext cx="3655379" cy="276999"/>
          </a:xfrm>
          <a:prstGeom prst="rect">
            <a:avLst/>
          </a:prstGeom>
          <a:noFill/>
        </p:spPr>
        <p:txBody>
          <a:bodyPr wrap="square" lIns="91440" tIns="45720" rIns="91440" bIns="45720" anchor="t">
            <a:spAutoFit/>
          </a:bodyPr>
          <a:lstStyle/>
          <a:p>
            <a:pPr marL="101600"/>
            <a:r>
              <a:rPr lang="en-US" sz="1200" b="1" dirty="0">
                <a:latin typeface="Georgia"/>
              </a:rPr>
              <a:t>Updated design</a:t>
            </a:r>
            <a:endParaRPr lang="en-US" sz="1200" b="1" dirty="0">
              <a:latin typeface="Georgia" panose="02040502050405020303" pitchFamily="18" charset="0"/>
            </a:endParaRPr>
          </a:p>
        </p:txBody>
      </p:sp>
      <p:pic>
        <p:nvPicPr>
          <p:cNvPr id="2" name="Picture 1" descr="A screenshot of a computer error&#10;&#10;Description automatically generated">
            <a:extLst>
              <a:ext uri="{FF2B5EF4-FFF2-40B4-BE49-F238E27FC236}">
                <a16:creationId xmlns:a16="http://schemas.microsoft.com/office/drawing/2014/main" id="{114A400B-47E3-8E1F-5DB4-39E8FF7B7B64}"/>
              </a:ext>
            </a:extLst>
          </p:cNvPr>
          <p:cNvPicPr>
            <a:picLocks noChangeAspect="1"/>
          </p:cNvPicPr>
          <p:nvPr/>
        </p:nvPicPr>
        <p:blipFill>
          <a:blip r:embed="rId3"/>
          <a:stretch>
            <a:fillRect/>
          </a:stretch>
        </p:blipFill>
        <p:spPr>
          <a:xfrm>
            <a:off x="167013" y="2242268"/>
            <a:ext cx="4404987" cy="2871034"/>
          </a:xfrm>
          <a:prstGeom prst="rect">
            <a:avLst/>
          </a:prstGeom>
        </p:spPr>
      </p:pic>
      <p:pic>
        <p:nvPicPr>
          <p:cNvPr id="5" name="Picture 4" descr="A screenshot of a computer error message&#10;&#10;Description automatically generated">
            <a:extLst>
              <a:ext uri="{FF2B5EF4-FFF2-40B4-BE49-F238E27FC236}">
                <a16:creationId xmlns:a16="http://schemas.microsoft.com/office/drawing/2014/main" id="{2E085A06-8E87-AE76-EDC8-263B54FAF715}"/>
              </a:ext>
            </a:extLst>
          </p:cNvPr>
          <p:cNvPicPr>
            <a:picLocks noChangeAspect="1"/>
          </p:cNvPicPr>
          <p:nvPr/>
        </p:nvPicPr>
        <p:blipFill>
          <a:blip r:embed="rId4"/>
          <a:stretch>
            <a:fillRect/>
          </a:stretch>
        </p:blipFill>
        <p:spPr>
          <a:xfrm>
            <a:off x="4693487" y="2242269"/>
            <a:ext cx="4165489" cy="2871034"/>
          </a:xfrm>
          <a:prstGeom prst="rect">
            <a:avLst/>
          </a:prstGeom>
        </p:spPr>
      </p:pic>
    </p:spTree>
    <p:extLst>
      <p:ext uri="{BB962C8B-B14F-4D97-AF65-F5344CB8AC3E}">
        <p14:creationId xmlns:p14="http://schemas.microsoft.com/office/powerpoint/2010/main" val="822951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82D25E-7107-F50A-A2D5-2E8467799464}"/>
              </a:ext>
            </a:extLst>
          </p:cNvPr>
          <p:cNvSpPr>
            <a:spLocks noGrp="1"/>
          </p:cNvSpPr>
          <p:nvPr>
            <p:ph type="body" idx="1"/>
          </p:nvPr>
        </p:nvSpPr>
        <p:spPr>
          <a:xfrm>
            <a:off x="562050" y="1549400"/>
            <a:ext cx="4009950" cy="4199647"/>
          </a:xfrm>
        </p:spPr>
        <p:txBody>
          <a:bodyPr/>
          <a:lstStyle/>
          <a:p>
            <a:pPr marL="101600" indent="0">
              <a:buNone/>
            </a:pPr>
            <a:r>
              <a:rPr lang="en-US" sz="1600" b="1" dirty="0"/>
              <a:t>Errors</a:t>
            </a:r>
          </a:p>
          <a:p>
            <a:pPr>
              <a:buFont typeface="Wingdings" pitchFamily="2" charset="2"/>
              <a:buChar char="§"/>
            </a:pPr>
            <a:r>
              <a:rPr lang="en-US" sz="1600" dirty="0">
                <a:solidFill>
                  <a:schemeClr val="tx1"/>
                </a:solidFill>
              </a:rPr>
              <a:t>Participants were very confused by the two different error pages.</a:t>
            </a:r>
          </a:p>
          <a:p>
            <a:pPr>
              <a:buFont typeface="Wingdings" pitchFamily="2" charset="2"/>
              <a:buChar char="§"/>
            </a:pPr>
            <a:r>
              <a:rPr lang="en-US" sz="1600" dirty="0">
                <a:solidFill>
                  <a:schemeClr val="tx1"/>
                </a:solidFill>
              </a:rPr>
              <a:t>They were not sure what “1 of 2” meant.</a:t>
            </a:r>
          </a:p>
          <a:p>
            <a:pPr>
              <a:buFont typeface="Wingdings" pitchFamily="2" charset="2"/>
              <a:buChar char="§"/>
            </a:pPr>
            <a:r>
              <a:rPr lang="en-US" sz="1600" dirty="0">
                <a:solidFill>
                  <a:schemeClr val="tx1"/>
                </a:solidFill>
              </a:rPr>
              <a:t>Navigating through the errors pages when there were no errors also caused some frustration.</a:t>
            </a:r>
          </a:p>
        </p:txBody>
      </p:sp>
      <p:sp>
        <p:nvSpPr>
          <p:cNvPr id="3" name="Title 2">
            <a:extLst>
              <a:ext uri="{FF2B5EF4-FFF2-40B4-BE49-F238E27FC236}">
                <a16:creationId xmlns:a16="http://schemas.microsoft.com/office/drawing/2014/main" id="{D94FEFC1-8EEF-9639-7F83-A9BCDD3C89C4}"/>
              </a:ext>
            </a:extLst>
          </p:cNvPr>
          <p:cNvSpPr>
            <a:spLocks noGrp="1"/>
          </p:cNvSpPr>
          <p:nvPr>
            <p:ph type="title"/>
          </p:nvPr>
        </p:nvSpPr>
        <p:spPr/>
        <p:txBody>
          <a:bodyPr/>
          <a:lstStyle/>
          <a:p>
            <a:r>
              <a:rPr lang="en-US" dirty="0"/>
              <a:t>Implement an improvement</a:t>
            </a:r>
          </a:p>
        </p:txBody>
      </p:sp>
      <p:pic>
        <p:nvPicPr>
          <p:cNvPr id="8" name="Picture 7" descr="A screenshot of a computer error&#10;&#10;Description automatically generated">
            <a:extLst>
              <a:ext uri="{FF2B5EF4-FFF2-40B4-BE49-F238E27FC236}">
                <a16:creationId xmlns:a16="http://schemas.microsoft.com/office/drawing/2014/main" id="{F6DC5699-399F-F4E8-6DB0-A2968C85DF4C}"/>
              </a:ext>
            </a:extLst>
          </p:cNvPr>
          <p:cNvPicPr>
            <a:picLocks noChangeAspect="1"/>
          </p:cNvPicPr>
          <p:nvPr/>
        </p:nvPicPr>
        <p:blipFill>
          <a:blip r:embed="rId3"/>
          <a:stretch>
            <a:fillRect/>
          </a:stretch>
        </p:blipFill>
        <p:spPr>
          <a:xfrm>
            <a:off x="4784713" y="2387267"/>
            <a:ext cx="4257491" cy="2724379"/>
          </a:xfrm>
          <a:prstGeom prst="rect">
            <a:avLst/>
          </a:prstGeom>
        </p:spPr>
      </p:pic>
    </p:spTree>
    <p:extLst>
      <p:ext uri="{BB962C8B-B14F-4D97-AF65-F5344CB8AC3E}">
        <p14:creationId xmlns:p14="http://schemas.microsoft.com/office/powerpoint/2010/main" val="1682672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4FEFC1-8EEF-9639-7F83-A9BCDD3C89C4}"/>
              </a:ext>
            </a:extLst>
          </p:cNvPr>
          <p:cNvSpPr>
            <a:spLocks noGrp="1"/>
          </p:cNvSpPr>
          <p:nvPr>
            <p:ph type="title"/>
          </p:nvPr>
        </p:nvSpPr>
        <p:spPr/>
        <p:txBody>
          <a:bodyPr/>
          <a:lstStyle/>
          <a:p>
            <a:r>
              <a:rPr lang="en-US" dirty="0"/>
              <a:t>Implement an improvement – Updated design</a:t>
            </a:r>
          </a:p>
        </p:txBody>
      </p:sp>
      <p:sp>
        <p:nvSpPr>
          <p:cNvPr id="8" name="TextBox 7">
            <a:extLst>
              <a:ext uri="{FF2B5EF4-FFF2-40B4-BE49-F238E27FC236}">
                <a16:creationId xmlns:a16="http://schemas.microsoft.com/office/drawing/2014/main" id="{10C65E2B-81AE-344A-03F9-DAD75B206756}"/>
              </a:ext>
            </a:extLst>
          </p:cNvPr>
          <p:cNvSpPr txBox="1"/>
          <p:nvPr/>
        </p:nvSpPr>
        <p:spPr>
          <a:xfrm>
            <a:off x="350568" y="1957751"/>
            <a:ext cx="3655379" cy="276999"/>
          </a:xfrm>
          <a:prstGeom prst="rect">
            <a:avLst/>
          </a:prstGeom>
          <a:noFill/>
        </p:spPr>
        <p:txBody>
          <a:bodyPr wrap="square">
            <a:spAutoFit/>
          </a:bodyPr>
          <a:lstStyle/>
          <a:p>
            <a:pPr marL="101600" indent="0">
              <a:buNone/>
            </a:pPr>
            <a:r>
              <a:rPr lang="en-US" sz="1200" b="1" dirty="0">
                <a:latin typeface="Georgia" panose="02040502050405020303" pitchFamily="18" charset="0"/>
              </a:rPr>
              <a:t>Current design</a:t>
            </a:r>
          </a:p>
        </p:txBody>
      </p:sp>
      <p:sp>
        <p:nvSpPr>
          <p:cNvPr id="9" name="TextBox 8">
            <a:extLst>
              <a:ext uri="{FF2B5EF4-FFF2-40B4-BE49-F238E27FC236}">
                <a16:creationId xmlns:a16="http://schemas.microsoft.com/office/drawing/2014/main" id="{36175032-DE36-8178-BF1C-1835E7BC8F62}"/>
              </a:ext>
            </a:extLst>
          </p:cNvPr>
          <p:cNvSpPr txBox="1"/>
          <p:nvPr/>
        </p:nvSpPr>
        <p:spPr>
          <a:xfrm>
            <a:off x="4755555" y="1957750"/>
            <a:ext cx="3655379" cy="276999"/>
          </a:xfrm>
          <a:prstGeom prst="rect">
            <a:avLst/>
          </a:prstGeom>
          <a:noFill/>
        </p:spPr>
        <p:txBody>
          <a:bodyPr wrap="square" lIns="91440" tIns="45720" rIns="91440" bIns="45720" anchor="t">
            <a:spAutoFit/>
          </a:bodyPr>
          <a:lstStyle/>
          <a:p>
            <a:pPr marL="101600"/>
            <a:r>
              <a:rPr lang="en-US" sz="1200" b="1" dirty="0">
                <a:latin typeface="Georgia"/>
              </a:rPr>
              <a:t>Updated design</a:t>
            </a:r>
            <a:endParaRPr lang="en-US" sz="1200" b="1" dirty="0">
              <a:latin typeface="Georgia" panose="02040502050405020303" pitchFamily="18" charset="0"/>
            </a:endParaRPr>
          </a:p>
        </p:txBody>
      </p:sp>
      <p:pic>
        <p:nvPicPr>
          <p:cNvPr id="11" name="Picture 10" descr="A screenshot of a computer error&#10;&#10;Description automatically generated">
            <a:extLst>
              <a:ext uri="{FF2B5EF4-FFF2-40B4-BE49-F238E27FC236}">
                <a16:creationId xmlns:a16="http://schemas.microsoft.com/office/drawing/2014/main" id="{6F385FF0-6577-37CE-1D23-1B45DF5A5A46}"/>
              </a:ext>
            </a:extLst>
          </p:cNvPr>
          <p:cNvPicPr>
            <a:picLocks noChangeAspect="1"/>
          </p:cNvPicPr>
          <p:nvPr/>
        </p:nvPicPr>
        <p:blipFill>
          <a:blip r:embed="rId3"/>
          <a:stretch>
            <a:fillRect/>
          </a:stretch>
        </p:blipFill>
        <p:spPr>
          <a:xfrm>
            <a:off x="435443" y="2393930"/>
            <a:ext cx="4173503" cy="2688796"/>
          </a:xfrm>
          <a:prstGeom prst="rect">
            <a:avLst/>
          </a:prstGeom>
        </p:spPr>
      </p:pic>
      <p:pic>
        <p:nvPicPr>
          <p:cNvPr id="4" name="Picture 3" descr="A screenshot of a computer error&#10;&#10;Description automatically generated">
            <a:extLst>
              <a:ext uri="{FF2B5EF4-FFF2-40B4-BE49-F238E27FC236}">
                <a16:creationId xmlns:a16="http://schemas.microsoft.com/office/drawing/2014/main" id="{DDC26A72-C2F4-8831-13C2-3A0997ECDFC2}"/>
              </a:ext>
            </a:extLst>
          </p:cNvPr>
          <p:cNvPicPr>
            <a:picLocks noChangeAspect="1"/>
          </p:cNvPicPr>
          <p:nvPr/>
        </p:nvPicPr>
        <p:blipFill rotWithShape="1">
          <a:blip r:embed="rId4"/>
          <a:srcRect l="20696" t="38631" r="20128"/>
          <a:stretch/>
        </p:blipFill>
        <p:spPr>
          <a:xfrm>
            <a:off x="4572000" y="2328399"/>
            <a:ext cx="4480560" cy="2893010"/>
          </a:xfrm>
          <a:prstGeom prst="rect">
            <a:avLst/>
          </a:prstGeom>
        </p:spPr>
      </p:pic>
    </p:spTree>
    <p:extLst>
      <p:ext uri="{BB962C8B-B14F-4D97-AF65-F5344CB8AC3E}">
        <p14:creationId xmlns:p14="http://schemas.microsoft.com/office/powerpoint/2010/main" val="1516961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82D25E-7107-F50A-A2D5-2E8467799464}"/>
              </a:ext>
            </a:extLst>
          </p:cNvPr>
          <p:cNvSpPr>
            <a:spLocks noGrp="1"/>
          </p:cNvSpPr>
          <p:nvPr>
            <p:ph type="body" idx="1"/>
          </p:nvPr>
        </p:nvSpPr>
        <p:spPr>
          <a:xfrm>
            <a:off x="562050" y="1549400"/>
            <a:ext cx="4009950" cy="4199647"/>
          </a:xfrm>
        </p:spPr>
        <p:txBody>
          <a:bodyPr/>
          <a:lstStyle/>
          <a:p>
            <a:pPr marL="101600" indent="0">
              <a:buNone/>
            </a:pPr>
            <a:r>
              <a:rPr lang="en-US" sz="1600" b="1" dirty="0"/>
              <a:t>Warnings</a:t>
            </a:r>
          </a:p>
          <a:p>
            <a:pPr>
              <a:buFont typeface="Wingdings" pitchFamily="2" charset="2"/>
              <a:buChar char="§"/>
            </a:pPr>
            <a:r>
              <a:rPr lang="en-US" sz="1600" dirty="0">
                <a:solidFill>
                  <a:schemeClr val="tx1"/>
                </a:solidFill>
              </a:rPr>
              <a:t>Participants often conflated errors and warnings.</a:t>
            </a:r>
          </a:p>
          <a:p>
            <a:pPr>
              <a:buFont typeface="Wingdings" pitchFamily="2" charset="2"/>
              <a:buChar char="§"/>
            </a:pPr>
            <a:r>
              <a:rPr lang="en-US" sz="1600" dirty="0">
                <a:solidFill>
                  <a:schemeClr val="tx1"/>
                </a:solidFill>
              </a:rPr>
              <a:t>We need to investigate the conflation issue further.</a:t>
            </a:r>
          </a:p>
          <a:p>
            <a:pPr>
              <a:buFont typeface="Wingdings" pitchFamily="2" charset="2"/>
              <a:buChar char="§"/>
            </a:pPr>
            <a:r>
              <a:rPr lang="en-US" sz="1600" dirty="0">
                <a:solidFill>
                  <a:schemeClr val="tx1"/>
                </a:solidFill>
              </a:rPr>
              <a:t>But we think it’s tied to what users expect the filing process to be like when they are trying to submit their filing.</a:t>
            </a:r>
          </a:p>
        </p:txBody>
      </p:sp>
      <p:sp>
        <p:nvSpPr>
          <p:cNvPr id="3" name="Title 2">
            <a:extLst>
              <a:ext uri="{FF2B5EF4-FFF2-40B4-BE49-F238E27FC236}">
                <a16:creationId xmlns:a16="http://schemas.microsoft.com/office/drawing/2014/main" id="{D94FEFC1-8EEF-9639-7F83-A9BCDD3C89C4}"/>
              </a:ext>
            </a:extLst>
          </p:cNvPr>
          <p:cNvSpPr>
            <a:spLocks noGrp="1"/>
          </p:cNvSpPr>
          <p:nvPr>
            <p:ph type="title"/>
          </p:nvPr>
        </p:nvSpPr>
        <p:spPr/>
        <p:txBody>
          <a:bodyPr/>
          <a:lstStyle/>
          <a:p>
            <a:r>
              <a:rPr lang="en-US" dirty="0"/>
              <a:t>Investigate further</a:t>
            </a:r>
          </a:p>
        </p:txBody>
      </p:sp>
      <p:pic>
        <p:nvPicPr>
          <p:cNvPr id="8" name="Picture 7" descr="A screenshot of a computer error&#10;&#10;Description automatically generated">
            <a:extLst>
              <a:ext uri="{FF2B5EF4-FFF2-40B4-BE49-F238E27FC236}">
                <a16:creationId xmlns:a16="http://schemas.microsoft.com/office/drawing/2014/main" id="{F6DC5699-399F-F4E8-6DB0-A2968C85DF4C}"/>
              </a:ext>
            </a:extLst>
          </p:cNvPr>
          <p:cNvPicPr>
            <a:picLocks noChangeAspect="1"/>
          </p:cNvPicPr>
          <p:nvPr/>
        </p:nvPicPr>
        <p:blipFill>
          <a:blip r:embed="rId3"/>
          <a:stretch>
            <a:fillRect/>
          </a:stretch>
        </p:blipFill>
        <p:spPr>
          <a:xfrm>
            <a:off x="5054537" y="1643921"/>
            <a:ext cx="3200400" cy="2047944"/>
          </a:xfrm>
          <a:prstGeom prst="rect">
            <a:avLst/>
          </a:prstGeom>
        </p:spPr>
      </p:pic>
      <p:pic>
        <p:nvPicPr>
          <p:cNvPr id="10" name="Picture 9" descr="A screenshot of a computer error&#10;&#10;Description automatically generated">
            <a:extLst>
              <a:ext uri="{FF2B5EF4-FFF2-40B4-BE49-F238E27FC236}">
                <a16:creationId xmlns:a16="http://schemas.microsoft.com/office/drawing/2014/main" id="{D16842DB-A0CE-38CE-58C6-DF585D1D48E1}"/>
              </a:ext>
            </a:extLst>
          </p:cNvPr>
          <p:cNvPicPr>
            <a:picLocks noChangeAspect="1"/>
          </p:cNvPicPr>
          <p:nvPr/>
        </p:nvPicPr>
        <p:blipFill>
          <a:blip r:embed="rId4"/>
          <a:stretch>
            <a:fillRect/>
          </a:stretch>
        </p:blipFill>
        <p:spPr>
          <a:xfrm>
            <a:off x="5054537" y="3872341"/>
            <a:ext cx="3388738" cy="2163384"/>
          </a:xfrm>
          <a:prstGeom prst="rect">
            <a:avLst/>
          </a:prstGeom>
        </p:spPr>
      </p:pic>
    </p:spTree>
    <p:extLst>
      <p:ext uri="{BB962C8B-B14F-4D97-AF65-F5344CB8AC3E}">
        <p14:creationId xmlns:p14="http://schemas.microsoft.com/office/powerpoint/2010/main" val="1501229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82D25E-7107-F50A-A2D5-2E8467799464}"/>
              </a:ext>
            </a:extLst>
          </p:cNvPr>
          <p:cNvSpPr>
            <a:spLocks noGrp="1"/>
          </p:cNvSpPr>
          <p:nvPr>
            <p:ph type="body" idx="1"/>
          </p:nvPr>
        </p:nvSpPr>
        <p:spPr>
          <a:xfrm>
            <a:off x="562050" y="1549400"/>
            <a:ext cx="4100184" cy="4199647"/>
          </a:xfrm>
        </p:spPr>
        <p:txBody>
          <a:bodyPr/>
          <a:lstStyle/>
          <a:p>
            <a:pPr marL="101600" indent="0">
              <a:buNone/>
            </a:pPr>
            <a:r>
              <a:rPr lang="en-US" sz="1600" b="1" dirty="0"/>
              <a:t>Filing flow expectations</a:t>
            </a:r>
          </a:p>
          <a:p>
            <a:pPr>
              <a:buFont typeface="Wingdings" pitchFamily="2" charset="2"/>
              <a:buChar char="§"/>
            </a:pPr>
            <a:r>
              <a:rPr lang="en-US" sz="1600" dirty="0">
                <a:solidFill>
                  <a:schemeClr val="tx1"/>
                </a:solidFill>
              </a:rPr>
              <a:t>Participants expected “clean” results when they went to submit their filing.</a:t>
            </a:r>
          </a:p>
          <a:p>
            <a:pPr>
              <a:buFont typeface="Wingdings" pitchFamily="2" charset="2"/>
              <a:buChar char="§"/>
            </a:pPr>
            <a:r>
              <a:rPr lang="en-US" sz="1600" dirty="0">
                <a:solidFill>
                  <a:schemeClr val="tx1"/>
                </a:solidFill>
              </a:rPr>
              <a:t>They felt uneasy when their file had errors because they thought it was possible to submit an inaccurate register.</a:t>
            </a:r>
          </a:p>
        </p:txBody>
      </p:sp>
      <p:sp>
        <p:nvSpPr>
          <p:cNvPr id="3" name="Title 2">
            <a:extLst>
              <a:ext uri="{FF2B5EF4-FFF2-40B4-BE49-F238E27FC236}">
                <a16:creationId xmlns:a16="http://schemas.microsoft.com/office/drawing/2014/main" id="{D94FEFC1-8EEF-9639-7F83-A9BCDD3C89C4}"/>
              </a:ext>
            </a:extLst>
          </p:cNvPr>
          <p:cNvSpPr>
            <a:spLocks noGrp="1"/>
          </p:cNvSpPr>
          <p:nvPr>
            <p:ph type="title"/>
          </p:nvPr>
        </p:nvSpPr>
        <p:spPr/>
        <p:txBody>
          <a:bodyPr/>
          <a:lstStyle/>
          <a:p>
            <a:r>
              <a:rPr lang="en-US" dirty="0"/>
              <a:t>Investigate further</a:t>
            </a:r>
          </a:p>
        </p:txBody>
      </p:sp>
      <p:pic>
        <p:nvPicPr>
          <p:cNvPr id="5" name="Picture 4" descr="A close-up of a white background&#10;&#10;Description automatically generated">
            <a:extLst>
              <a:ext uri="{FF2B5EF4-FFF2-40B4-BE49-F238E27FC236}">
                <a16:creationId xmlns:a16="http://schemas.microsoft.com/office/drawing/2014/main" id="{D5BC1E1D-6251-A2EC-65EA-30BD2346257C}"/>
              </a:ext>
            </a:extLst>
          </p:cNvPr>
          <p:cNvPicPr>
            <a:picLocks noChangeAspect="1"/>
          </p:cNvPicPr>
          <p:nvPr/>
        </p:nvPicPr>
        <p:blipFill>
          <a:blip r:embed="rId3"/>
          <a:stretch>
            <a:fillRect/>
          </a:stretch>
        </p:blipFill>
        <p:spPr>
          <a:xfrm>
            <a:off x="4662234" y="2158434"/>
            <a:ext cx="4100185" cy="1270566"/>
          </a:xfrm>
          <a:prstGeom prst="rect">
            <a:avLst/>
          </a:prstGeom>
        </p:spPr>
      </p:pic>
    </p:spTree>
    <p:extLst>
      <p:ext uri="{BB962C8B-B14F-4D97-AF65-F5344CB8AC3E}">
        <p14:creationId xmlns:p14="http://schemas.microsoft.com/office/powerpoint/2010/main" val="899100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Numbered list"/>
          <p:cNvSpPr txBox="1">
            <a:spLocks noGrp="1"/>
          </p:cNvSpPr>
          <p:nvPr>
            <p:ph type="body" idx="4294967295"/>
          </p:nvPr>
        </p:nvSpPr>
        <p:spPr>
          <a:xfrm>
            <a:off x="553643" y="1549400"/>
            <a:ext cx="8036719" cy="4199647"/>
          </a:xfrm>
          <a:prstGeom prst="rect">
            <a:avLst/>
          </a:prstGeom>
          <a:noFill/>
          <a:ln>
            <a:noFill/>
          </a:ln>
        </p:spPr>
        <p:txBody>
          <a:bodyPr spcFirstLastPara="1" wrap="square" lIns="91425" tIns="45700" rIns="91425" bIns="45700" anchor="t" anchorCtr="0">
            <a:noAutofit/>
          </a:bodyPr>
          <a:lstStyle/>
          <a:p>
            <a:pPr marL="0" indent="0">
              <a:lnSpc>
                <a:spcPct val="130000"/>
              </a:lnSpc>
              <a:spcBef>
                <a:spcPts val="0"/>
              </a:spcBef>
              <a:buClr>
                <a:srgbClr val="101820"/>
              </a:buClr>
              <a:buSzPts val="2000"/>
              <a:buNone/>
            </a:pPr>
            <a:r>
              <a:rPr lang="en-US" b="0" i="0" u="none" strike="noStrike" cap="none" dirty="0">
                <a:solidFill>
                  <a:schemeClr val="tx1"/>
                </a:solidFill>
                <a:latin typeface="Georgia"/>
                <a:ea typeface="Georgia"/>
                <a:cs typeface="Georgia"/>
                <a:sym typeface="Georgia"/>
              </a:rPr>
              <a:t>We also tested our system with two vendors. </a:t>
            </a:r>
            <a:endParaRPr dirty="0">
              <a:solidFill>
                <a:schemeClr val="tx1"/>
              </a:solidFill>
            </a:endParaRPr>
          </a:p>
          <a:p>
            <a:pPr marL="452628" indent="-452628">
              <a:lnSpc>
                <a:spcPct val="130000"/>
              </a:lnSpc>
              <a:buClr>
                <a:schemeClr val="bg2"/>
              </a:buClr>
              <a:buSzPts val="2000"/>
              <a:buFont typeface="Wingdings" pitchFamily="2" charset="2"/>
              <a:buChar char="§"/>
            </a:pPr>
            <a:r>
              <a:rPr lang="en-US" dirty="0">
                <a:solidFill>
                  <a:schemeClr val="tx1"/>
                </a:solidFill>
              </a:rPr>
              <a:t>Vendors t</a:t>
            </a:r>
            <a:r>
              <a:rPr lang="en-US" b="0" i="0" u="none" strike="noStrike" cap="none" dirty="0">
                <a:solidFill>
                  <a:schemeClr val="tx1"/>
                </a:solidFill>
                <a:latin typeface="Georgia"/>
                <a:ea typeface="Georgia"/>
                <a:cs typeface="Georgia"/>
                <a:sym typeface="Georgia"/>
              </a:rPr>
              <a:t>ested their own files (with mock data)—and the platform returned the expected validation results</a:t>
            </a:r>
          </a:p>
          <a:p>
            <a:pPr marL="452628" indent="-452628">
              <a:lnSpc>
                <a:spcPct val="130000"/>
              </a:lnSpc>
              <a:buClr>
                <a:schemeClr val="bg2"/>
              </a:buClr>
              <a:buSzPts val="2000"/>
              <a:buFont typeface="Wingdings" pitchFamily="2" charset="2"/>
              <a:buChar char="§"/>
            </a:pPr>
            <a:r>
              <a:rPr lang="en-US" b="0" i="0" u="none" strike="noStrike" cap="none" dirty="0">
                <a:solidFill>
                  <a:schemeClr val="tx1"/>
                </a:solidFill>
                <a:latin typeface="Georgia"/>
                <a:ea typeface="Georgia"/>
                <a:cs typeface="Georgia"/>
                <a:sym typeface="Georgia"/>
              </a:rPr>
              <a:t>They appreciated the ability to download and view validation reports</a:t>
            </a:r>
          </a:p>
          <a:p>
            <a:pPr marL="452628" indent="-452628">
              <a:lnSpc>
                <a:spcPct val="130000"/>
              </a:lnSpc>
              <a:buClr>
                <a:schemeClr val="bg2"/>
              </a:buClr>
              <a:buSzPts val="2000"/>
              <a:buFont typeface="Wingdings" pitchFamily="2" charset="2"/>
              <a:buChar char="§"/>
            </a:pPr>
            <a:r>
              <a:rPr lang="en-US" dirty="0">
                <a:solidFill>
                  <a:schemeClr val="tx1"/>
                </a:solidFill>
              </a:rPr>
              <a:t>The validation reports provided sufficient information to fix any issues with their files.</a:t>
            </a:r>
          </a:p>
        </p:txBody>
      </p:sp>
      <p:sp>
        <p:nvSpPr>
          <p:cNvPr id="108" name="Title"/>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Georgia"/>
              <a:buNone/>
            </a:pPr>
            <a:r>
              <a:rPr lang="en-US" dirty="0"/>
              <a:t>Vendor testing results</a:t>
            </a:r>
            <a:endParaRPr sz="2800" b="0" i="0" u="none" strike="noStrike" cap="none" dirty="0">
              <a:solidFill>
                <a:schemeClr val="dk1"/>
              </a:solidFill>
              <a:latin typeface="Georgia"/>
              <a:ea typeface="Georgia"/>
              <a:cs typeface="Georgia"/>
              <a:sym typeface="Georgia"/>
            </a:endParaRPr>
          </a:p>
        </p:txBody>
      </p:sp>
      <p:sp>
        <p:nvSpPr>
          <p:cNvPr id="109" name="Page number"/>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98A"/>
                </a:solidFill>
                <a:latin typeface="Arial"/>
                <a:ea typeface="Arial"/>
                <a:cs typeface="Arial"/>
                <a:sym typeface="Arial"/>
              </a:rPr>
              <a:t>17</a:t>
            </a:fld>
            <a:endParaRPr sz="1200" b="0" i="0" u="none" strike="noStrike" cap="none">
              <a:solidFill>
                <a:srgbClr val="88898A"/>
              </a:solidFill>
              <a:latin typeface="Arial"/>
              <a:ea typeface="Arial"/>
              <a:cs typeface="Arial"/>
              <a:sym typeface="Arial"/>
            </a:endParaRPr>
          </a:p>
        </p:txBody>
      </p:sp>
    </p:spTree>
    <p:extLst>
      <p:ext uri="{BB962C8B-B14F-4D97-AF65-F5344CB8AC3E}">
        <p14:creationId xmlns:p14="http://schemas.microsoft.com/office/powerpoint/2010/main" val="1540015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Title"/>
          <p:cNvSpPr txBox="1">
            <a:spLocks noGrp="1"/>
          </p:cNvSpPr>
          <p:nvPr>
            <p:ph type="ctrTitle"/>
          </p:nvPr>
        </p:nvSpPr>
        <p:spPr>
          <a:xfrm>
            <a:off x="576072" y="2734136"/>
            <a:ext cx="8040512" cy="880064"/>
          </a:xfrm>
          <a:prstGeom prst="rect">
            <a:avLst/>
          </a:prstGeom>
          <a:noFill/>
          <a:ln>
            <a:noFill/>
          </a:ln>
        </p:spPr>
        <p:txBody>
          <a:bodyPr spcFirstLastPara="1" wrap="square" lIns="64250" tIns="32125" rIns="64250" bIns="32125" anchor="ctr" anchorCtr="0">
            <a:noAutofit/>
          </a:bodyPr>
          <a:lstStyle/>
          <a:p>
            <a:pPr marL="0" marR="0" lvl="0" indent="0" algn="l" rtl="0">
              <a:lnSpc>
                <a:spcPct val="108695"/>
              </a:lnSpc>
              <a:spcBef>
                <a:spcPts val="0"/>
              </a:spcBef>
              <a:spcAft>
                <a:spcPts val="0"/>
              </a:spcAft>
              <a:buClr>
                <a:srgbClr val="101820"/>
              </a:buClr>
              <a:buSzPts val="4600"/>
              <a:buFont typeface="Georgia"/>
              <a:buNone/>
            </a:pPr>
            <a:r>
              <a:rPr lang="en-US" sz="4600" b="0" i="0" u="none" strike="noStrike" cap="none" dirty="0">
                <a:solidFill>
                  <a:srgbClr val="101820"/>
                </a:solidFill>
                <a:latin typeface="Georgia"/>
                <a:ea typeface="Georgia"/>
                <a:cs typeface="Georgia"/>
                <a:sym typeface="Georgia"/>
              </a:rPr>
              <a:t>Questions?</a:t>
            </a:r>
            <a:endParaRPr sz="4600" b="0" i="0" u="none" strike="noStrike" cap="none" dirty="0">
              <a:solidFill>
                <a:srgbClr val="101820"/>
              </a:solidFill>
              <a:latin typeface="Georgia"/>
              <a:ea typeface="Georgia"/>
              <a:cs typeface="Georgia"/>
              <a:sym typeface="Georgia"/>
            </a:endParaRPr>
          </a:p>
        </p:txBody>
      </p:sp>
      <p:sp>
        <p:nvSpPr>
          <p:cNvPr id="95" name="Page number"/>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98A"/>
                </a:solidFill>
                <a:latin typeface="Arial"/>
                <a:ea typeface="Arial"/>
                <a:cs typeface="Arial"/>
                <a:sym typeface="Arial"/>
              </a:rPr>
              <a:t>18</a:t>
            </a:fld>
            <a:endParaRPr sz="1200" b="0" i="0" u="none" strike="noStrike" cap="none">
              <a:solidFill>
                <a:srgbClr val="88898A"/>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Title"/>
          <p:cNvSpPr txBox="1">
            <a:spLocks noGrp="1"/>
          </p:cNvSpPr>
          <p:nvPr>
            <p:ph type="ctrTitle"/>
          </p:nvPr>
        </p:nvSpPr>
        <p:spPr>
          <a:xfrm>
            <a:off x="576072" y="2734136"/>
            <a:ext cx="8040512" cy="880064"/>
          </a:xfrm>
          <a:prstGeom prst="rect">
            <a:avLst/>
          </a:prstGeom>
          <a:noFill/>
          <a:ln>
            <a:noFill/>
          </a:ln>
        </p:spPr>
        <p:txBody>
          <a:bodyPr spcFirstLastPara="1" wrap="square" lIns="64250" tIns="32125" rIns="64250" bIns="32125" anchor="ctr" anchorCtr="0">
            <a:noAutofit/>
          </a:bodyPr>
          <a:lstStyle/>
          <a:p>
            <a:pPr marL="0" marR="0" lvl="0" indent="0" algn="l" rtl="0">
              <a:lnSpc>
                <a:spcPct val="108695"/>
              </a:lnSpc>
              <a:spcBef>
                <a:spcPts val="0"/>
              </a:spcBef>
              <a:spcAft>
                <a:spcPts val="0"/>
              </a:spcAft>
              <a:buClr>
                <a:srgbClr val="101820"/>
              </a:buClr>
              <a:buSzPts val="4600"/>
              <a:buFont typeface="Georgia"/>
              <a:buNone/>
            </a:pPr>
            <a:r>
              <a:rPr lang="en-US" sz="4600" b="0" i="0" u="none" strike="noStrike" cap="none" dirty="0">
                <a:solidFill>
                  <a:srgbClr val="101820"/>
                </a:solidFill>
                <a:latin typeface="Georgia"/>
                <a:ea typeface="Georgia"/>
                <a:cs typeface="Georgia"/>
                <a:sym typeface="Georgia"/>
              </a:rPr>
              <a:t>Appendix – Detailed results</a:t>
            </a:r>
            <a:endParaRPr sz="4600" b="0" i="0" u="none" strike="noStrike" cap="none" dirty="0">
              <a:solidFill>
                <a:srgbClr val="101820"/>
              </a:solidFill>
              <a:latin typeface="Georgia"/>
              <a:ea typeface="Georgia"/>
              <a:cs typeface="Georgia"/>
              <a:sym typeface="Georgia"/>
            </a:endParaRPr>
          </a:p>
        </p:txBody>
      </p:sp>
      <p:sp>
        <p:nvSpPr>
          <p:cNvPr id="95" name="Page number"/>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98A"/>
                </a:solidFill>
                <a:latin typeface="Arial"/>
                <a:ea typeface="Arial"/>
                <a:cs typeface="Arial"/>
                <a:sym typeface="Arial"/>
              </a:rPr>
              <a:t>19</a:t>
            </a:fld>
            <a:endParaRPr sz="1200" b="0" i="0" u="none" strike="noStrike" cap="none">
              <a:solidFill>
                <a:srgbClr val="88898A"/>
              </a:solidFill>
              <a:latin typeface="Arial"/>
              <a:ea typeface="Arial"/>
              <a:cs typeface="Arial"/>
              <a:sym typeface="Arial"/>
            </a:endParaRPr>
          </a:p>
        </p:txBody>
      </p:sp>
    </p:spTree>
    <p:extLst>
      <p:ext uri="{BB962C8B-B14F-4D97-AF65-F5344CB8AC3E}">
        <p14:creationId xmlns:p14="http://schemas.microsoft.com/office/powerpoint/2010/main" val="2482418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Title"/>
          <p:cNvSpPr txBox="1">
            <a:spLocks noGrp="1"/>
          </p:cNvSpPr>
          <p:nvPr>
            <p:ph type="ctrTitle"/>
          </p:nvPr>
        </p:nvSpPr>
        <p:spPr>
          <a:xfrm>
            <a:off x="576072" y="2854433"/>
            <a:ext cx="8040512" cy="880064"/>
          </a:xfrm>
          <a:prstGeom prst="rect">
            <a:avLst/>
          </a:prstGeom>
          <a:noFill/>
          <a:ln>
            <a:noFill/>
          </a:ln>
        </p:spPr>
        <p:txBody>
          <a:bodyPr spcFirstLastPara="1" wrap="square" lIns="64250" tIns="32125" rIns="64250" bIns="32125" anchor="ctr" anchorCtr="0">
            <a:noAutofit/>
          </a:bodyPr>
          <a:lstStyle/>
          <a:p>
            <a:pPr marL="0" marR="0" lvl="0" indent="0" algn="l" rtl="0">
              <a:lnSpc>
                <a:spcPct val="108695"/>
              </a:lnSpc>
              <a:spcBef>
                <a:spcPts val="0"/>
              </a:spcBef>
              <a:spcAft>
                <a:spcPts val="0"/>
              </a:spcAft>
              <a:buClr>
                <a:srgbClr val="101820"/>
              </a:buClr>
              <a:buSzPts val="4600"/>
              <a:buFont typeface="Georgia"/>
              <a:buNone/>
            </a:pPr>
            <a:r>
              <a:rPr lang="en-US" sz="4600" b="0" i="0" u="none" strike="noStrike" cap="none" dirty="0">
                <a:solidFill>
                  <a:srgbClr val="101820"/>
                </a:solidFill>
                <a:latin typeface="Georgia"/>
                <a:ea typeface="Georgia"/>
                <a:cs typeface="Georgia"/>
                <a:sym typeface="Georgia"/>
              </a:rPr>
              <a:t>Background</a:t>
            </a:r>
            <a:endParaRPr sz="4600" b="0" i="0" u="none" strike="noStrike" cap="none" dirty="0">
              <a:solidFill>
                <a:srgbClr val="101820"/>
              </a:solidFill>
              <a:latin typeface="Georgia"/>
              <a:ea typeface="Georgia"/>
              <a:cs typeface="Georgia"/>
              <a:sym typeface="Georgia"/>
            </a:endParaRPr>
          </a:p>
        </p:txBody>
      </p:sp>
      <p:sp>
        <p:nvSpPr>
          <p:cNvPr id="95" name="Page number"/>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98A"/>
                </a:solidFill>
                <a:latin typeface="Arial"/>
                <a:ea typeface="Arial"/>
                <a:cs typeface="Arial"/>
                <a:sym typeface="Arial"/>
              </a:rPr>
              <a:t>2</a:t>
            </a:fld>
            <a:endParaRPr sz="1200" b="0" i="0" u="none" strike="noStrike" cap="none">
              <a:solidFill>
                <a:srgbClr val="88898A"/>
              </a:solidFill>
              <a:latin typeface="Arial"/>
              <a:ea typeface="Arial"/>
              <a:cs typeface="Arial"/>
              <a:sym typeface="Arial"/>
            </a:endParaRPr>
          </a:p>
        </p:txBody>
      </p:sp>
    </p:spTree>
    <p:extLst>
      <p:ext uri="{BB962C8B-B14F-4D97-AF65-F5344CB8AC3E}">
        <p14:creationId xmlns:p14="http://schemas.microsoft.com/office/powerpoint/2010/main" val="3204802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Numbered list"/>
          <p:cNvSpPr txBox="1">
            <a:spLocks noGrp="1"/>
          </p:cNvSpPr>
          <p:nvPr>
            <p:ph type="body" idx="4294967295"/>
          </p:nvPr>
        </p:nvSpPr>
        <p:spPr>
          <a:xfrm>
            <a:off x="553643" y="1549400"/>
            <a:ext cx="8036719" cy="4199647"/>
          </a:xfrm>
          <a:prstGeom prst="rect">
            <a:avLst/>
          </a:prstGeom>
          <a:noFill/>
          <a:ln>
            <a:noFill/>
          </a:ln>
        </p:spPr>
        <p:txBody>
          <a:bodyPr spcFirstLastPara="1" wrap="square" lIns="91425" tIns="45700" rIns="91425" bIns="45700" anchor="t" anchorCtr="0">
            <a:noAutofit/>
          </a:bodyPr>
          <a:lstStyle/>
          <a:p>
            <a:pPr marL="0" indent="0">
              <a:lnSpc>
                <a:spcPct val="130000"/>
              </a:lnSpc>
              <a:spcBef>
                <a:spcPts val="0"/>
              </a:spcBef>
              <a:buClr>
                <a:schemeClr val="bg2"/>
              </a:buClr>
              <a:buSzPts val="2000"/>
              <a:buNone/>
            </a:pPr>
            <a:r>
              <a:rPr lang="en-US" sz="1600" b="0" i="0" u="none" strike="noStrike" cap="none" dirty="0">
                <a:solidFill>
                  <a:srgbClr val="101820"/>
                </a:solidFill>
                <a:latin typeface="Georgia"/>
                <a:ea typeface="Georgia"/>
                <a:cs typeface="Georgia"/>
                <a:sym typeface="Georgia"/>
              </a:rPr>
              <a:t>Detailed results will be presented by task with the following structure:</a:t>
            </a:r>
          </a:p>
          <a:p>
            <a:pPr indent="-457200">
              <a:lnSpc>
                <a:spcPct val="130000"/>
              </a:lnSpc>
              <a:buClr>
                <a:schemeClr val="bg2"/>
              </a:buClr>
              <a:buSzPts val="2000"/>
              <a:buFont typeface="+mj-lt"/>
              <a:buAutoNum type="arabicPeriod"/>
            </a:pPr>
            <a:r>
              <a:rPr lang="en-US" sz="1600" b="0" i="0" u="none" strike="noStrike" cap="none" dirty="0">
                <a:solidFill>
                  <a:schemeClr val="tx1"/>
                </a:solidFill>
                <a:latin typeface="Georgia"/>
                <a:ea typeface="Georgia"/>
                <a:cs typeface="Georgia"/>
                <a:sym typeface="Georgia"/>
              </a:rPr>
              <a:t>Test task overview and research questions</a:t>
            </a:r>
          </a:p>
          <a:p>
            <a:pPr indent="-457200">
              <a:lnSpc>
                <a:spcPct val="130000"/>
              </a:lnSpc>
              <a:buClr>
                <a:schemeClr val="bg2"/>
              </a:buClr>
              <a:buSzPts val="2000"/>
              <a:buFont typeface="+mj-lt"/>
              <a:buAutoNum type="arabicPeriod"/>
            </a:pPr>
            <a:r>
              <a:rPr lang="en-US" sz="1600" b="0" i="0" u="none" strike="noStrike" cap="none" dirty="0">
                <a:solidFill>
                  <a:schemeClr val="tx1"/>
                </a:solidFill>
                <a:latin typeface="Georgia"/>
                <a:ea typeface="Georgia"/>
                <a:cs typeface="Georgia"/>
                <a:sym typeface="Georgia"/>
              </a:rPr>
              <a:t>Test task findings</a:t>
            </a:r>
          </a:p>
          <a:p>
            <a:pPr indent="-457200">
              <a:lnSpc>
                <a:spcPct val="130000"/>
              </a:lnSpc>
              <a:buClr>
                <a:schemeClr val="bg2"/>
              </a:buClr>
              <a:buSzPts val="2000"/>
              <a:buFont typeface="+mj-lt"/>
              <a:buAutoNum type="arabicPeriod"/>
            </a:pPr>
            <a:r>
              <a:rPr lang="en-US" sz="1600" dirty="0">
                <a:solidFill>
                  <a:schemeClr val="tx1"/>
                </a:solidFill>
              </a:rPr>
              <a:t>Recommendations based on findings</a:t>
            </a:r>
          </a:p>
        </p:txBody>
      </p:sp>
      <p:sp>
        <p:nvSpPr>
          <p:cNvPr id="108" name="Title"/>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Georgia"/>
              <a:buNone/>
            </a:pPr>
            <a:r>
              <a:rPr lang="en-US" dirty="0"/>
              <a:t>Detailed results overview</a:t>
            </a:r>
            <a:endParaRPr sz="2800" b="0" i="0" u="none" strike="noStrike" cap="none" dirty="0">
              <a:solidFill>
                <a:schemeClr val="dk1"/>
              </a:solidFill>
              <a:latin typeface="Georgia"/>
              <a:ea typeface="Georgia"/>
              <a:cs typeface="Georgia"/>
              <a:sym typeface="Georgia"/>
            </a:endParaRPr>
          </a:p>
        </p:txBody>
      </p:sp>
      <p:sp>
        <p:nvSpPr>
          <p:cNvPr id="109" name="Page number"/>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98A"/>
                </a:solidFill>
                <a:latin typeface="Arial"/>
                <a:ea typeface="Arial"/>
                <a:cs typeface="Arial"/>
                <a:sym typeface="Arial"/>
              </a:rPr>
              <a:t>20</a:t>
            </a:fld>
            <a:endParaRPr sz="1200" b="0" i="0" u="none" strike="noStrike" cap="none">
              <a:solidFill>
                <a:srgbClr val="88898A"/>
              </a:solidFill>
              <a:latin typeface="Arial"/>
              <a:ea typeface="Arial"/>
              <a:cs typeface="Arial"/>
              <a:sym typeface="Arial"/>
            </a:endParaRPr>
          </a:p>
        </p:txBody>
      </p:sp>
    </p:spTree>
    <p:extLst>
      <p:ext uri="{BB962C8B-B14F-4D97-AF65-F5344CB8AC3E}">
        <p14:creationId xmlns:p14="http://schemas.microsoft.com/office/powerpoint/2010/main" val="2130160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Numbered list"/>
          <p:cNvSpPr txBox="1">
            <a:spLocks noGrp="1"/>
          </p:cNvSpPr>
          <p:nvPr>
            <p:ph type="body" idx="4294967295"/>
          </p:nvPr>
        </p:nvSpPr>
        <p:spPr>
          <a:xfrm>
            <a:off x="553643" y="1549400"/>
            <a:ext cx="8036719" cy="4199647"/>
          </a:xfrm>
          <a:prstGeom prst="rect">
            <a:avLst/>
          </a:prstGeom>
          <a:noFill/>
          <a:ln>
            <a:noFill/>
          </a:ln>
        </p:spPr>
        <p:txBody>
          <a:bodyPr spcFirstLastPara="1" wrap="square" lIns="91425" tIns="45700" rIns="91425" bIns="45700" anchor="t" anchorCtr="0">
            <a:noAutofit/>
          </a:bodyPr>
          <a:lstStyle/>
          <a:p>
            <a:pPr marL="0" indent="0">
              <a:lnSpc>
                <a:spcPct val="130000"/>
              </a:lnSpc>
              <a:spcBef>
                <a:spcPts val="0"/>
              </a:spcBef>
              <a:buClr>
                <a:schemeClr val="bg2"/>
              </a:buClr>
              <a:buSzPts val="2000"/>
              <a:buNone/>
            </a:pPr>
            <a:r>
              <a:rPr lang="en-US" sz="1600" dirty="0">
                <a:solidFill>
                  <a:srgbClr val="101820"/>
                </a:solidFill>
              </a:rPr>
              <a:t>We used this round of testing to observe participants logging in to the system for the first time. This let us assess:</a:t>
            </a:r>
            <a:endParaRPr lang="en-US" sz="1600" b="0" i="0" u="none" strike="noStrike" cap="none" dirty="0">
              <a:solidFill>
                <a:srgbClr val="101820"/>
              </a:solidFill>
              <a:latin typeface="Georgia"/>
              <a:ea typeface="Georgia"/>
              <a:cs typeface="Georgia"/>
              <a:sym typeface="Georgia"/>
            </a:endParaRPr>
          </a:p>
          <a:p>
            <a:pPr marL="452628" indent="-452628">
              <a:lnSpc>
                <a:spcPct val="130000"/>
              </a:lnSpc>
              <a:buClr>
                <a:schemeClr val="bg2"/>
              </a:buClr>
              <a:buSzPts val="2000"/>
              <a:buFont typeface="Wingdings" pitchFamily="2" charset="2"/>
              <a:buChar char="§"/>
            </a:pPr>
            <a:r>
              <a:rPr lang="en-US" sz="1600" dirty="0">
                <a:solidFill>
                  <a:schemeClr val="tx1"/>
                </a:solidFill>
              </a:rPr>
              <a:t>Whether there were any issues using </a:t>
            </a:r>
            <a:r>
              <a:rPr lang="en-US" sz="1600" dirty="0" err="1">
                <a:solidFill>
                  <a:schemeClr val="tx1"/>
                </a:solidFill>
              </a:rPr>
              <a:t>Login.gov</a:t>
            </a:r>
            <a:endParaRPr lang="en-US" sz="1600" dirty="0">
              <a:solidFill>
                <a:schemeClr val="tx1"/>
              </a:solidFill>
            </a:endParaRPr>
          </a:p>
          <a:p>
            <a:pPr marL="452628" indent="-452628">
              <a:lnSpc>
                <a:spcPct val="130000"/>
              </a:lnSpc>
              <a:buClr>
                <a:schemeClr val="bg2"/>
              </a:buClr>
              <a:buSzPts val="2000"/>
              <a:buFont typeface="Wingdings" pitchFamily="2" charset="2"/>
              <a:buChar char="§"/>
            </a:pPr>
            <a:r>
              <a:rPr lang="en-US" sz="1600" dirty="0">
                <a:solidFill>
                  <a:schemeClr val="tx1"/>
                </a:solidFill>
              </a:rPr>
              <a:t>Whether users had trouble completing their user profile and associating with their financial institution.</a:t>
            </a:r>
          </a:p>
          <a:p>
            <a:pPr marL="452628" indent="-452628">
              <a:lnSpc>
                <a:spcPct val="130000"/>
              </a:lnSpc>
              <a:buClr>
                <a:schemeClr val="bg2"/>
              </a:buClr>
              <a:buSzPts val="2000"/>
              <a:buFont typeface="Wingdings" pitchFamily="2" charset="2"/>
              <a:buChar char="§"/>
            </a:pPr>
            <a:r>
              <a:rPr lang="en-US" sz="1600" dirty="0">
                <a:solidFill>
                  <a:schemeClr val="tx1"/>
                </a:solidFill>
              </a:rPr>
              <a:t>How easily participants could navigate to the platform landing page</a:t>
            </a:r>
          </a:p>
        </p:txBody>
      </p:sp>
      <p:sp>
        <p:nvSpPr>
          <p:cNvPr id="108" name="Title"/>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Georgia"/>
              <a:buNone/>
            </a:pPr>
            <a:r>
              <a:rPr lang="en-US" dirty="0"/>
              <a:t>Logging in: overview and findings</a:t>
            </a:r>
            <a:endParaRPr sz="2800" b="0" i="0" u="none" strike="noStrike" cap="none" dirty="0">
              <a:solidFill>
                <a:schemeClr val="dk1"/>
              </a:solidFill>
              <a:latin typeface="Georgia"/>
              <a:ea typeface="Georgia"/>
              <a:cs typeface="Georgia"/>
              <a:sym typeface="Georgia"/>
            </a:endParaRPr>
          </a:p>
        </p:txBody>
      </p:sp>
      <p:sp>
        <p:nvSpPr>
          <p:cNvPr id="109" name="Page number"/>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98A"/>
                </a:solidFill>
                <a:latin typeface="Arial"/>
                <a:ea typeface="Arial"/>
                <a:cs typeface="Arial"/>
                <a:sym typeface="Arial"/>
              </a:rPr>
              <a:t>21</a:t>
            </a:fld>
            <a:endParaRPr sz="1200" b="0" i="0" u="none" strike="noStrike" cap="none">
              <a:solidFill>
                <a:srgbClr val="88898A"/>
              </a:solidFill>
              <a:latin typeface="Arial"/>
              <a:ea typeface="Arial"/>
              <a:cs typeface="Arial"/>
              <a:sym typeface="Arial"/>
            </a:endParaRPr>
          </a:p>
        </p:txBody>
      </p:sp>
    </p:spTree>
    <p:extLst>
      <p:ext uri="{BB962C8B-B14F-4D97-AF65-F5344CB8AC3E}">
        <p14:creationId xmlns:p14="http://schemas.microsoft.com/office/powerpoint/2010/main" val="3627035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Numbered list"/>
          <p:cNvSpPr txBox="1">
            <a:spLocks noGrp="1"/>
          </p:cNvSpPr>
          <p:nvPr>
            <p:ph type="body" idx="4294967295"/>
          </p:nvPr>
        </p:nvSpPr>
        <p:spPr>
          <a:xfrm>
            <a:off x="553643" y="1549400"/>
            <a:ext cx="8036719" cy="4199647"/>
          </a:xfrm>
          <a:prstGeom prst="rect">
            <a:avLst/>
          </a:prstGeom>
          <a:noFill/>
          <a:ln>
            <a:noFill/>
          </a:ln>
        </p:spPr>
        <p:txBody>
          <a:bodyPr spcFirstLastPara="1" wrap="square" lIns="91425" tIns="45700" rIns="91425" bIns="45700" anchor="t" anchorCtr="0">
            <a:noAutofit/>
          </a:bodyPr>
          <a:lstStyle/>
          <a:p>
            <a:pPr marL="452628" indent="-452628">
              <a:lnSpc>
                <a:spcPct val="130000"/>
              </a:lnSpc>
              <a:buClr>
                <a:schemeClr val="bg2"/>
              </a:buClr>
              <a:buSzPts val="2000"/>
              <a:buFont typeface="Wingdings" pitchFamily="2" charset="2"/>
              <a:buChar char="§"/>
            </a:pPr>
            <a:r>
              <a:rPr lang="en-US" sz="1600" dirty="0">
                <a:solidFill>
                  <a:schemeClr val="tx1"/>
                </a:solidFill>
              </a:rPr>
              <a:t>100% completion rate</a:t>
            </a:r>
            <a:endParaRPr lang="en-US" sz="1600" b="0" i="0" u="none" strike="noStrike" cap="none" dirty="0">
              <a:solidFill>
                <a:schemeClr val="tx1"/>
              </a:solidFill>
              <a:latin typeface="Georgia"/>
              <a:ea typeface="Georgia"/>
              <a:cs typeface="Georgia"/>
              <a:sym typeface="Georgia"/>
            </a:endParaRPr>
          </a:p>
          <a:p>
            <a:pPr marL="452628" indent="-452628">
              <a:lnSpc>
                <a:spcPct val="130000"/>
              </a:lnSpc>
              <a:buClr>
                <a:schemeClr val="bg2"/>
              </a:buClr>
              <a:buSzPts val="2000"/>
              <a:buFont typeface="Wingdings" pitchFamily="2" charset="2"/>
              <a:buChar char="§"/>
            </a:pPr>
            <a:r>
              <a:rPr lang="en-US" sz="1600" b="0" i="0" u="none" strike="noStrike" cap="none" dirty="0">
                <a:solidFill>
                  <a:schemeClr val="tx1"/>
                </a:solidFill>
                <a:latin typeface="Georgia"/>
                <a:ea typeface="Georgia"/>
                <a:cs typeface="Georgia"/>
                <a:sym typeface="Georgia"/>
              </a:rPr>
              <a:t>No problems logging in</a:t>
            </a:r>
          </a:p>
          <a:p>
            <a:pPr marL="452628" indent="-452628">
              <a:lnSpc>
                <a:spcPct val="130000"/>
              </a:lnSpc>
              <a:buClr>
                <a:schemeClr val="bg2"/>
              </a:buClr>
              <a:buSzPts val="2000"/>
              <a:buFont typeface="Wingdings" pitchFamily="2" charset="2"/>
              <a:buChar char="§"/>
            </a:pPr>
            <a:r>
              <a:rPr lang="en-US" sz="1600" dirty="0">
                <a:solidFill>
                  <a:schemeClr val="tx1"/>
                </a:solidFill>
              </a:rPr>
              <a:t>“Below the fold” issue for completing your user profile. Participants initially didn’t see the section for selecting their financial institution. This caused a momentary pause while they figured out how to proceed.</a:t>
            </a:r>
            <a:endParaRPr lang="en-US" sz="1600" b="0" i="0" u="none" strike="noStrike" cap="none" dirty="0">
              <a:solidFill>
                <a:schemeClr val="tx1"/>
              </a:solidFill>
              <a:latin typeface="Georgia"/>
              <a:ea typeface="Georgia"/>
              <a:cs typeface="Georgia"/>
              <a:sym typeface="Georgia"/>
            </a:endParaRPr>
          </a:p>
        </p:txBody>
      </p:sp>
      <p:sp>
        <p:nvSpPr>
          <p:cNvPr id="108" name="Title"/>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Georgia"/>
              <a:buNone/>
            </a:pPr>
            <a:r>
              <a:rPr lang="en-US" dirty="0"/>
              <a:t>Logging in: findings</a:t>
            </a:r>
            <a:endParaRPr sz="2800" b="0" i="0" u="none" strike="noStrike" cap="none" dirty="0">
              <a:solidFill>
                <a:schemeClr val="dk1"/>
              </a:solidFill>
              <a:latin typeface="Georgia"/>
              <a:ea typeface="Georgia"/>
              <a:cs typeface="Georgia"/>
              <a:sym typeface="Georgia"/>
            </a:endParaRPr>
          </a:p>
        </p:txBody>
      </p:sp>
      <p:sp>
        <p:nvSpPr>
          <p:cNvPr id="109" name="Page number"/>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98A"/>
                </a:solidFill>
                <a:latin typeface="Arial"/>
                <a:ea typeface="Arial"/>
                <a:cs typeface="Arial"/>
                <a:sym typeface="Arial"/>
              </a:rPr>
              <a:t>22</a:t>
            </a:fld>
            <a:endParaRPr sz="1200" b="0" i="0" u="none" strike="noStrike" cap="none">
              <a:solidFill>
                <a:srgbClr val="88898A"/>
              </a:solidFill>
              <a:latin typeface="Arial"/>
              <a:ea typeface="Arial"/>
              <a:cs typeface="Arial"/>
              <a:sym typeface="Arial"/>
            </a:endParaRPr>
          </a:p>
        </p:txBody>
      </p:sp>
    </p:spTree>
    <p:extLst>
      <p:ext uri="{BB962C8B-B14F-4D97-AF65-F5344CB8AC3E}">
        <p14:creationId xmlns:p14="http://schemas.microsoft.com/office/powerpoint/2010/main" val="1431309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Numbered list"/>
          <p:cNvSpPr txBox="1">
            <a:spLocks noGrp="1"/>
          </p:cNvSpPr>
          <p:nvPr>
            <p:ph type="body" idx="4294967295"/>
          </p:nvPr>
        </p:nvSpPr>
        <p:spPr>
          <a:xfrm>
            <a:off x="553643" y="1549400"/>
            <a:ext cx="8036719" cy="4199647"/>
          </a:xfrm>
          <a:prstGeom prst="rect">
            <a:avLst/>
          </a:prstGeom>
          <a:noFill/>
          <a:ln>
            <a:noFill/>
          </a:ln>
        </p:spPr>
        <p:txBody>
          <a:bodyPr spcFirstLastPara="1" wrap="square" lIns="91425" tIns="45700" rIns="91425" bIns="45700" anchor="t" anchorCtr="0">
            <a:noAutofit/>
          </a:bodyPr>
          <a:lstStyle/>
          <a:p>
            <a:pPr marL="452628" indent="-452628">
              <a:lnSpc>
                <a:spcPct val="130000"/>
              </a:lnSpc>
              <a:buClr>
                <a:schemeClr val="bg2"/>
              </a:buClr>
              <a:buSzPts val="2000"/>
              <a:buFont typeface="Wingdings" pitchFamily="2" charset="2"/>
              <a:buChar char="§"/>
            </a:pPr>
            <a:r>
              <a:rPr lang="en-US" sz="1600" b="0" i="0" u="none" strike="noStrike" cap="none" dirty="0">
                <a:solidFill>
                  <a:schemeClr val="tx1"/>
                </a:solidFill>
                <a:latin typeface="Georgia"/>
                <a:ea typeface="Georgia"/>
                <a:cs typeface="Georgia"/>
                <a:sym typeface="Georgia"/>
              </a:rPr>
              <a:t>Investigate options for ensuring that</a:t>
            </a:r>
            <a:r>
              <a:rPr lang="en-US" sz="1600" dirty="0">
                <a:solidFill>
                  <a:schemeClr val="tx1"/>
                </a:solidFill>
              </a:rPr>
              <a:t> it’s clear that there is more content</a:t>
            </a:r>
            <a:r>
              <a:rPr lang="en-US" sz="1600" b="0" i="0" u="none" strike="noStrike" cap="none" dirty="0">
                <a:solidFill>
                  <a:schemeClr val="tx1"/>
                </a:solidFill>
                <a:latin typeface="Georgia"/>
                <a:ea typeface="Georgia"/>
                <a:cs typeface="Georgia"/>
                <a:sym typeface="Georgia"/>
              </a:rPr>
              <a:t> “below the fold” when applicable. This applies to completing your user profile as well as longer forms (e.g. for updating your financial institution profile). </a:t>
            </a:r>
          </a:p>
        </p:txBody>
      </p:sp>
      <p:sp>
        <p:nvSpPr>
          <p:cNvPr id="108" name="Title"/>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Georgia"/>
              <a:buNone/>
            </a:pPr>
            <a:r>
              <a:rPr lang="en-US" dirty="0"/>
              <a:t>Logging in: recommendations</a:t>
            </a:r>
            <a:endParaRPr sz="2800" b="0" i="0" u="none" strike="noStrike" cap="none" dirty="0">
              <a:solidFill>
                <a:schemeClr val="dk1"/>
              </a:solidFill>
              <a:latin typeface="Georgia"/>
              <a:ea typeface="Georgia"/>
              <a:cs typeface="Georgia"/>
              <a:sym typeface="Georgia"/>
            </a:endParaRPr>
          </a:p>
        </p:txBody>
      </p:sp>
      <p:sp>
        <p:nvSpPr>
          <p:cNvPr id="109" name="Page number"/>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98A"/>
                </a:solidFill>
                <a:latin typeface="Arial"/>
                <a:ea typeface="Arial"/>
                <a:cs typeface="Arial"/>
                <a:sym typeface="Arial"/>
              </a:rPr>
              <a:t>23</a:t>
            </a:fld>
            <a:endParaRPr sz="1200" b="0" i="0" u="none" strike="noStrike" cap="none">
              <a:solidFill>
                <a:srgbClr val="88898A"/>
              </a:solidFill>
              <a:latin typeface="Arial"/>
              <a:ea typeface="Arial"/>
              <a:cs typeface="Arial"/>
              <a:sym typeface="Arial"/>
            </a:endParaRPr>
          </a:p>
        </p:txBody>
      </p:sp>
    </p:spTree>
    <p:extLst>
      <p:ext uri="{BB962C8B-B14F-4D97-AF65-F5344CB8AC3E}">
        <p14:creationId xmlns:p14="http://schemas.microsoft.com/office/powerpoint/2010/main" val="1889843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Numbered list"/>
          <p:cNvSpPr txBox="1">
            <a:spLocks noGrp="1"/>
          </p:cNvSpPr>
          <p:nvPr>
            <p:ph type="body" idx="4294967295"/>
          </p:nvPr>
        </p:nvSpPr>
        <p:spPr>
          <a:xfrm>
            <a:off x="553643" y="1549400"/>
            <a:ext cx="8036719" cy="4199647"/>
          </a:xfrm>
          <a:prstGeom prst="rect">
            <a:avLst/>
          </a:prstGeom>
          <a:noFill/>
          <a:ln>
            <a:noFill/>
          </a:ln>
        </p:spPr>
        <p:txBody>
          <a:bodyPr spcFirstLastPara="1" wrap="square" lIns="91425" tIns="45700" rIns="91425" bIns="45700" anchor="t" anchorCtr="0">
            <a:noAutofit/>
          </a:bodyPr>
          <a:lstStyle/>
          <a:p>
            <a:pPr marL="0" indent="0">
              <a:lnSpc>
                <a:spcPct val="130000"/>
              </a:lnSpc>
              <a:spcBef>
                <a:spcPts val="0"/>
              </a:spcBef>
              <a:buClr>
                <a:schemeClr val="bg2"/>
              </a:buClr>
              <a:buSzPts val="2000"/>
              <a:buNone/>
            </a:pPr>
            <a:r>
              <a:rPr lang="en-US" sz="1600" b="0" i="0" u="none" strike="noStrike" cap="none" dirty="0">
                <a:solidFill>
                  <a:srgbClr val="101820"/>
                </a:solidFill>
                <a:latin typeface="Georgia" panose="02040502050405020303" pitchFamily="18" charset="0"/>
                <a:sym typeface="Georgia"/>
              </a:rPr>
              <a:t>Task 1 asked participants to update their financial institution profile by changing their parent entity to “Parent Bank 1”. This helped us assess:</a:t>
            </a:r>
          </a:p>
          <a:p>
            <a:pPr indent="-457200">
              <a:lnSpc>
                <a:spcPct val="130000"/>
              </a:lnSpc>
              <a:buClr>
                <a:schemeClr val="bg2"/>
              </a:buClr>
              <a:buSzPts val="2000"/>
              <a:buFont typeface="+mj-lt"/>
              <a:buAutoNum type="arabicPeriod"/>
            </a:pPr>
            <a:r>
              <a:rPr lang="en-US" sz="1600" dirty="0">
                <a:effectLst/>
                <a:latin typeface="Georgia" panose="02040502050405020303" pitchFamily="18" charset="0"/>
                <a:ea typeface="Aptos" panose="020B0004020202020204" pitchFamily="34" charset="0"/>
                <a:cs typeface="Times New Roman" panose="02020603050405020304" pitchFamily="18" charset="0"/>
              </a:rPr>
              <a:t>What difficulty participants had reaching the “Update your financial institution profile” page</a:t>
            </a:r>
            <a:endParaRPr lang="en-US" sz="1600" dirty="0">
              <a:effectLst/>
              <a:latin typeface="Georgia" panose="02040502050405020303" pitchFamily="18" charset="0"/>
            </a:endParaRPr>
          </a:p>
          <a:p>
            <a:pPr indent="-457200">
              <a:lnSpc>
                <a:spcPct val="130000"/>
              </a:lnSpc>
              <a:buClr>
                <a:schemeClr val="bg2"/>
              </a:buClr>
              <a:buSzPts val="2000"/>
              <a:buFont typeface="+mj-lt"/>
              <a:buAutoNum type="arabicPeriod"/>
            </a:pPr>
            <a:r>
              <a:rPr lang="en-US" sz="1600" kern="100" dirty="0">
                <a:effectLst/>
                <a:latin typeface="Georgia" panose="02040502050405020303" pitchFamily="18" charset="0"/>
                <a:ea typeface="Aptos" panose="020B0004020202020204" pitchFamily="34" charset="0"/>
                <a:cs typeface="Times New Roman" panose="02020603050405020304" pitchFamily="18" charset="0"/>
              </a:rPr>
              <a:t>What difficulty participants had making updates to the “Update your financial institution profile” form</a:t>
            </a:r>
          </a:p>
          <a:p>
            <a:pPr indent="-457200">
              <a:lnSpc>
                <a:spcPct val="130000"/>
              </a:lnSpc>
              <a:buClr>
                <a:schemeClr val="bg2"/>
              </a:buClr>
              <a:buSzPts val="2000"/>
              <a:buFont typeface="+mj-lt"/>
              <a:buAutoNum type="arabicPeriod"/>
            </a:pPr>
            <a:r>
              <a:rPr lang="en-US" sz="1600" kern="100" dirty="0">
                <a:effectLst/>
                <a:latin typeface="Georgia" panose="02040502050405020303" pitchFamily="18" charset="0"/>
                <a:ea typeface="Aptos" panose="020B0004020202020204" pitchFamily="34" charset="0"/>
                <a:cs typeface="Times New Roman" panose="02020603050405020304" pitchFamily="18" charset="0"/>
              </a:rPr>
              <a:t>What additional information participants expect to see on their financial institution’s profile (e.g. who else was associated with their institution)</a:t>
            </a:r>
          </a:p>
          <a:p>
            <a:pPr indent="-457200">
              <a:lnSpc>
                <a:spcPct val="130000"/>
              </a:lnSpc>
              <a:buClr>
                <a:schemeClr val="bg2"/>
              </a:buClr>
              <a:buSzPts val="2000"/>
              <a:buFont typeface="+mj-lt"/>
              <a:buAutoNum type="arabicPeriod"/>
            </a:pPr>
            <a:r>
              <a:rPr lang="en-US" sz="1600" b="0" i="0" u="none" strike="noStrike" cap="none" dirty="0">
                <a:solidFill>
                  <a:schemeClr val="tx1"/>
                </a:solidFill>
                <a:latin typeface="Georgia" panose="02040502050405020303" pitchFamily="18" charset="0"/>
                <a:sym typeface="Georgia"/>
              </a:rPr>
              <a:t>Whether the confirmation message set appropriate expectations for a response time.</a:t>
            </a:r>
          </a:p>
        </p:txBody>
      </p:sp>
      <p:sp>
        <p:nvSpPr>
          <p:cNvPr id="108" name="Title"/>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Georgia"/>
              <a:buNone/>
            </a:pPr>
            <a:r>
              <a:rPr lang="en-US" dirty="0"/>
              <a:t>Task 1: overview and research questions</a:t>
            </a:r>
            <a:endParaRPr sz="2800" b="0" i="0" u="none" strike="noStrike" cap="none" dirty="0">
              <a:solidFill>
                <a:schemeClr val="dk1"/>
              </a:solidFill>
              <a:latin typeface="Georgia"/>
              <a:ea typeface="Georgia"/>
              <a:cs typeface="Georgia"/>
              <a:sym typeface="Georgia"/>
            </a:endParaRPr>
          </a:p>
        </p:txBody>
      </p:sp>
      <p:sp>
        <p:nvSpPr>
          <p:cNvPr id="109" name="Page number"/>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98A"/>
                </a:solidFill>
                <a:latin typeface="Arial"/>
                <a:ea typeface="Arial"/>
                <a:cs typeface="Arial"/>
                <a:sym typeface="Arial"/>
              </a:rPr>
              <a:t>24</a:t>
            </a:fld>
            <a:endParaRPr sz="1200" b="0" i="0" u="none" strike="noStrike" cap="none">
              <a:solidFill>
                <a:srgbClr val="88898A"/>
              </a:solidFill>
              <a:latin typeface="Arial"/>
              <a:ea typeface="Arial"/>
              <a:cs typeface="Arial"/>
              <a:sym typeface="Arial"/>
            </a:endParaRPr>
          </a:p>
        </p:txBody>
      </p:sp>
    </p:spTree>
    <p:extLst>
      <p:ext uri="{BB962C8B-B14F-4D97-AF65-F5344CB8AC3E}">
        <p14:creationId xmlns:p14="http://schemas.microsoft.com/office/powerpoint/2010/main" val="286908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Numbered list"/>
          <p:cNvSpPr txBox="1">
            <a:spLocks noGrp="1"/>
          </p:cNvSpPr>
          <p:nvPr>
            <p:ph type="body" idx="4294967295"/>
          </p:nvPr>
        </p:nvSpPr>
        <p:spPr>
          <a:xfrm>
            <a:off x="553643" y="1549400"/>
            <a:ext cx="8036719" cy="4199647"/>
          </a:xfrm>
          <a:prstGeom prst="rect">
            <a:avLst/>
          </a:prstGeom>
          <a:noFill/>
          <a:ln>
            <a:noFill/>
          </a:ln>
        </p:spPr>
        <p:txBody>
          <a:bodyPr spcFirstLastPara="1" wrap="square" lIns="91425" tIns="45700" rIns="91425" bIns="45700" anchor="t" anchorCtr="0">
            <a:noAutofit/>
          </a:bodyPr>
          <a:lstStyle/>
          <a:p>
            <a:pPr indent="-457200">
              <a:lnSpc>
                <a:spcPct val="130000"/>
              </a:lnSpc>
              <a:buClr>
                <a:schemeClr val="bg2"/>
              </a:buClr>
              <a:buSzPts val="2000"/>
              <a:buFont typeface="Wingdings" pitchFamily="2" charset="2"/>
              <a:buChar char="§"/>
            </a:pPr>
            <a:r>
              <a:rPr lang="en-US" sz="1600" b="0" i="0" u="none" strike="noStrike" cap="none" dirty="0">
                <a:solidFill>
                  <a:schemeClr val="tx1"/>
                </a:solidFill>
                <a:latin typeface="Georgia"/>
                <a:ea typeface="Georgia"/>
                <a:cs typeface="Georgia"/>
                <a:sym typeface="Georgia"/>
              </a:rPr>
              <a:t>100% completion rate.</a:t>
            </a:r>
          </a:p>
          <a:p>
            <a:pPr indent="-457200">
              <a:lnSpc>
                <a:spcPct val="130000"/>
              </a:lnSpc>
              <a:buClr>
                <a:schemeClr val="bg2"/>
              </a:buClr>
              <a:buSzPts val="2000"/>
              <a:buFont typeface="Wingdings" pitchFamily="2" charset="2"/>
              <a:buChar char="§"/>
            </a:pPr>
            <a:r>
              <a:rPr lang="en-US" sz="1600" b="0" i="0" u="none" strike="noStrike" cap="none" dirty="0">
                <a:solidFill>
                  <a:schemeClr val="tx1"/>
                </a:solidFill>
                <a:latin typeface="Georgia"/>
                <a:ea typeface="Georgia"/>
                <a:cs typeface="Georgia"/>
                <a:sym typeface="Georgia"/>
              </a:rPr>
              <a:t>No difficulty finding their financial institution profile and making updates (once they understood which field to edit).</a:t>
            </a:r>
          </a:p>
          <a:p>
            <a:pPr indent="-457200">
              <a:lnSpc>
                <a:spcPct val="130000"/>
              </a:lnSpc>
              <a:buClr>
                <a:schemeClr val="bg2"/>
              </a:buClr>
              <a:buSzPts val="2000"/>
              <a:buFont typeface="Wingdings" pitchFamily="2" charset="2"/>
              <a:buChar char="§"/>
            </a:pPr>
            <a:r>
              <a:rPr lang="en-US" sz="1600" b="0" i="0" u="none" strike="noStrike" cap="none" dirty="0">
                <a:solidFill>
                  <a:schemeClr val="tx1"/>
                </a:solidFill>
                <a:latin typeface="Georgia"/>
                <a:ea typeface="Georgia"/>
                <a:cs typeface="Georgia"/>
                <a:sym typeface="Georgia"/>
              </a:rPr>
              <a:t>Parent entity terminology was confusing to participants not familiar with the term. And there was a little confusion over which fields were required.</a:t>
            </a:r>
          </a:p>
          <a:p>
            <a:pPr indent="-457200">
              <a:lnSpc>
                <a:spcPct val="130000"/>
              </a:lnSpc>
              <a:buClr>
                <a:schemeClr val="bg2"/>
              </a:buClr>
              <a:buSzPts val="2000"/>
              <a:buFont typeface="Wingdings" pitchFamily="2" charset="2"/>
              <a:buChar char="§"/>
            </a:pPr>
            <a:r>
              <a:rPr lang="en-US" sz="1600" dirty="0">
                <a:solidFill>
                  <a:schemeClr val="tx1"/>
                </a:solidFill>
              </a:rPr>
              <a:t>Participants did not expect to see any further information on the financial institution profile form.</a:t>
            </a:r>
          </a:p>
          <a:p>
            <a:pPr indent="-457200">
              <a:lnSpc>
                <a:spcPct val="130000"/>
              </a:lnSpc>
              <a:buClr>
                <a:schemeClr val="bg2"/>
              </a:buClr>
              <a:buSzPts val="2000"/>
              <a:buFont typeface="Wingdings" pitchFamily="2" charset="2"/>
              <a:buChar char="§"/>
            </a:pPr>
            <a:r>
              <a:rPr lang="en-US" sz="1600" b="0" i="0" u="none" strike="noStrike" cap="none" dirty="0">
                <a:solidFill>
                  <a:schemeClr val="tx1"/>
                </a:solidFill>
                <a:latin typeface="Georgia"/>
                <a:ea typeface="Georgia"/>
                <a:cs typeface="Georgia"/>
                <a:sym typeface="Georgia"/>
              </a:rPr>
              <a:t>The timeframe given on the confirmation message set appropriate expectation</a:t>
            </a:r>
            <a:r>
              <a:rPr lang="en-US" sz="1600" dirty="0">
                <a:solidFill>
                  <a:schemeClr val="tx1"/>
                </a:solidFill>
              </a:rPr>
              <a:t>s about response time, though most wanted some type of automated confirmation email.</a:t>
            </a:r>
            <a:endParaRPr lang="en-US" sz="1600" b="0" i="0" u="none" strike="noStrike" cap="none" dirty="0">
              <a:solidFill>
                <a:schemeClr val="tx1"/>
              </a:solidFill>
              <a:latin typeface="Georgia"/>
              <a:ea typeface="Georgia"/>
              <a:cs typeface="Georgia"/>
              <a:sym typeface="Georgia"/>
            </a:endParaRPr>
          </a:p>
          <a:p>
            <a:pPr indent="-457200">
              <a:lnSpc>
                <a:spcPct val="130000"/>
              </a:lnSpc>
              <a:buClr>
                <a:schemeClr val="bg2"/>
              </a:buClr>
              <a:buSzPts val="2000"/>
              <a:buFont typeface="+mj-lt"/>
              <a:buAutoNum type="arabicPeriod"/>
            </a:pPr>
            <a:endParaRPr lang="en-US" sz="1600" b="0" i="0" u="none" strike="noStrike" cap="none" dirty="0">
              <a:solidFill>
                <a:schemeClr val="tx1"/>
              </a:solidFill>
              <a:latin typeface="Georgia"/>
              <a:ea typeface="Georgia"/>
              <a:cs typeface="Georgia"/>
              <a:sym typeface="Georgia"/>
            </a:endParaRPr>
          </a:p>
        </p:txBody>
      </p:sp>
      <p:sp>
        <p:nvSpPr>
          <p:cNvPr id="108" name="Title"/>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Georgia"/>
              <a:buNone/>
            </a:pPr>
            <a:r>
              <a:rPr lang="en-US" dirty="0"/>
              <a:t>Task 1: findings</a:t>
            </a:r>
            <a:endParaRPr sz="2800" b="0" i="0" u="none" strike="noStrike" cap="none" dirty="0">
              <a:solidFill>
                <a:schemeClr val="dk1"/>
              </a:solidFill>
              <a:latin typeface="Georgia"/>
              <a:ea typeface="Georgia"/>
              <a:cs typeface="Georgia"/>
              <a:sym typeface="Georgia"/>
            </a:endParaRPr>
          </a:p>
        </p:txBody>
      </p:sp>
      <p:sp>
        <p:nvSpPr>
          <p:cNvPr id="109" name="Page number"/>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98A"/>
                </a:solidFill>
                <a:latin typeface="Arial"/>
                <a:ea typeface="Arial"/>
                <a:cs typeface="Arial"/>
                <a:sym typeface="Arial"/>
              </a:rPr>
              <a:t>25</a:t>
            </a:fld>
            <a:endParaRPr sz="1200" b="0" i="0" u="none" strike="noStrike" cap="none">
              <a:solidFill>
                <a:srgbClr val="88898A"/>
              </a:solidFill>
              <a:latin typeface="Arial"/>
              <a:ea typeface="Arial"/>
              <a:cs typeface="Arial"/>
              <a:sym typeface="Arial"/>
            </a:endParaRPr>
          </a:p>
        </p:txBody>
      </p:sp>
    </p:spTree>
    <p:extLst>
      <p:ext uri="{BB962C8B-B14F-4D97-AF65-F5344CB8AC3E}">
        <p14:creationId xmlns:p14="http://schemas.microsoft.com/office/powerpoint/2010/main" val="2090297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Numbered list"/>
          <p:cNvSpPr txBox="1">
            <a:spLocks noGrp="1"/>
          </p:cNvSpPr>
          <p:nvPr>
            <p:ph type="body" idx="4294967295"/>
          </p:nvPr>
        </p:nvSpPr>
        <p:spPr>
          <a:xfrm>
            <a:off x="553643" y="1549400"/>
            <a:ext cx="8036719" cy="4199647"/>
          </a:xfrm>
          <a:prstGeom prst="rect">
            <a:avLst/>
          </a:prstGeom>
          <a:noFill/>
          <a:ln>
            <a:noFill/>
          </a:ln>
        </p:spPr>
        <p:txBody>
          <a:bodyPr spcFirstLastPara="1" wrap="square" lIns="91425" tIns="45700" rIns="91425" bIns="45700" anchor="t" anchorCtr="0">
            <a:noAutofit/>
          </a:bodyPr>
          <a:lstStyle/>
          <a:p>
            <a:pPr indent="-457200">
              <a:lnSpc>
                <a:spcPct val="130000"/>
              </a:lnSpc>
              <a:buClr>
                <a:schemeClr val="bg2"/>
              </a:buClr>
              <a:buSzPts val="2000"/>
              <a:buFont typeface="Wingdings" pitchFamily="2" charset="2"/>
              <a:buChar char="§"/>
            </a:pPr>
            <a:r>
              <a:rPr lang="en-US" sz="1600" b="0" i="0" u="none" strike="noStrike" cap="none" dirty="0">
                <a:solidFill>
                  <a:schemeClr val="tx1"/>
                </a:solidFill>
                <a:latin typeface="Georgia"/>
                <a:ea typeface="Georgia"/>
                <a:cs typeface="Georgia"/>
                <a:sym typeface="Georgia"/>
              </a:rPr>
              <a:t>Keep current language in the confirmation message after submitting a request to update profile information.</a:t>
            </a:r>
          </a:p>
          <a:p>
            <a:pPr indent="-457200">
              <a:lnSpc>
                <a:spcPct val="130000"/>
              </a:lnSpc>
              <a:buClr>
                <a:schemeClr val="bg2"/>
              </a:buClr>
              <a:buSzPts val="2000"/>
              <a:buFont typeface="Wingdings" pitchFamily="2" charset="2"/>
              <a:buChar char="§"/>
            </a:pPr>
            <a:r>
              <a:rPr lang="en-US" sz="1600" dirty="0">
                <a:solidFill>
                  <a:schemeClr val="tx1"/>
                </a:solidFill>
              </a:rPr>
              <a:t>Send an automated confirmation email in addition to showing the confirmation message in the system.</a:t>
            </a:r>
          </a:p>
          <a:p>
            <a:pPr indent="-457200">
              <a:lnSpc>
                <a:spcPct val="130000"/>
              </a:lnSpc>
              <a:buClr>
                <a:schemeClr val="bg2"/>
              </a:buClr>
              <a:buSzPts val="2000"/>
              <a:buFont typeface="Wingdings" pitchFamily="2" charset="2"/>
              <a:buChar char="§"/>
            </a:pPr>
            <a:r>
              <a:rPr lang="en-US" sz="1600" b="0" i="0" u="none" strike="noStrike" cap="none" dirty="0">
                <a:solidFill>
                  <a:schemeClr val="tx1"/>
                </a:solidFill>
                <a:latin typeface="Georgia"/>
                <a:ea typeface="Georgia"/>
                <a:cs typeface="Georgia"/>
                <a:sym typeface="Georgia"/>
              </a:rPr>
              <a:t>Collaborate with SBL Support to identify which financial institution profile terms are unclear and find ways way add further information about these terms.</a:t>
            </a:r>
          </a:p>
          <a:p>
            <a:pPr indent="-457200">
              <a:lnSpc>
                <a:spcPct val="130000"/>
              </a:lnSpc>
              <a:buClr>
                <a:schemeClr val="bg2"/>
              </a:buClr>
              <a:buSzPts val="2000"/>
              <a:buFont typeface="+mj-lt"/>
              <a:buAutoNum type="arabicPeriod"/>
            </a:pPr>
            <a:endParaRPr lang="en-US" sz="1600" b="0" i="0" u="none" strike="noStrike" cap="none" dirty="0">
              <a:solidFill>
                <a:schemeClr val="tx1"/>
              </a:solidFill>
              <a:latin typeface="Georgia"/>
              <a:ea typeface="Georgia"/>
              <a:cs typeface="Georgia"/>
              <a:sym typeface="Georgia"/>
            </a:endParaRPr>
          </a:p>
        </p:txBody>
      </p:sp>
      <p:sp>
        <p:nvSpPr>
          <p:cNvPr id="108" name="Title"/>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Georgia"/>
              <a:buNone/>
            </a:pPr>
            <a:r>
              <a:rPr lang="en-US" dirty="0"/>
              <a:t>Task 1: recommendations</a:t>
            </a:r>
            <a:endParaRPr sz="2800" b="0" i="0" u="none" strike="noStrike" cap="none" dirty="0">
              <a:solidFill>
                <a:schemeClr val="dk1"/>
              </a:solidFill>
              <a:latin typeface="Georgia"/>
              <a:ea typeface="Georgia"/>
              <a:cs typeface="Georgia"/>
              <a:sym typeface="Georgia"/>
            </a:endParaRPr>
          </a:p>
        </p:txBody>
      </p:sp>
      <p:sp>
        <p:nvSpPr>
          <p:cNvPr id="109" name="Page number"/>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98A"/>
                </a:solidFill>
                <a:latin typeface="Arial"/>
                <a:ea typeface="Arial"/>
                <a:cs typeface="Arial"/>
                <a:sym typeface="Arial"/>
              </a:rPr>
              <a:t>26</a:t>
            </a:fld>
            <a:endParaRPr sz="1200" b="0" i="0" u="none" strike="noStrike" cap="none">
              <a:solidFill>
                <a:srgbClr val="88898A"/>
              </a:solidFill>
              <a:latin typeface="Arial"/>
              <a:ea typeface="Arial"/>
              <a:cs typeface="Arial"/>
              <a:sym typeface="Arial"/>
            </a:endParaRPr>
          </a:p>
        </p:txBody>
      </p:sp>
    </p:spTree>
    <p:extLst>
      <p:ext uri="{BB962C8B-B14F-4D97-AF65-F5344CB8AC3E}">
        <p14:creationId xmlns:p14="http://schemas.microsoft.com/office/powerpoint/2010/main" val="29351311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Numbered list"/>
          <p:cNvSpPr txBox="1">
            <a:spLocks noGrp="1"/>
          </p:cNvSpPr>
          <p:nvPr>
            <p:ph type="body" idx="4294967295"/>
          </p:nvPr>
        </p:nvSpPr>
        <p:spPr>
          <a:xfrm>
            <a:off x="553643" y="1549400"/>
            <a:ext cx="8036719" cy="4199647"/>
          </a:xfrm>
          <a:prstGeom prst="rect">
            <a:avLst/>
          </a:prstGeom>
          <a:noFill/>
          <a:ln>
            <a:noFill/>
          </a:ln>
        </p:spPr>
        <p:txBody>
          <a:bodyPr spcFirstLastPara="1" wrap="square" lIns="91425" tIns="45700" rIns="91425" bIns="45700" anchor="t" anchorCtr="0">
            <a:noAutofit/>
          </a:bodyPr>
          <a:lstStyle/>
          <a:p>
            <a:pPr marL="0" indent="0">
              <a:lnSpc>
                <a:spcPct val="130000"/>
              </a:lnSpc>
              <a:spcBef>
                <a:spcPts val="0"/>
              </a:spcBef>
              <a:buClr>
                <a:schemeClr val="bg2"/>
              </a:buClr>
              <a:buSzPts val="2000"/>
              <a:buNone/>
            </a:pPr>
            <a:r>
              <a:rPr lang="en-US" sz="1600" b="0" i="0" u="none" strike="noStrike" cap="none" dirty="0">
                <a:solidFill>
                  <a:srgbClr val="101820"/>
                </a:solidFill>
                <a:latin typeface="Georgia" panose="02040502050405020303" pitchFamily="18" charset="0"/>
                <a:sym typeface="Georgia"/>
              </a:rPr>
              <a:t>Task 2 asked participants to upload a file, assess whether there were any issues with the file, and find a way to share these results (ideally by downloading the validation report). This helped us assess:</a:t>
            </a:r>
          </a:p>
          <a:p>
            <a:pPr indent="-457200">
              <a:lnSpc>
                <a:spcPct val="130000"/>
              </a:lnSpc>
              <a:buClr>
                <a:schemeClr val="bg2"/>
              </a:buClr>
              <a:buSzPts val="2000"/>
              <a:buFont typeface="+mj-lt"/>
              <a:buAutoNum type="arabicPeriod"/>
            </a:pPr>
            <a:r>
              <a:rPr lang="en-US" sz="1600" kern="100" dirty="0">
                <a:effectLst/>
                <a:latin typeface="Georgia" panose="02040502050405020303" pitchFamily="18" charset="0"/>
                <a:ea typeface="Aptos" panose="020B0004020202020204" pitchFamily="34" charset="0"/>
                <a:cs typeface="Times New Roman" panose="02020603050405020304" pitchFamily="18" charset="0"/>
              </a:rPr>
              <a:t>What filers </a:t>
            </a:r>
            <a:r>
              <a:rPr lang="en-US" sz="1600" kern="100" dirty="0">
                <a:latin typeface="Georgia" panose="02040502050405020303" pitchFamily="18" charset="0"/>
                <a:ea typeface="Aptos" panose="020B0004020202020204" pitchFamily="34" charset="0"/>
                <a:cs typeface="Times New Roman" panose="02020603050405020304" pitchFamily="18" charset="0"/>
              </a:rPr>
              <a:t>expected to see in the upload summary</a:t>
            </a:r>
            <a:endParaRPr lang="en-US" sz="1600" kern="100" dirty="0">
              <a:effectLst/>
              <a:latin typeface="Georgia" panose="02040502050405020303" pitchFamily="18" charset="0"/>
              <a:ea typeface="Aptos" panose="020B0004020202020204" pitchFamily="34" charset="0"/>
              <a:cs typeface="Times New Roman" panose="02020603050405020304" pitchFamily="18" charset="0"/>
            </a:endParaRPr>
          </a:p>
          <a:p>
            <a:pPr indent="-457200">
              <a:lnSpc>
                <a:spcPct val="130000"/>
              </a:lnSpc>
              <a:buClr>
                <a:schemeClr val="bg2"/>
              </a:buClr>
              <a:buSzPts val="2000"/>
              <a:buFont typeface="+mj-lt"/>
              <a:buAutoNum type="arabicPeriod"/>
            </a:pPr>
            <a:r>
              <a:rPr lang="en-US" sz="1600" dirty="0">
                <a:effectLst/>
                <a:latin typeface="Georgia" panose="02040502050405020303" pitchFamily="18" charset="0"/>
                <a:ea typeface="Aptos" panose="020B0004020202020204" pitchFamily="34" charset="0"/>
                <a:cs typeface="Times New Roman" panose="02020603050405020304" pitchFamily="18" charset="0"/>
              </a:rPr>
              <a:t>Whether participants understood that the “Save and continue” button would take them to a page to view the errors in their </a:t>
            </a:r>
            <a:r>
              <a:rPr lang="en-US" sz="1600" dirty="0">
                <a:latin typeface="Georgia" panose="02040502050405020303" pitchFamily="18" charset="0"/>
                <a:ea typeface="Aptos" panose="020B0004020202020204" pitchFamily="34" charset="0"/>
                <a:cs typeface="Times New Roman" panose="02020603050405020304" pitchFamily="18" charset="0"/>
              </a:rPr>
              <a:t>file.</a:t>
            </a:r>
          </a:p>
          <a:p>
            <a:pPr indent="-457200">
              <a:lnSpc>
                <a:spcPct val="130000"/>
              </a:lnSpc>
              <a:buClr>
                <a:schemeClr val="bg2"/>
              </a:buClr>
              <a:buSzPts val="2000"/>
              <a:buFont typeface="+mj-lt"/>
              <a:buAutoNum type="arabicPeriod"/>
            </a:pPr>
            <a:r>
              <a:rPr lang="en-US" sz="1600" b="0" i="0" u="none" strike="noStrike" cap="none" dirty="0">
                <a:solidFill>
                  <a:schemeClr val="tx1"/>
                </a:solidFill>
                <a:latin typeface="Georgia" panose="02040502050405020303" pitchFamily="18" charset="0"/>
                <a:sym typeface="Georgia"/>
              </a:rPr>
              <a:t>What conten</a:t>
            </a:r>
            <a:r>
              <a:rPr lang="en-US" sz="1600" dirty="0">
                <a:solidFill>
                  <a:schemeClr val="tx1"/>
                </a:solidFill>
                <a:latin typeface="Georgia" panose="02040502050405020303" pitchFamily="18" charset="0"/>
              </a:rPr>
              <a:t>t participants expected to see on the “Resolve errors” page</a:t>
            </a:r>
            <a:endParaRPr lang="en-US" sz="1600" dirty="0">
              <a:latin typeface="Georgia" panose="02040502050405020303" pitchFamily="18" charset="0"/>
              <a:ea typeface="Aptos" panose="020B0004020202020204" pitchFamily="34" charset="0"/>
              <a:cs typeface="Times New Roman" panose="02020603050405020304" pitchFamily="18" charset="0"/>
            </a:endParaRPr>
          </a:p>
          <a:p>
            <a:pPr indent="-457200">
              <a:lnSpc>
                <a:spcPct val="130000"/>
              </a:lnSpc>
              <a:buClr>
                <a:schemeClr val="bg2"/>
              </a:buClr>
              <a:buSzPts val="2000"/>
              <a:buFont typeface="+mj-lt"/>
              <a:buAutoNum type="arabicPeriod"/>
            </a:pPr>
            <a:r>
              <a:rPr lang="en-US" sz="1600" dirty="0">
                <a:effectLst/>
                <a:latin typeface="Georgia" panose="02040502050405020303" pitchFamily="18" charset="0"/>
                <a:cs typeface="Times New Roman" panose="02020603050405020304" pitchFamily="18" charset="0"/>
              </a:rPr>
              <a:t>Whether participants understood that they would need to upload a new file after correcting any errors.</a:t>
            </a:r>
            <a:endParaRPr lang="en-US" sz="1600" dirty="0">
              <a:effectLst/>
              <a:latin typeface="Georgia" panose="02040502050405020303" pitchFamily="18" charset="0"/>
            </a:endParaRPr>
          </a:p>
          <a:p>
            <a:pPr indent="-457200">
              <a:lnSpc>
                <a:spcPct val="130000"/>
              </a:lnSpc>
              <a:buClr>
                <a:schemeClr val="bg2"/>
              </a:buClr>
              <a:buSzPts val="2000"/>
              <a:buFont typeface="+mj-lt"/>
              <a:buAutoNum type="arabicPeriod"/>
            </a:pPr>
            <a:r>
              <a:rPr lang="en-US" sz="1600" kern="100" dirty="0">
                <a:effectLst/>
                <a:latin typeface="Georgia" panose="02040502050405020303" pitchFamily="18" charset="0"/>
                <a:ea typeface="Aptos" panose="020B0004020202020204" pitchFamily="34" charset="0"/>
                <a:cs typeface="Times New Roman" panose="02020603050405020304" pitchFamily="18" charset="0"/>
              </a:rPr>
              <a:t>What participants expected their workflow to be for correcting errors.</a:t>
            </a:r>
          </a:p>
        </p:txBody>
      </p:sp>
      <p:sp>
        <p:nvSpPr>
          <p:cNvPr id="108" name="Title"/>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Georgia"/>
              <a:buNone/>
            </a:pPr>
            <a:r>
              <a:rPr lang="en-US" dirty="0"/>
              <a:t>Task 2: overview and research questions</a:t>
            </a:r>
            <a:endParaRPr sz="2800" b="0" i="0" u="none" strike="noStrike" cap="none" dirty="0">
              <a:solidFill>
                <a:schemeClr val="dk1"/>
              </a:solidFill>
              <a:latin typeface="Georgia"/>
              <a:ea typeface="Georgia"/>
              <a:cs typeface="Georgia"/>
              <a:sym typeface="Georgia"/>
            </a:endParaRPr>
          </a:p>
        </p:txBody>
      </p:sp>
      <p:sp>
        <p:nvSpPr>
          <p:cNvPr id="109" name="Page number"/>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98A"/>
                </a:solidFill>
                <a:latin typeface="Arial"/>
                <a:ea typeface="Arial"/>
                <a:cs typeface="Arial"/>
                <a:sym typeface="Arial"/>
              </a:rPr>
              <a:t>27</a:t>
            </a:fld>
            <a:endParaRPr sz="1200" b="0" i="0" u="none" strike="noStrike" cap="none">
              <a:solidFill>
                <a:srgbClr val="88898A"/>
              </a:solidFill>
              <a:latin typeface="Arial"/>
              <a:ea typeface="Arial"/>
              <a:cs typeface="Arial"/>
              <a:sym typeface="Arial"/>
            </a:endParaRPr>
          </a:p>
        </p:txBody>
      </p:sp>
    </p:spTree>
    <p:extLst>
      <p:ext uri="{BB962C8B-B14F-4D97-AF65-F5344CB8AC3E}">
        <p14:creationId xmlns:p14="http://schemas.microsoft.com/office/powerpoint/2010/main" val="417644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Numbered list"/>
          <p:cNvSpPr txBox="1">
            <a:spLocks noGrp="1"/>
          </p:cNvSpPr>
          <p:nvPr>
            <p:ph type="body" idx="4294967295"/>
          </p:nvPr>
        </p:nvSpPr>
        <p:spPr>
          <a:xfrm>
            <a:off x="553643" y="1549400"/>
            <a:ext cx="8036719" cy="4199647"/>
          </a:xfrm>
          <a:prstGeom prst="rect">
            <a:avLst/>
          </a:prstGeom>
          <a:noFill/>
          <a:ln>
            <a:noFill/>
          </a:ln>
        </p:spPr>
        <p:txBody>
          <a:bodyPr spcFirstLastPara="1" wrap="square" lIns="91425" tIns="45700" rIns="91425" bIns="45700" anchor="t" anchorCtr="0">
            <a:noAutofit/>
          </a:bodyPr>
          <a:lstStyle/>
          <a:p>
            <a:pPr indent="-457200">
              <a:lnSpc>
                <a:spcPct val="130000"/>
              </a:lnSpc>
              <a:buClr>
                <a:schemeClr val="bg2"/>
              </a:buClr>
              <a:buSzPts val="2000"/>
              <a:buFont typeface="Wingdings" pitchFamily="2" charset="2"/>
              <a:buChar char="§"/>
            </a:pPr>
            <a:r>
              <a:rPr lang="en-US" sz="1600" b="0" i="0" u="none" strike="noStrike" cap="none" dirty="0">
                <a:solidFill>
                  <a:schemeClr val="tx1"/>
                </a:solidFill>
                <a:latin typeface="Georgia"/>
                <a:ea typeface="Georgia"/>
                <a:cs typeface="Georgia"/>
                <a:sym typeface="Georgia"/>
              </a:rPr>
              <a:t>100% </a:t>
            </a:r>
            <a:r>
              <a:rPr lang="en-US" sz="1600" dirty="0">
                <a:solidFill>
                  <a:schemeClr val="tx1"/>
                </a:solidFill>
              </a:rPr>
              <a:t>completion rate.</a:t>
            </a:r>
          </a:p>
          <a:p>
            <a:pPr indent="-457200">
              <a:lnSpc>
                <a:spcPct val="130000"/>
              </a:lnSpc>
              <a:buClr>
                <a:schemeClr val="bg2"/>
              </a:buClr>
              <a:buSzPts val="2000"/>
              <a:buFont typeface="Wingdings" pitchFamily="2" charset="2"/>
              <a:buChar char="§"/>
            </a:pPr>
            <a:r>
              <a:rPr lang="en-US" sz="1600" b="0" i="0" u="none" strike="noStrike" cap="none" dirty="0">
                <a:solidFill>
                  <a:schemeClr val="tx1"/>
                </a:solidFill>
                <a:latin typeface="Georgia"/>
                <a:ea typeface="Georgia"/>
                <a:cs typeface="Georgia"/>
                <a:sym typeface="Georgia"/>
              </a:rPr>
              <a:t>Participants looked for a way to view errors in the upload summary and did not expect “Save and continue” would lead them to error details. </a:t>
            </a:r>
            <a:r>
              <a:rPr lang="en-US" sz="1600" dirty="0">
                <a:solidFill>
                  <a:schemeClr val="tx1"/>
                </a:solidFill>
              </a:rPr>
              <a:t>The “Save and continue” language also caused hesitation because participants </a:t>
            </a:r>
            <a:r>
              <a:rPr lang="en-US" sz="1600" b="0" i="0" u="none" strike="noStrike" cap="none" dirty="0">
                <a:solidFill>
                  <a:schemeClr val="tx1"/>
                </a:solidFill>
                <a:latin typeface="Georgia"/>
                <a:ea typeface="Georgia"/>
                <a:cs typeface="Georgia"/>
                <a:sym typeface="Georgia"/>
              </a:rPr>
              <a:t>did not want to “save” a file with errors in it. </a:t>
            </a:r>
          </a:p>
          <a:p>
            <a:pPr indent="-457200">
              <a:lnSpc>
                <a:spcPct val="130000"/>
              </a:lnSpc>
              <a:buClr>
                <a:schemeClr val="bg2"/>
              </a:buClr>
              <a:buSzPts val="2000"/>
              <a:buFont typeface="Wingdings" pitchFamily="2" charset="2"/>
              <a:buChar char="§"/>
            </a:pPr>
            <a:r>
              <a:rPr lang="en-US" sz="1600" dirty="0">
                <a:solidFill>
                  <a:schemeClr val="tx1"/>
                </a:solidFill>
              </a:rPr>
              <a:t>Participants partially understood they needed to upload a new file after correcting errors. Some were confused about whether the system would store multiple files. Others thought they should be able to correct errors within the UI.</a:t>
            </a:r>
          </a:p>
          <a:p>
            <a:pPr indent="-457200">
              <a:lnSpc>
                <a:spcPct val="130000"/>
              </a:lnSpc>
              <a:buClr>
                <a:schemeClr val="bg2"/>
              </a:buClr>
              <a:buSzPts val="2000"/>
              <a:buFont typeface="Wingdings" pitchFamily="2" charset="2"/>
              <a:buChar char="§"/>
            </a:pPr>
            <a:r>
              <a:rPr lang="en-US" sz="1600" b="0" i="0" u="none" strike="noStrike" cap="none" dirty="0">
                <a:solidFill>
                  <a:schemeClr val="tx1"/>
                </a:solidFill>
                <a:latin typeface="Georgia"/>
                <a:ea typeface="Georgia"/>
                <a:cs typeface="Georgia"/>
                <a:sym typeface="Georgia"/>
              </a:rPr>
              <a:t>Participants noted the timeline for correcting a file could be minutes to several days, depending on the number of errors and organizational structure.</a:t>
            </a:r>
          </a:p>
        </p:txBody>
      </p:sp>
      <p:sp>
        <p:nvSpPr>
          <p:cNvPr id="108" name="Title"/>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Georgia"/>
              <a:buNone/>
            </a:pPr>
            <a:r>
              <a:rPr lang="en-US" dirty="0"/>
              <a:t>Task 2: findings</a:t>
            </a:r>
            <a:endParaRPr sz="2800" b="0" i="0" u="none" strike="noStrike" cap="none" dirty="0">
              <a:solidFill>
                <a:schemeClr val="dk1"/>
              </a:solidFill>
              <a:latin typeface="Georgia"/>
              <a:ea typeface="Georgia"/>
              <a:cs typeface="Georgia"/>
              <a:sym typeface="Georgia"/>
            </a:endParaRPr>
          </a:p>
        </p:txBody>
      </p:sp>
      <p:sp>
        <p:nvSpPr>
          <p:cNvPr id="109" name="Page number"/>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98A"/>
                </a:solidFill>
                <a:latin typeface="Arial"/>
                <a:ea typeface="Arial"/>
                <a:cs typeface="Arial"/>
                <a:sym typeface="Arial"/>
              </a:rPr>
              <a:t>28</a:t>
            </a:fld>
            <a:endParaRPr sz="1200" b="0" i="0" u="none" strike="noStrike" cap="none">
              <a:solidFill>
                <a:srgbClr val="88898A"/>
              </a:solidFill>
              <a:latin typeface="Arial"/>
              <a:ea typeface="Arial"/>
              <a:cs typeface="Arial"/>
              <a:sym typeface="Arial"/>
            </a:endParaRPr>
          </a:p>
        </p:txBody>
      </p:sp>
    </p:spTree>
    <p:extLst>
      <p:ext uri="{BB962C8B-B14F-4D97-AF65-F5344CB8AC3E}">
        <p14:creationId xmlns:p14="http://schemas.microsoft.com/office/powerpoint/2010/main" val="9694100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Numbered list"/>
          <p:cNvSpPr txBox="1">
            <a:spLocks noGrp="1"/>
          </p:cNvSpPr>
          <p:nvPr>
            <p:ph type="body" idx="4294967295"/>
          </p:nvPr>
        </p:nvSpPr>
        <p:spPr>
          <a:xfrm>
            <a:off x="553643" y="1549400"/>
            <a:ext cx="8036719" cy="4199647"/>
          </a:xfrm>
          <a:prstGeom prst="rect">
            <a:avLst/>
          </a:prstGeom>
          <a:noFill/>
          <a:ln>
            <a:noFill/>
          </a:ln>
        </p:spPr>
        <p:txBody>
          <a:bodyPr spcFirstLastPara="1" wrap="square" lIns="91425" tIns="45700" rIns="91425" bIns="45700" anchor="t" anchorCtr="0">
            <a:noAutofit/>
          </a:bodyPr>
          <a:lstStyle/>
          <a:p>
            <a:pPr indent="-457200">
              <a:lnSpc>
                <a:spcPct val="130000"/>
              </a:lnSpc>
              <a:buClr>
                <a:schemeClr val="bg2"/>
              </a:buClr>
              <a:buSzPts val="2000"/>
              <a:buFont typeface="Wingdings" pitchFamily="2" charset="2"/>
              <a:buChar char="§"/>
            </a:pPr>
            <a:r>
              <a:rPr lang="en-US" sz="1600" b="0" i="0" u="none" strike="noStrike" cap="none" dirty="0">
                <a:solidFill>
                  <a:schemeClr val="tx1"/>
                </a:solidFill>
                <a:latin typeface="Georgia"/>
                <a:ea typeface="Georgia"/>
                <a:cs typeface="Georgia"/>
                <a:sym typeface="Georgia"/>
              </a:rPr>
              <a:t>The content on “Resolve errors” was helpful for participants.</a:t>
            </a:r>
          </a:p>
          <a:p>
            <a:pPr indent="-457200">
              <a:lnSpc>
                <a:spcPct val="130000"/>
              </a:lnSpc>
              <a:buClr>
                <a:schemeClr val="bg2"/>
              </a:buClr>
              <a:buSzPts val="2000"/>
              <a:buFont typeface="Wingdings" pitchFamily="2" charset="2"/>
              <a:buChar char="§"/>
            </a:pPr>
            <a:r>
              <a:rPr lang="en-US" sz="1600" b="0" i="0" u="none" strike="noStrike" cap="none" dirty="0">
                <a:solidFill>
                  <a:schemeClr val="tx1"/>
                </a:solidFill>
                <a:latin typeface="Georgia"/>
                <a:ea typeface="Georgia"/>
                <a:cs typeface="Georgia"/>
                <a:sym typeface="Georgia"/>
              </a:rPr>
              <a:t>Participants noted that multiple people from their financial institution might use the system to check files. This raised some concerns about whether a user could “accidentally” submit a file.</a:t>
            </a:r>
          </a:p>
        </p:txBody>
      </p:sp>
      <p:sp>
        <p:nvSpPr>
          <p:cNvPr id="108" name="Title"/>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Georgia"/>
              <a:buNone/>
            </a:pPr>
            <a:r>
              <a:rPr lang="en-US" dirty="0"/>
              <a:t>Task 2: findings (continued)</a:t>
            </a:r>
            <a:endParaRPr sz="2800" b="0" i="0" u="none" strike="noStrike" cap="none" dirty="0">
              <a:solidFill>
                <a:schemeClr val="dk1"/>
              </a:solidFill>
              <a:latin typeface="Georgia"/>
              <a:ea typeface="Georgia"/>
              <a:cs typeface="Georgia"/>
              <a:sym typeface="Georgia"/>
            </a:endParaRPr>
          </a:p>
        </p:txBody>
      </p:sp>
      <p:sp>
        <p:nvSpPr>
          <p:cNvPr id="109" name="Page number"/>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98A"/>
                </a:solidFill>
                <a:latin typeface="Arial"/>
                <a:ea typeface="Arial"/>
                <a:cs typeface="Arial"/>
                <a:sym typeface="Arial"/>
              </a:rPr>
              <a:t>29</a:t>
            </a:fld>
            <a:endParaRPr sz="1200" b="0" i="0" u="none" strike="noStrike" cap="none">
              <a:solidFill>
                <a:srgbClr val="88898A"/>
              </a:solidFill>
              <a:latin typeface="Arial"/>
              <a:ea typeface="Arial"/>
              <a:cs typeface="Arial"/>
              <a:sym typeface="Arial"/>
            </a:endParaRPr>
          </a:p>
        </p:txBody>
      </p:sp>
    </p:spTree>
    <p:extLst>
      <p:ext uri="{BB962C8B-B14F-4D97-AF65-F5344CB8AC3E}">
        <p14:creationId xmlns:p14="http://schemas.microsoft.com/office/powerpoint/2010/main" val="332451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Title"/>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Georgia"/>
              <a:buNone/>
            </a:pPr>
            <a:r>
              <a:rPr lang="en-US" sz="2800" b="0" i="0" u="none" strike="noStrike" cap="none" dirty="0">
                <a:solidFill>
                  <a:schemeClr val="dk1"/>
                </a:solidFill>
                <a:latin typeface="Georgia"/>
                <a:ea typeface="Georgia"/>
                <a:cs typeface="Georgia"/>
                <a:sym typeface="Georgia"/>
              </a:rPr>
              <a:t>Summary</a:t>
            </a:r>
            <a:endParaRPr sz="2800" b="0" i="0" u="none" strike="noStrike" cap="none" dirty="0">
              <a:solidFill>
                <a:schemeClr val="dk1"/>
              </a:solidFill>
              <a:latin typeface="Georgia"/>
              <a:ea typeface="Georgia"/>
              <a:cs typeface="Georgia"/>
              <a:sym typeface="Georgia"/>
            </a:endParaRPr>
          </a:p>
        </p:txBody>
      </p:sp>
      <p:sp>
        <p:nvSpPr>
          <p:cNvPr id="101" name="Bulleted list"/>
          <p:cNvSpPr txBox="1">
            <a:spLocks noGrp="1"/>
          </p:cNvSpPr>
          <p:nvPr>
            <p:ph type="body" idx="4294967295"/>
          </p:nvPr>
        </p:nvSpPr>
        <p:spPr>
          <a:xfrm>
            <a:off x="553641" y="1543878"/>
            <a:ext cx="8036720" cy="410641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18181"/>
              </a:lnSpc>
              <a:spcBef>
                <a:spcPts val="0"/>
              </a:spcBef>
              <a:spcAft>
                <a:spcPts val="0"/>
              </a:spcAft>
              <a:buClr>
                <a:schemeClr val="dk2"/>
              </a:buClr>
              <a:buSzPts val="2200"/>
              <a:buFont typeface="Wingdings" pitchFamily="2" charset="2"/>
              <a:buChar char="§"/>
            </a:pPr>
            <a:r>
              <a:rPr lang="en-US" sz="2200" b="0" i="0" u="none" strike="noStrike" cap="none" dirty="0">
                <a:latin typeface="Georgia"/>
                <a:ea typeface="Georgia"/>
                <a:cs typeface="Georgia"/>
                <a:sym typeface="Georgia"/>
              </a:rPr>
              <a:t>This was our second round of 1:1 usability </a:t>
            </a:r>
            <a:r>
              <a:rPr lang="en-US" dirty="0"/>
              <a:t>testing</a:t>
            </a:r>
            <a:r>
              <a:rPr lang="en-US" sz="2200" b="0" i="0" u="none" strike="noStrike" cap="none" dirty="0">
                <a:latin typeface="Georgia"/>
                <a:ea typeface="Georgia"/>
                <a:cs typeface="Georgia"/>
                <a:sym typeface="Georgia"/>
              </a:rPr>
              <a:t> for the </a:t>
            </a:r>
            <a:r>
              <a:rPr lang="en-US" dirty="0"/>
              <a:t>s</a:t>
            </a:r>
            <a:r>
              <a:rPr lang="en-US" sz="2200" b="0" i="0" u="none" strike="noStrike" cap="none" dirty="0">
                <a:latin typeface="Georgia"/>
                <a:ea typeface="Georgia"/>
                <a:cs typeface="Georgia"/>
                <a:sym typeface="Georgia"/>
              </a:rPr>
              <a:t>mall business lending data submission platform filing flow.</a:t>
            </a:r>
            <a:endParaRPr dirty="0"/>
          </a:p>
          <a:p>
            <a:pPr marL="342900" marR="0" lvl="0" indent="-342900" algn="l" rtl="0">
              <a:lnSpc>
                <a:spcPct val="118181"/>
              </a:lnSpc>
              <a:spcBef>
                <a:spcPts val="1000"/>
              </a:spcBef>
              <a:spcAft>
                <a:spcPts val="0"/>
              </a:spcAft>
              <a:buClr>
                <a:schemeClr val="dk2"/>
              </a:buClr>
              <a:buSzPts val="2200"/>
              <a:buFont typeface="Wingdings" pitchFamily="2" charset="2"/>
              <a:buChar char="§"/>
            </a:pPr>
            <a:r>
              <a:rPr lang="en-US" sz="2200" b="0" i="0" u="none" strike="noStrike" cap="none" dirty="0">
                <a:solidFill>
                  <a:schemeClr val="dk1"/>
                </a:solidFill>
                <a:latin typeface="Georgia"/>
                <a:ea typeface="Georgia"/>
                <a:cs typeface="Georgia"/>
                <a:sym typeface="Georgia"/>
              </a:rPr>
              <a:t>Participants </a:t>
            </a:r>
            <a:r>
              <a:rPr lang="en-US" dirty="0"/>
              <a:t>used the beta platform to complete three tasks related to the filing process.</a:t>
            </a:r>
            <a:endParaRPr dirty="0"/>
          </a:p>
          <a:p>
            <a:pPr marL="342900" marR="0" lvl="0" indent="-342900" algn="l" rtl="0">
              <a:lnSpc>
                <a:spcPct val="118181"/>
              </a:lnSpc>
              <a:spcBef>
                <a:spcPts val="1000"/>
              </a:spcBef>
              <a:spcAft>
                <a:spcPts val="0"/>
              </a:spcAft>
              <a:buClr>
                <a:schemeClr val="dk2"/>
              </a:buClr>
              <a:buSzPts val="2200"/>
              <a:buFont typeface="Wingdings" pitchFamily="2" charset="2"/>
              <a:buChar char="§"/>
            </a:pPr>
            <a:r>
              <a:rPr lang="en-US" sz="2200" b="0" i="0" u="none" strike="noStrike" cap="none" dirty="0">
                <a:solidFill>
                  <a:schemeClr val="dk1"/>
                </a:solidFill>
                <a:latin typeface="Georgia"/>
                <a:ea typeface="Georgia"/>
                <a:cs typeface="Georgia"/>
                <a:sym typeface="Georgia"/>
              </a:rPr>
              <a:t>We identified multiple improvements to the design before our open beta launch and opportunities for further research and design work. </a:t>
            </a:r>
          </a:p>
          <a:p>
            <a:pPr marL="342900" marR="0" lvl="0" indent="-342900" algn="l" rtl="0">
              <a:lnSpc>
                <a:spcPct val="118181"/>
              </a:lnSpc>
              <a:spcBef>
                <a:spcPts val="1000"/>
              </a:spcBef>
              <a:spcAft>
                <a:spcPts val="0"/>
              </a:spcAft>
              <a:buClr>
                <a:schemeClr val="dk2"/>
              </a:buClr>
              <a:buSzPts val="2200"/>
              <a:buFont typeface="Wingdings" pitchFamily="2" charset="2"/>
              <a:buChar char="§"/>
            </a:pPr>
            <a:r>
              <a:rPr lang="en-US" dirty="0"/>
              <a:t>Additionally, we met with two vendors to test file uploads.</a:t>
            </a:r>
            <a:endParaRPr dirty="0"/>
          </a:p>
          <a:p>
            <a:pPr marL="342900" marR="0" lvl="0" indent="-203200" algn="l" rtl="0">
              <a:lnSpc>
                <a:spcPct val="118181"/>
              </a:lnSpc>
              <a:spcBef>
                <a:spcPts val="1000"/>
              </a:spcBef>
              <a:spcAft>
                <a:spcPts val="0"/>
              </a:spcAft>
              <a:buClr>
                <a:schemeClr val="dk2"/>
              </a:buClr>
              <a:buSzPts val="2200"/>
              <a:buFont typeface="Noto Sans Symbols"/>
              <a:buNone/>
            </a:pPr>
            <a:endParaRPr sz="2200" b="0" i="0" u="none" strike="noStrike" cap="none" dirty="0">
              <a:solidFill>
                <a:schemeClr val="dk1"/>
              </a:solidFill>
              <a:latin typeface="Georgia"/>
              <a:ea typeface="Georgia"/>
              <a:cs typeface="Georgia"/>
              <a:sym typeface="Georgia"/>
            </a:endParaRPr>
          </a:p>
        </p:txBody>
      </p:sp>
      <p:sp>
        <p:nvSpPr>
          <p:cNvPr id="102" name="Page number"/>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98A"/>
                </a:solidFill>
                <a:latin typeface="Arial"/>
                <a:ea typeface="Arial"/>
                <a:cs typeface="Arial"/>
                <a:sym typeface="Arial"/>
              </a:rPr>
              <a:t>3</a:t>
            </a:fld>
            <a:endParaRPr sz="1200" b="0" i="0" u="none" strike="noStrike" cap="none">
              <a:solidFill>
                <a:srgbClr val="88898A"/>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Numbered list"/>
          <p:cNvSpPr txBox="1">
            <a:spLocks noGrp="1"/>
          </p:cNvSpPr>
          <p:nvPr>
            <p:ph type="body" idx="4294967295"/>
          </p:nvPr>
        </p:nvSpPr>
        <p:spPr>
          <a:xfrm>
            <a:off x="553643" y="1549400"/>
            <a:ext cx="8036719" cy="4199647"/>
          </a:xfrm>
          <a:prstGeom prst="rect">
            <a:avLst/>
          </a:prstGeom>
          <a:noFill/>
          <a:ln>
            <a:noFill/>
          </a:ln>
        </p:spPr>
        <p:txBody>
          <a:bodyPr spcFirstLastPara="1" wrap="square" lIns="91425" tIns="45700" rIns="91425" bIns="45700" anchor="t" anchorCtr="0">
            <a:noAutofit/>
          </a:bodyPr>
          <a:lstStyle/>
          <a:p>
            <a:pPr indent="-457200">
              <a:lnSpc>
                <a:spcPct val="130000"/>
              </a:lnSpc>
              <a:buClr>
                <a:schemeClr val="bg2"/>
              </a:buClr>
              <a:buSzPts val="2000"/>
              <a:buFont typeface="Wingdings" pitchFamily="2" charset="2"/>
              <a:buChar char="§"/>
            </a:pPr>
            <a:r>
              <a:rPr lang="en-US" sz="1600" dirty="0">
                <a:solidFill>
                  <a:schemeClr val="tx1"/>
                </a:solidFill>
              </a:rPr>
              <a:t>On the file upload page, add text in the upload summary that guides the user to the next page to view error details. Rename this section to “Upload summary”.</a:t>
            </a:r>
          </a:p>
          <a:p>
            <a:pPr indent="-457200">
              <a:lnSpc>
                <a:spcPct val="130000"/>
              </a:lnSpc>
              <a:buClr>
                <a:schemeClr val="bg2"/>
              </a:buClr>
              <a:buSzPts val="2000"/>
              <a:buFont typeface="Wingdings" pitchFamily="2" charset="2"/>
              <a:buChar char="§"/>
            </a:pPr>
            <a:r>
              <a:rPr lang="en-US" sz="1600" dirty="0">
                <a:solidFill>
                  <a:schemeClr val="tx1"/>
                </a:solidFill>
              </a:rPr>
              <a:t>Change “Save and continue” button text to “Continue to next step”.</a:t>
            </a:r>
          </a:p>
          <a:p>
            <a:pPr indent="-457200">
              <a:lnSpc>
                <a:spcPct val="130000"/>
              </a:lnSpc>
              <a:buClr>
                <a:schemeClr val="bg2"/>
              </a:buClr>
              <a:buSzPts val="2000"/>
              <a:buFont typeface="Wingdings" pitchFamily="2" charset="2"/>
              <a:buChar char="§"/>
            </a:pPr>
            <a:r>
              <a:rPr lang="en-US" sz="1600" dirty="0">
                <a:solidFill>
                  <a:schemeClr val="tx1"/>
                </a:solidFill>
              </a:rPr>
              <a:t>Investigate how we might support multiple users from the same institution using the system at the same time. This includes finding a way to instill trust that users can upload and check files without the risk of submitting a file they do not intend to.</a:t>
            </a:r>
            <a:endParaRPr lang="en-US" sz="1600" b="0" i="0" u="none" strike="noStrike" cap="none" dirty="0">
              <a:solidFill>
                <a:schemeClr val="tx1"/>
              </a:solidFill>
              <a:latin typeface="Georgia"/>
              <a:ea typeface="Georgia"/>
              <a:cs typeface="Georgia"/>
              <a:sym typeface="Georgia"/>
            </a:endParaRPr>
          </a:p>
          <a:p>
            <a:pPr indent="-457200">
              <a:lnSpc>
                <a:spcPct val="130000"/>
              </a:lnSpc>
              <a:buClr>
                <a:schemeClr val="bg2"/>
              </a:buClr>
              <a:buSzPts val="2000"/>
              <a:buFont typeface="+mj-lt"/>
              <a:buAutoNum type="arabicPeriod"/>
            </a:pPr>
            <a:endParaRPr lang="en-US" sz="1600" b="0" i="0" u="none" strike="noStrike" cap="none" dirty="0">
              <a:solidFill>
                <a:schemeClr val="tx1"/>
              </a:solidFill>
              <a:latin typeface="Georgia"/>
              <a:ea typeface="Georgia"/>
              <a:cs typeface="Georgia"/>
              <a:sym typeface="Georgia"/>
            </a:endParaRPr>
          </a:p>
        </p:txBody>
      </p:sp>
      <p:sp>
        <p:nvSpPr>
          <p:cNvPr id="108" name="Title"/>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Georgia"/>
              <a:buNone/>
            </a:pPr>
            <a:r>
              <a:rPr lang="en-US" dirty="0"/>
              <a:t>Task 2: recommendations</a:t>
            </a:r>
            <a:endParaRPr sz="2800" b="0" i="0" u="none" strike="noStrike" cap="none" dirty="0">
              <a:solidFill>
                <a:schemeClr val="dk1"/>
              </a:solidFill>
              <a:latin typeface="Georgia"/>
              <a:ea typeface="Georgia"/>
              <a:cs typeface="Georgia"/>
              <a:sym typeface="Georgia"/>
            </a:endParaRPr>
          </a:p>
        </p:txBody>
      </p:sp>
      <p:sp>
        <p:nvSpPr>
          <p:cNvPr id="109" name="Page number"/>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98A"/>
                </a:solidFill>
                <a:latin typeface="Arial"/>
                <a:ea typeface="Arial"/>
                <a:cs typeface="Arial"/>
                <a:sym typeface="Arial"/>
              </a:rPr>
              <a:t>30</a:t>
            </a:fld>
            <a:endParaRPr sz="1200" b="0" i="0" u="none" strike="noStrike" cap="none">
              <a:solidFill>
                <a:srgbClr val="88898A"/>
              </a:solidFill>
              <a:latin typeface="Arial"/>
              <a:ea typeface="Arial"/>
              <a:cs typeface="Arial"/>
              <a:sym typeface="Arial"/>
            </a:endParaRPr>
          </a:p>
        </p:txBody>
      </p:sp>
    </p:spTree>
    <p:extLst>
      <p:ext uri="{BB962C8B-B14F-4D97-AF65-F5344CB8AC3E}">
        <p14:creationId xmlns:p14="http://schemas.microsoft.com/office/powerpoint/2010/main" val="2587881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Numbered list"/>
          <p:cNvSpPr txBox="1">
            <a:spLocks noGrp="1"/>
          </p:cNvSpPr>
          <p:nvPr>
            <p:ph type="body" idx="4294967295"/>
          </p:nvPr>
        </p:nvSpPr>
        <p:spPr>
          <a:xfrm>
            <a:off x="553643" y="1549400"/>
            <a:ext cx="8036719" cy="4199647"/>
          </a:xfrm>
          <a:prstGeom prst="rect">
            <a:avLst/>
          </a:prstGeom>
          <a:noFill/>
          <a:ln>
            <a:noFill/>
          </a:ln>
        </p:spPr>
        <p:txBody>
          <a:bodyPr spcFirstLastPara="1" wrap="square" lIns="91425" tIns="45700" rIns="91425" bIns="45700" anchor="t" anchorCtr="0">
            <a:noAutofit/>
          </a:bodyPr>
          <a:lstStyle/>
          <a:p>
            <a:pPr marL="0" indent="0">
              <a:lnSpc>
                <a:spcPct val="130000"/>
              </a:lnSpc>
              <a:spcBef>
                <a:spcPts val="0"/>
              </a:spcBef>
              <a:buClr>
                <a:schemeClr val="bg2"/>
              </a:buClr>
              <a:buSzPts val="2000"/>
              <a:buNone/>
            </a:pPr>
            <a:r>
              <a:rPr lang="en-US" sz="1600" b="0" i="0" u="none" strike="noStrike" cap="none" dirty="0">
                <a:solidFill>
                  <a:srgbClr val="101820"/>
                </a:solidFill>
                <a:latin typeface="Georgia" panose="02040502050405020303" pitchFamily="18" charset="0"/>
                <a:sym typeface="Georgia"/>
              </a:rPr>
              <a:t>Task 3 had participants work through the filing flow and complete the point of contact form. This helped us assess:</a:t>
            </a:r>
          </a:p>
          <a:p>
            <a:pPr indent="-457200">
              <a:lnSpc>
                <a:spcPct val="130000"/>
              </a:lnSpc>
              <a:buClr>
                <a:schemeClr val="bg2"/>
              </a:buClr>
              <a:buSzPts val="2000"/>
              <a:buFont typeface="+mj-lt"/>
              <a:buAutoNum type="arabicPeriod"/>
            </a:pPr>
            <a:r>
              <a:rPr lang="en-US" sz="1600" dirty="0">
                <a:effectLst/>
                <a:latin typeface="Georgia" panose="02040502050405020303" pitchFamily="18" charset="0"/>
                <a:ea typeface="Aptos" panose="020B0004020202020204" pitchFamily="34" charset="0"/>
                <a:cs typeface="Times New Roman" panose="02020603050405020304" pitchFamily="18" charset="0"/>
              </a:rPr>
              <a:t>Where participants expected to provide point of contact information in the filing flow</a:t>
            </a:r>
          </a:p>
          <a:p>
            <a:pPr indent="-457200">
              <a:lnSpc>
                <a:spcPct val="130000"/>
              </a:lnSpc>
              <a:buClr>
                <a:schemeClr val="bg2"/>
              </a:buClr>
              <a:buSzPts val="2000"/>
              <a:buFont typeface="+mj-lt"/>
              <a:buAutoNum type="arabicPeriod"/>
            </a:pPr>
            <a:r>
              <a:rPr lang="en-US" sz="1600" b="0" i="0" u="none" strike="noStrike" cap="none" dirty="0">
                <a:solidFill>
                  <a:schemeClr val="tx1"/>
                </a:solidFill>
                <a:latin typeface="Georgia" panose="02040502050405020303" pitchFamily="18" charset="0"/>
                <a:cs typeface="Times New Roman" panose="02020603050405020304" pitchFamily="18" charset="0"/>
                <a:sym typeface="Georgia"/>
              </a:rPr>
              <a:t>Whether it’s clear that the POC is for a spe</a:t>
            </a:r>
            <a:r>
              <a:rPr lang="en-US" sz="1600" dirty="0">
                <a:solidFill>
                  <a:schemeClr val="tx1"/>
                </a:solidFill>
                <a:latin typeface="Georgia" panose="02040502050405020303" pitchFamily="18" charset="0"/>
                <a:cs typeface="Times New Roman" panose="02020603050405020304" pitchFamily="18" charset="0"/>
              </a:rPr>
              <a:t>cific filing and not a general contact for the institution</a:t>
            </a:r>
            <a:endParaRPr lang="en-US" sz="1600" b="0" i="0" u="none" strike="noStrike" cap="none" dirty="0">
              <a:solidFill>
                <a:schemeClr val="tx1"/>
              </a:solidFill>
              <a:latin typeface="Georgia" panose="02040502050405020303" pitchFamily="18" charset="0"/>
              <a:sym typeface="Georgia"/>
            </a:endParaRPr>
          </a:p>
        </p:txBody>
      </p:sp>
      <p:sp>
        <p:nvSpPr>
          <p:cNvPr id="108" name="Title"/>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Georgia"/>
              <a:buNone/>
            </a:pPr>
            <a:r>
              <a:rPr lang="en-US" dirty="0"/>
              <a:t>Task 3: overview and research questions</a:t>
            </a:r>
            <a:endParaRPr sz="2800" b="0" i="0" u="none" strike="noStrike" cap="none" dirty="0">
              <a:solidFill>
                <a:schemeClr val="dk1"/>
              </a:solidFill>
              <a:latin typeface="Georgia"/>
              <a:ea typeface="Georgia"/>
              <a:cs typeface="Georgia"/>
              <a:sym typeface="Georgia"/>
            </a:endParaRPr>
          </a:p>
        </p:txBody>
      </p:sp>
      <p:sp>
        <p:nvSpPr>
          <p:cNvPr id="109" name="Page number"/>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98A"/>
                </a:solidFill>
                <a:latin typeface="Arial"/>
                <a:ea typeface="Arial"/>
                <a:cs typeface="Arial"/>
                <a:sym typeface="Arial"/>
              </a:rPr>
              <a:t>31</a:t>
            </a:fld>
            <a:endParaRPr sz="1200" b="0" i="0" u="none" strike="noStrike" cap="none">
              <a:solidFill>
                <a:srgbClr val="88898A"/>
              </a:solidFill>
              <a:latin typeface="Arial"/>
              <a:ea typeface="Arial"/>
              <a:cs typeface="Arial"/>
              <a:sym typeface="Arial"/>
            </a:endParaRPr>
          </a:p>
        </p:txBody>
      </p:sp>
    </p:spTree>
    <p:extLst>
      <p:ext uri="{BB962C8B-B14F-4D97-AF65-F5344CB8AC3E}">
        <p14:creationId xmlns:p14="http://schemas.microsoft.com/office/powerpoint/2010/main" val="16365409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Numbered list"/>
          <p:cNvSpPr txBox="1">
            <a:spLocks noGrp="1"/>
          </p:cNvSpPr>
          <p:nvPr>
            <p:ph type="body" idx="4294967295"/>
          </p:nvPr>
        </p:nvSpPr>
        <p:spPr>
          <a:xfrm>
            <a:off x="553643" y="1549400"/>
            <a:ext cx="8036719" cy="4199647"/>
          </a:xfrm>
          <a:prstGeom prst="rect">
            <a:avLst/>
          </a:prstGeom>
          <a:noFill/>
          <a:ln>
            <a:noFill/>
          </a:ln>
        </p:spPr>
        <p:txBody>
          <a:bodyPr spcFirstLastPara="1" wrap="square" lIns="91425" tIns="45700" rIns="91425" bIns="45700" anchor="t" anchorCtr="0">
            <a:noAutofit/>
          </a:bodyPr>
          <a:lstStyle/>
          <a:p>
            <a:pPr indent="-457200">
              <a:lnSpc>
                <a:spcPct val="130000"/>
              </a:lnSpc>
              <a:buClr>
                <a:schemeClr val="bg2"/>
              </a:buClr>
              <a:buSzPts val="2000"/>
              <a:buFont typeface="Wingdings" pitchFamily="2" charset="2"/>
              <a:buChar char="§"/>
            </a:pPr>
            <a:r>
              <a:rPr lang="en-US" sz="1600" dirty="0">
                <a:solidFill>
                  <a:schemeClr val="tx1"/>
                </a:solidFill>
              </a:rPr>
              <a:t>50% completion rate.</a:t>
            </a:r>
          </a:p>
          <a:p>
            <a:pPr indent="-457200">
              <a:lnSpc>
                <a:spcPct val="130000"/>
              </a:lnSpc>
              <a:buClr>
                <a:schemeClr val="bg2"/>
              </a:buClr>
              <a:buSzPts val="2000"/>
              <a:buFont typeface="Wingdings" pitchFamily="2" charset="2"/>
              <a:buChar char="§"/>
            </a:pPr>
            <a:r>
              <a:rPr lang="en-US" sz="1600" dirty="0">
                <a:solidFill>
                  <a:schemeClr val="tx1"/>
                </a:solidFill>
              </a:rPr>
              <a:t>This task involved repeating some of the steps from the previous task, and participants seemed to learn the general design of our system even when some aspects of the filing flow caused friction.</a:t>
            </a:r>
          </a:p>
          <a:p>
            <a:pPr indent="-457200">
              <a:lnSpc>
                <a:spcPct val="130000"/>
              </a:lnSpc>
              <a:buClr>
                <a:schemeClr val="bg2"/>
              </a:buClr>
              <a:buSzPts val="2000"/>
              <a:buFont typeface="Wingdings" pitchFamily="2" charset="2"/>
              <a:buChar char="§"/>
            </a:pPr>
            <a:r>
              <a:rPr lang="en-US" sz="1600" dirty="0">
                <a:solidFill>
                  <a:schemeClr val="tx1"/>
                </a:solidFill>
              </a:rPr>
              <a:t>The use of “(1 of 2)” and “(2 of 2)” to distinguish the syntax and logic errors pages frustrated and confused participants.</a:t>
            </a:r>
            <a:r>
              <a:rPr lang="en-US" sz="1600" b="0" i="0" u="none" strike="noStrike" cap="none" dirty="0">
                <a:solidFill>
                  <a:schemeClr val="tx1"/>
                </a:solidFill>
                <a:latin typeface="Georgia"/>
                <a:ea typeface="Georgia"/>
                <a:cs typeface="Georgia"/>
                <a:sym typeface="Georgia"/>
              </a:rPr>
              <a:t> </a:t>
            </a:r>
          </a:p>
          <a:p>
            <a:pPr indent="-457200">
              <a:lnSpc>
                <a:spcPct val="130000"/>
              </a:lnSpc>
              <a:buClr>
                <a:schemeClr val="bg2"/>
              </a:buClr>
              <a:buSzPts val="2000"/>
              <a:buFont typeface="Wingdings" pitchFamily="2" charset="2"/>
              <a:buChar char="§"/>
            </a:pPr>
            <a:r>
              <a:rPr lang="en-US" sz="1600" b="0" i="0" u="none" strike="noStrike" cap="none" dirty="0">
                <a:solidFill>
                  <a:schemeClr val="tx1"/>
                </a:solidFill>
                <a:latin typeface="Georgia"/>
                <a:ea typeface="Georgia"/>
                <a:cs typeface="Georgia"/>
                <a:sym typeface="Georgia"/>
              </a:rPr>
              <a:t>Participants often thought warnings were another type of warning and had difficulty determining what they had to do with warnings.</a:t>
            </a:r>
            <a:endParaRPr lang="en-US" sz="1600" dirty="0">
              <a:solidFill>
                <a:schemeClr val="tx1"/>
              </a:solidFill>
            </a:endParaRPr>
          </a:p>
          <a:p>
            <a:pPr indent="-457200">
              <a:lnSpc>
                <a:spcPct val="130000"/>
              </a:lnSpc>
              <a:buClr>
                <a:schemeClr val="bg2"/>
              </a:buClr>
              <a:buSzPts val="2000"/>
              <a:buFont typeface="Wingdings" pitchFamily="2" charset="2"/>
              <a:buChar char="§"/>
            </a:pPr>
            <a:r>
              <a:rPr lang="en-US" sz="1600" dirty="0">
                <a:solidFill>
                  <a:schemeClr val="tx1"/>
                </a:solidFill>
              </a:rPr>
              <a:t>There was no evidence that participants thought point of contact information should be collected at a different point in the process.</a:t>
            </a:r>
          </a:p>
        </p:txBody>
      </p:sp>
      <p:sp>
        <p:nvSpPr>
          <p:cNvPr id="108" name="Title"/>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Georgia"/>
              <a:buNone/>
            </a:pPr>
            <a:r>
              <a:rPr lang="en-US" dirty="0"/>
              <a:t>Task 3: findings</a:t>
            </a:r>
            <a:endParaRPr sz="2800" b="0" i="0" u="none" strike="noStrike" cap="none" dirty="0">
              <a:solidFill>
                <a:schemeClr val="dk1"/>
              </a:solidFill>
              <a:latin typeface="Georgia"/>
              <a:ea typeface="Georgia"/>
              <a:cs typeface="Georgia"/>
              <a:sym typeface="Georgia"/>
            </a:endParaRPr>
          </a:p>
        </p:txBody>
      </p:sp>
      <p:sp>
        <p:nvSpPr>
          <p:cNvPr id="109" name="Page number"/>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98A"/>
                </a:solidFill>
                <a:latin typeface="Arial"/>
                <a:ea typeface="Arial"/>
                <a:cs typeface="Arial"/>
                <a:sym typeface="Arial"/>
              </a:rPr>
              <a:t>32</a:t>
            </a:fld>
            <a:endParaRPr sz="1200" b="0" i="0" u="none" strike="noStrike" cap="none">
              <a:solidFill>
                <a:srgbClr val="88898A"/>
              </a:solidFill>
              <a:latin typeface="Arial"/>
              <a:ea typeface="Arial"/>
              <a:cs typeface="Arial"/>
              <a:sym typeface="Arial"/>
            </a:endParaRPr>
          </a:p>
        </p:txBody>
      </p:sp>
    </p:spTree>
    <p:extLst>
      <p:ext uri="{BB962C8B-B14F-4D97-AF65-F5344CB8AC3E}">
        <p14:creationId xmlns:p14="http://schemas.microsoft.com/office/powerpoint/2010/main" val="1604770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Numbered list"/>
          <p:cNvSpPr txBox="1">
            <a:spLocks noGrp="1"/>
          </p:cNvSpPr>
          <p:nvPr>
            <p:ph type="body" idx="4294967295"/>
          </p:nvPr>
        </p:nvSpPr>
        <p:spPr>
          <a:xfrm>
            <a:off x="553643" y="1549400"/>
            <a:ext cx="8036719" cy="4199647"/>
          </a:xfrm>
          <a:prstGeom prst="rect">
            <a:avLst/>
          </a:prstGeom>
          <a:noFill/>
          <a:ln>
            <a:noFill/>
          </a:ln>
        </p:spPr>
        <p:txBody>
          <a:bodyPr spcFirstLastPara="1" wrap="square" lIns="91425" tIns="45700" rIns="91425" bIns="45700" anchor="t" anchorCtr="0">
            <a:noAutofit/>
          </a:bodyPr>
          <a:lstStyle/>
          <a:p>
            <a:pPr indent="-457200">
              <a:lnSpc>
                <a:spcPct val="130000"/>
              </a:lnSpc>
              <a:buClr>
                <a:schemeClr val="bg2"/>
              </a:buClr>
              <a:buSzPts val="2000"/>
              <a:buFont typeface="Wingdings" pitchFamily="2" charset="2"/>
              <a:buChar char="§"/>
            </a:pPr>
            <a:r>
              <a:rPr lang="en-US" sz="1600" b="0" i="0" u="none" strike="noStrike" cap="none" dirty="0">
                <a:solidFill>
                  <a:schemeClr val="tx1"/>
                </a:solidFill>
                <a:latin typeface="Georgia"/>
                <a:ea typeface="Georgia"/>
                <a:cs typeface="Georgia"/>
                <a:sym typeface="Georgia"/>
              </a:rPr>
              <a:t>Participants seemed to understand that the point of contact (POC) form was not asking for a general POC for the institution.</a:t>
            </a:r>
          </a:p>
          <a:p>
            <a:pPr indent="-457200">
              <a:lnSpc>
                <a:spcPct val="130000"/>
              </a:lnSpc>
              <a:buClr>
                <a:schemeClr val="bg2"/>
              </a:buClr>
              <a:buSzPts val="2000"/>
              <a:buFont typeface="Wingdings" pitchFamily="2" charset="2"/>
              <a:buChar char="§"/>
            </a:pPr>
            <a:r>
              <a:rPr lang="en-US" sz="1600" dirty="0">
                <a:solidFill>
                  <a:schemeClr val="tx1"/>
                </a:solidFill>
              </a:rPr>
              <a:t>Participants</a:t>
            </a:r>
            <a:r>
              <a:rPr lang="en-US" sz="1600" b="0" i="0" u="none" strike="noStrike" cap="none" dirty="0">
                <a:solidFill>
                  <a:schemeClr val="tx1"/>
                </a:solidFill>
                <a:latin typeface="Georgia"/>
                <a:ea typeface="Georgia"/>
                <a:cs typeface="Georgia"/>
                <a:sym typeface="Georgia"/>
              </a:rPr>
              <a:t> tended to submit their own business contact information for the point of contact (POC) form. We received mixed results about whether the participant would be the POC for the filing, so it wasn’t clear whether participants understood the intent of the point of contact form.</a:t>
            </a:r>
          </a:p>
        </p:txBody>
      </p:sp>
      <p:sp>
        <p:nvSpPr>
          <p:cNvPr id="108" name="Title"/>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Georgia"/>
              <a:buNone/>
            </a:pPr>
            <a:r>
              <a:rPr lang="en-US" dirty="0"/>
              <a:t>Task 3: findings (continued)</a:t>
            </a:r>
            <a:endParaRPr sz="2800" b="0" i="0" u="none" strike="noStrike" cap="none" dirty="0">
              <a:solidFill>
                <a:schemeClr val="dk1"/>
              </a:solidFill>
              <a:latin typeface="Georgia"/>
              <a:ea typeface="Georgia"/>
              <a:cs typeface="Georgia"/>
              <a:sym typeface="Georgia"/>
            </a:endParaRPr>
          </a:p>
        </p:txBody>
      </p:sp>
      <p:sp>
        <p:nvSpPr>
          <p:cNvPr id="109" name="Page number"/>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98A"/>
                </a:solidFill>
                <a:latin typeface="Arial"/>
                <a:ea typeface="Arial"/>
                <a:cs typeface="Arial"/>
                <a:sym typeface="Arial"/>
              </a:rPr>
              <a:t>33</a:t>
            </a:fld>
            <a:endParaRPr sz="1200" b="0" i="0" u="none" strike="noStrike" cap="none">
              <a:solidFill>
                <a:srgbClr val="88898A"/>
              </a:solidFill>
              <a:latin typeface="Arial"/>
              <a:ea typeface="Arial"/>
              <a:cs typeface="Arial"/>
              <a:sym typeface="Arial"/>
            </a:endParaRPr>
          </a:p>
        </p:txBody>
      </p:sp>
    </p:spTree>
    <p:extLst>
      <p:ext uri="{BB962C8B-B14F-4D97-AF65-F5344CB8AC3E}">
        <p14:creationId xmlns:p14="http://schemas.microsoft.com/office/powerpoint/2010/main" val="5079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Numbered list"/>
          <p:cNvSpPr txBox="1">
            <a:spLocks noGrp="1"/>
          </p:cNvSpPr>
          <p:nvPr>
            <p:ph type="body" idx="4294967295"/>
          </p:nvPr>
        </p:nvSpPr>
        <p:spPr>
          <a:xfrm>
            <a:off x="553643" y="1549400"/>
            <a:ext cx="8036719" cy="4199647"/>
          </a:xfrm>
          <a:prstGeom prst="rect">
            <a:avLst/>
          </a:prstGeom>
          <a:noFill/>
          <a:ln>
            <a:noFill/>
          </a:ln>
        </p:spPr>
        <p:txBody>
          <a:bodyPr spcFirstLastPara="1" wrap="square" lIns="91425" tIns="45700" rIns="91425" bIns="45700" anchor="t" anchorCtr="0">
            <a:noAutofit/>
          </a:bodyPr>
          <a:lstStyle/>
          <a:p>
            <a:pPr indent="-457200">
              <a:lnSpc>
                <a:spcPct val="130000"/>
              </a:lnSpc>
              <a:buClr>
                <a:schemeClr val="bg2"/>
              </a:buClr>
              <a:buSzPts val="2000"/>
              <a:buFont typeface="Wingdings" pitchFamily="2" charset="2"/>
              <a:buChar char="§"/>
            </a:pPr>
            <a:r>
              <a:rPr lang="en-US" sz="1600" dirty="0">
                <a:solidFill>
                  <a:schemeClr val="tx1"/>
                </a:solidFill>
              </a:rPr>
              <a:t>Investigate ways to better communicate the linear flow to the process given filer’s expectations for what they should see at each step in the process.</a:t>
            </a:r>
            <a:endParaRPr lang="en-US" sz="1600" b="0" i="0" u="none" strike="noStrike" cap="none" dirty="0">
              <a:solidFill>
                <a:schemeClr val="tx1"/>
              </a:solidFill>
              <a:latin typeface="Georgia"/>
              <a:ea typeface="Georgia"/>
              <a:cs typeface="Georgia"/>
              <a:sym typeface="Georgia"/>
            </a:endParaRPr>
          </a:p>
          <a:p>
            <a:pPr indent="-457200">
              <a:lnSpc>
                <a:spcPct val="130000"/>
              </a:lnSpc>
              <a:buClr>
                <a:schemeClr val="bg2"/>
              </a:buClr>
              <a:buSzPts val="2000"/>
              <a:buFont typeface="Wingdings" pitchFamily="2" charset="2"/>
              <a:buChar char="§"/>
            </a:pPr>
            <a:r>
              <a:rPr lang="en-US" sz="1600" dirty="0">
                <a:solidFill>
                  <a:schemeClr val="tx1"/>
                </a:solidFill>
              </a:rPr>
              <a:t>On the “Resolve errors” pages, replace “(1 of 2)” and “2 of 2)” with “(syntax)” and “(logic)”, respectively.</a:t>
            </a:r>
            <a:endParaRPr lang="en-US" sz="1600" b="0" i="0" u="none" strike="noStrike" cap="none" dirty="0">
              <a:solidFill>
                <a:schemeClr val="tx1"/>
              </a:solidFill>
              <a:latin typeface="Georgia"/>
              <a:ea typeface="Georgia"/>
              <a:cs typeface="Georgia"/>
              <a:sym typeface="Georgia"/>
            </a:endParaRPr>
          </a:p>
          <a:p>
            <a:pPr indent="-457200">
              <a:lnSpc>
                <a:spcPct val="130000"/>
              </a:lnSpc>
              <a:buClr>
                <a:schemeClr val="bg2"/>
              </a:buClr>
              <a:buSzPts val="2000"/>
              <a:buFont typeface="Wingdings" pitchFamily="2" charset="2"/>
              <a:buChar char="§"/>
            </a:pPr>
            <a:r>
              <a:rPr lang="en-US" sz="1600" b="0" i="0" u="none" strike="noStrike" cap="none" dirty="0">
                <a:solidFill>
                  <a:schemeClr val="tx1"/>
                </a:solidFill>
                <a:latin typeface="Georgia"/>
                <a:ea typeface="Georgia"/>
                <a:cs typeface="Georgia"/>
                <a:sym typeface="Georgia"/>
              </a:rPr>
              <a:t>Investigate ways to better </a:t>
            </a:r>
            <a:r>
              <a:rPr lang="en-US" sz="1600" dirty="0">
                <a:solidFill>
                  <a:schemeClr val="tx1"/>
                </a:solidFill>
              </a:rPr>
              <a:t>distinguish errors from warnings so that filers better know what actions they can or need to take.</a:t>
            </a:r>
          </a:p>
          <a:p>
            <a:pPr indent="-457200">
              <a:lnSpc>
                <a:spcPct val="130000"/>
              </a:lnSpc>
              <a:buClr>
                <a:schemeClr val="bg2"/>
              </a:buClr>
              <a:buSzPts val="2000"/>
              <a:buFont typeface="Wingdings" pitchFamily="2" charset="2"/>
              <a:buChar char="§"/>
            </a:pPr>
            <a:r>
              <a:rPr lang="en-US" sz="1600" b="0" i="0" u="none" strike="noStrike" cap="none" dirty="0">
                <a:solidFill>
                  <a:schemeClr val="tx1"/>
                </a:solidFill>
                <a:latin typeface="Georgia"/>
                <a:ea typeface="Georgia"/>
                <a:cs typeface="Georgia"/>
                <a:sym typeface="Georgia"/>
              </a:rPr>
              <a:t>For phone number fields, either automatically format the phone number as the participant types, or all for multiple format types.</a:t>
            </a:r>
          </a:p>
          <a:p>
            <a:pPr indent="-457200">
              <a:lnSpc>
                <a:spcPct val="130000"/>
              </a:lnSpc>
              <a:buClr>
                <a:schemeClr val="bg2"/>
              </a:buClr>
              <a:buSzPts val="2000"/>
              <a:buFont typeface="+mj-lt"/>
              <a:buAutoNum type="arabicPeriod"/>
            </a:pPr>
            <a:endParaRPr lang="en-US" sz="1600" b="0" i="0" u="none" strike="noStrike" cap="none" dirty="0">
              <a:solidFill>
                <a:schemeClr val="tx1"/>
              </a:solidFill>
              <a:latin typeface="Georgia"/>
              <a:ea typeface="Georgia"/>
              <a:cs typeface="Georgia"/>
              <a:sym typeface="Georgia"/>
            </a:endParaRPr>
          </a:p>
        </p:txBody>
      </p:sp>
      <p:sp>
        <p:nvSpPr>
          <p:cNvPr id="108" name="Title"/>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Georgia"/>
              <a:buNone/>
            </a:pPr>
            <a:r>
              <a:rPr lang="en-US" dirty="0"/>
              <a:t>Task 3: recommendations</a:t>
            </a:r>
            <a:endParaRPr sz="2800" b="0" i="0" u="none" strike="noStrike" cap="none" dirty="0">
              <a:solidFill>
                <a:schemeClr val="dk1"/>
              </a:solidFill>
              <a:latin typeface="Georgia"/>
              <a:ea typeface="Georgia"/>
              <a:cs typeface="Georgia"/>
              <a:sym typeface="Georgia"/>
            </a:endParaRPr>
          </a:p>
        </p:txBody>
      </p:sp>
      <p:sp>
        <p:nvSpPr>
          <p:cNvPr id="109" name="Page number"/>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98A"/>
                </a:solidFill>
                <a:latin typeface="Arial"/>
                <a:ea typeface="Arial"/>
                <a:cs typeface="Arial"/>
                <a:sym typeface="Arial"/>
              </a:rPr>
              <a:t>34</a:t>
            </a:fld>
            <a:endParaRPr sz="1200" b="0" i="0" u="none" strike="noStrike" cap="none">
              <a:solidFill>
                <a:srgbClr val="88898A"/>
              </a:solidFill>
              <a:latin typeface="Arial"/>
              <a:ea typeface="Arial"/>
              <a:cs typeface="Arial"/>
              <a:sym typeface="Arial"/>
            </a:endParaRPr>
          </a:p>
        </p:txBody>
      </p:sp>
    </p:spTree>
    <p:extLst>
      <p:ext uri="{BB962C8B-B14F-4D97-AF65-F5344CB8AC3E}">
        <p14:creationId xmlns:p14="http://schemas.microsoft.com/office/powerpoint/2010/main" val="3400343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Numbered list"/>
          <p:cNvSpPr txBox="1">
            <a:spLocks noGrp="1"/>
          </p:cNvSpPr>
          <p:nvPr>
            <p:ph type="body" idx="4294967295"/>
          </p:nvPr>
        </p:nvSpPr>
        <p:spPr>
          <a:xfrm>
            <a:off x="553643" y="1549400"/>
            <a:ext cx="8036719" cy="4199647"/>
          </a:xfrm>
          <a:prstGeom prst="rect">
            <a:avLst/>
          </a:prstGeom>
          <a:noFill/>
          <a:ln>
            <a:noFill/>
          </a:ln>
        </p:spPr>
        <p:txBody>
          <a:bodyPr spcFirstLastPara="1" wrap="square" lIns="91425" tIns="45700" rIns="91425" bIns="45700" anchor="t" anchorCtr="0">
            <a:noAutofit/>
          </a:bodyPr>
          <a:lstStyle/>
          <a:p>
            <a:pPr marL="0" indent="0">
              <a:lnSpc>
                <a:spcPct val="130000"/>
              </a:lnSpc>
              <a:spcBef>
                <a:spcPts val="0"/>
              </a:spcBef>
              <a:buClr>
                <a:srgbClr val="101820"/>
              </a:buClr>
              <a:buSzPts val="2000"/>
              <a:buNone/>
            </a:pPr>
            <a:r>
              <a:rPr lang="en-US" b="0" i="0" u="none" strike="noStrike" cap="none" dirty="0">
                <a:solidFill>
                  <a:srgbClr val="101820"/>
                </a:solidFill>
                <a:latin typeface="Georgia"/>
                <a:ea typeface="Georgia"/>
                <a:cs typeface="Georgia"/>
                <a:sym typeface="Georgia"/>
              </a:rPr>
              <a:t>Our second round of testing aimed to accomplish three things:</a:t>
            </a:r>
            <a:endParaRPr dirty="0"/>
          </a:p>
          <a:p>
            <a:pPr marL="452628" indent="-452628">
              <a:lnSpc>
                <a:spcPct val="130000"/>
              </a:lnSpc>
              <a:buClr>
                <a:schemeClr val="bg2"/>
              </a:buClr>
              <a:buSzPts val="2000"/>
              <a:buFont typeface="Wingdings" pitchFamily="2" charset="2"/>
              <a:buChar char="§"/>
            </a:pPr>
            <a:r>
              <a:rPr lang="en-US" b="0" i="0" u="none" strike="noStrike" cap="none" dirty="0">
                <a:solidFill>
                  <a:schemeClr val="tx1"/>
                </a:solidFill>
                <a:latin typeface="Georgia"/>
                <a:ea typeface="Georgia"/>
                <a:cs typeface="Georgia"/>
                <a:sym typeface="Georgia"/>
              </a:rPr>
              <a:t>Answer 11 specific questions from our pre-clearance review and internal design reviews</a:t>
            </a:r>
          </a:p>
          <a:p>
            <a:pPr marL="452628" indent="-452628">
              <a:lnSpc>
                <a:spcPct val="130000"/>
              </a:lnSpc>
              <a:buClr>
                <a:schemeClr val="bg2"/>
              </a:buClr>
              <a:buSzPts val="2000"/>
              <a:buFont typeface="Wingdings" pitchFamily="2" charset="2"/>
              <a:buChar char="§"/>
            </a:pPr>
            <a:r>
              <a:rPr lang="en-US" dirty="0">
                <a:solidFill>
                  <a:schemeClr val="tx1"/>
                </a:solidFill>
              </a:rPr>
              <a:t>Identify whether there were any bugs not found in testing prior to launch</a:t>
            </a:r>
          </a:p>
          <a:p>
            <a:pPr marL="452628" indent="-452628">
              <a:lnSpc>
                <a:spcPct val="130000"/>
              </a:lnSpc>
              <a:buClr>
                <a:schemeClr val="bg2"/>
              </a:buClr>
              <a:buSzPts val="2000"/>
              <a:buFont typeface="Wingdings" pitchFamily="2" charset="2"/>
              <a:buChar char="§"/>
            </a:pPr>
            <a:r>
              <a:rPr lang="en-US" b="0" i="0" u="none" strike="noStrike" cap="none" dirty="0">
                <a:solidFill>
                  <a:schemeClr val="tx1"/>
                </a:solidFill>
                <a:latin typeface="Georgia"/>
                <a:ea typeface="Georgia"/>
                <a:cs typeface="Georgia"/>
                <a:sym typeface="Georgia"/>
              </a:rPr>
              <a:t>Determine what effect some changes from the first round of testing had on overall usability</a:t>
            </a:r>
            <a:endParaRPr b="0" i="0" u="none" strike="noStrike" cap="none" dirty="0">
              <a:solidFill>
                <a:schemeClr val="tx1"/>
              </a:solidFill>
              <a:latin typeface="Georgia"/>
              <a:ea typeface="Georgia"/>
              <a:cs typeface="Georgia"/>
              <a:sym typeface="Georgia"/>
            </a:endParaRPr>
          </a:p>
        </p:txBody>
      </p:sp>
      <p:sp>
        <p:nvSpPr>
          <p:cNvPr id="108" name="Title"/>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Georgia"/>
              <a:buNone/>
            </a:pPr>
            <a:r>
              <a:rPr lang="en-US" dirty="0"/>
              <a:t>Research goals</a:t>
            </a:r>
            <a:endParaRPr sz="2800" b="0" i="0" u="none" strike="noStrike" cap="none" dirty="0">
              <a:solidFill>
                <a:schemeClr val="dk1"/>
              </a:solidFill>
              <a:latin typeface="Georgia"/>
              <a:ea typeface="Georgia"/>
              <a:cs typeface="Georgia"/>
              <a:sym typeface="Georgia"/>
            </a:endParaRPr>
          </a:p>
        </p:txBody>
      </p:sp>
      <p:sp>
        <p:nvSpPr>
          <p:cNvPr id="109" name="Page number"/>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98A"/>
                </a:solidFill>
                <a:latin typeface="Arial"/>
                <a:ea typeface="Arial"/>
                <a:cs typeface="Arial"/>
                <a:sym typeface="Arial"/>
              </a:rPr>
              <a:t>4</a:t>
            </a:fld>
            <a:endParaRPr sz="1200" b="0" i="0" u="none" strike="noStrike" cap="none">
              <a:solidFill>
                <a:srgbClr val="88898A"/>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Numbered list"/>
          <p:cNvSpPr txBox="1">
            <a:spLocks noGrp="1"/>
          </p:cNvSpPr>
          <p:nvPr>
            <p:ph type="body" idx="4294967295"/>
          </p:nvPr>
        </p:nvSpPr>
        <p:spPr>
          <a:xfrm>
            <a:off x="553643" y="1549400"/>
            <a:ext cx="8036719" cy="4199647"/>
          </a:xfrm>
          <a:prstGeom prst="rect">
            <a:avLst/>
          </a:prstGeom>
          <a:noFill/>
          <a:ln>
            <a:noFill/>
          </a:ln>
        </p:spPr>
        <p:txBody>
          <a:bodyPr spcFirstLastPara="1" wrap="square" lIns="91425" tIns="45700" rIns="91425" bIns="45700" anchor="t" anchorCtr="0">
            <a:noAutofit/>
          </a:bodyPr>
          <a:lstStyle/>
          <a:p>
            <a:pPr marL="452120" indent="-452120">
              <a:lnSpc>
                <a:spcPct val="130000"/>
              </a:lnSpc>
              <a:spcBef>
                <a:spcPts val="0"/>
              </a:spcBef>
              <a:buClr>
                <a:schemeClr val="bg2"/>
              </a:buClr>
              <a:buSzPts val="2000"/>
              <a:buFont typeface="Wingdings" pitchFamily="2" charset="2"/>
              <a:buChar char="§"/>
            </a:pPr>
            <a:r>
              <a:rPr lang="en-US" dirty="0">
                <a:solidFill>
                  <a:srgbClr val="101820"/>
                </a:solidFill>
              </a:rPr>
              <a:t>4</a:t>
            </a:r>
            <a:r>
              <a:rPr lang="en-US" b="0" i="0" u="none" strike="noStrike" cap="none" dirty="0">
                <a:solidFill>
                  <a:srgbClr val="101820"/>
                </a:solidFill>
                <a:latin typeface="Georgia"/>
                <a:ea typeface="Georgia"/>
                <a:cs typeface="Georgia"/>
                <a:sym typeface="Georgia"/>
              </a:rPr>
              <a:t> </a:t>
            </a:r>
            <a:r>
              <a:rPr lang="en-US" dirty="0">
                <a:solidFill>
                  <a:srgbClr val="101820"/>
                </a:solidFill>
              </a:rPr>
              <a:t>participants for usability testing</a:t>
            </a:r>
          </a:p>
          <a:p>
            <a:pPr marL="909320" lvl="1">
              <a:lnSpc>
                <a:spcPct val="130000"/>
              </a:lnSpc>
              <a:spcBef>
                <a:spcPts val="0"/>
              </a:spcBef>
              <a:buClr>
                <a:schemeClr val="bg2"/>
              </a:buClr>
              <a:buSzPts val="2000"/>
              <a:buFont typeface="Wingdings" pitchFamily="2" charset="2"/>
              <a:buChar char="§"/>
            </a:pPr>
            <a:r>
              <a:rPr lang="en-US" dirty="0">
                <a:solidFill>
                  <a:srgbClr val="101820"/>
                </a:solidFill>
              </a:rPr>
              <a:t>Personally</a:t>
            </a:r>
            <a:r>
              <a:rPr lang="en-US" b="0" i="0" u="none" strike="noStrike" cap="none" dirty="0">
                <a:solidFill>
                  <a:srgbClr val="101820"/>
                </a:solidFill>
                <a:latin typeface="Georgia"/>
                <a:ea typeface="Georgia"/>
                <a:cs typeface="Georgia"/>
                <a:sym typeface="Georgia"/>
              </a:rPr>
              <a:t> recruited and invited via email.</a:t>
            </a:r>
            <a:endParaRPr lang="en-US" dirty="0">
              <a:solidFill>
                <a:srgbClr val="101820"/>
              </a:solidFill>
            </a:endParaRPr>
          </a:p>
          <a:p>
            <a:pPr marL="909320" lvl="1">
              <a:lnSpc>
                <a:spcPct val="130000"/>
              </a:lnSpc>
              <a:spcBef>
                <a:spcPts val="0"/>
              </a:spcBef>
              <a:buClr>
                <a:schemeClr val="bg2"/>
              </a:buClr>
              <a:buSzPts val="2000"/>
              <a:buFont typeface="Wingdings" pitchFamily="2" charset="2"/>
              <a:buChar char="§"/>
            </a:pPr>
            <a:r>
              <a:rPr lang="en-US" dirty="0">
                <a:solidFill>
                  <a:srgbClr val="101820"/>
                </a:solidFill>
              </a:rPr>
              <a:t>Participants had a diverse range of backgrounds and experiences</a:t>
            </a:r>
          </a:p>
          <a:p>
            <a:pPr lvl="2">
              <a:lnSpc>
                <a:spcPct val="130000"/>
              </a:lnSpc>
              <a:spcBef>
                <a:spcPts val="0"/>
              </a:spcBef>
              <a:buSzPts val="2000"/>
              <a:buFont typeface="Wingdings" pitchFamily="2" charset="2"/>
              <a:buChar char="§"/>
            </a:pPr>
            <a:r>
              <a:rPr lang="en-US" dirty="0">
                <a:solidFill>
                  <a:schemeClr val="tx1"/>
                </a:solidFill>
              </a:rPr>
              <a:t>Large and small institutions</a:t>
            </a:r>
          </a:p>
          <a:p>
            <a:pPr lvl="2">
              <a:lnSpc>
                <a:spcPct val="130000"/>
              </a:lnSpc>
              <a:spcBef>
                <a:spcPts val="0"/>
              </a:spcBef>
              <a:buSzPts val="2000"/>
              <a:buFont typeface="Wingdings" pitchFamily="2" charset="2"/>
              <a:buChar char="§"/>
            </a:pPr>
            <a:r>
              <a:rPr lang="en-US" dirty="0">
                <a:solidFill>
                  <a:schemeClr val="tx1"/>
                </a:solidFill>
              </a:rPr>
              <a:t>Experiences from 1071 reporting, regulatory issues, HMDA, and commercial loans</a:t>
            </a:r>
          </a:p>
          <a:p>
            <a:pPr marL="452120" indent="-452120">
              <a:lnSpc>
                <a:spcPct val="130000"/>
              </a:lnSpc>
              <a:buClr>
                <a:schemeClr val="bg2"/>
              </a:buClr>
              <a:buSzPts val="2000"/>
              <a:buFont typeface="Wingdings" pitchFamily="2" charset="2"/>
              <a:buChar char="§"/>
            </a:pPr>
            <a:r>
              <a:rPr lang="en-US" dirty="0">
                <a:solidFill>
                  <a:srgbClr val="101820"/>
                </a:solidFill>
              </a:rPr>
              <a:t>60 minute, 1:1 moderated sessions using User Zoom and the beta platform.</a:t>
            </a:r>
          </a:p>
        </p:txBody>
      </p:sp>
      <p:sp>
        <p:nvSpPr>
          <p:cNvPr id="108" name="Title"/>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Georgia"/>
              <a:buNone/>
            </a:pPr>
            <a:r>
              <a:rPr lang="en-US" dirty="0"/>
              <a:t>Methodology</a:t>
            </a:r>
            <a:endParaRPr sz="2800" b="0" i="0" u="none" strike="noStrike" cap="none" dirty="0">
              <a:solidFill>
                <a:schemeClr val="dk1"/>
              </a:solidFill>
              <a:latin typeface="Georgia"/>
              <a:ea typeface="Georgia"/>
              <a:cs typeface="Georgia"/>
              <a:sym typeface="Georgia"/>
            </a:endParaRPr>
          </a:p>
        </p:txBody>
      </p:sp>
      <p:sp>
        <p:nvSpPr>
          <p:cNvPr id="109" name="Page number"/>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98A"/>
                </a:solidFill>
                <a:latin typeface="Arial"/>
                <a:ea typeface="Arial"/>
                <a:cs typeface="Arial"/>
                <a:sym typeface="Arial"/>
              </a:rPr>
              <a:t>5</a:t>
            </a:fld>
            <a:endParaRPr sz="1200" b="0" i="0" u="none" strike="noStrike" cap="none">
              <a:solidFill>
                <a:srgbClr val="88898A"/>
              </a:solidFill>
              <a:latin typeface="Arial"/>
              <a:ea typeface="Arial"/>
              <a:cs typeface="Arial"/>
              <a:sym typeface="Arial"/>
            </a:endParaRPr>
          </a:p>
        </p:txBody>
      </p:sp>
    </p:spTree>
    <p:extLst>
      <p:ext uri="{BB962C8B-B14F-4D97-AF65-F5344CB8AC3E}">
        <p14:creationId xmlns:p14="http://schemas.microsoft.com/office/powerpoint/2010/main" val="1605675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Title"/>
          <p:cNvSpPr txBox="1">
            <a:spLocks noGrp="1"/>
          </p:cNvSpPr>
          <p:nvPr>
            <p:ph type="ctrTitle"/>
          </p:nvPr>
        </p:nvSpPr>
        <p:spPr>
          <a:xfrm>
            <a:off x="551744" y="2541910"/>
            <a:ext cx="8038616" cy="1439774"/>
          </a:xfrm>
          <a:prstGeom prst="rect">
            <a:avLst/>
          </a:prstGeom>
          <a:noFill/>
          <a:ln>
            <a:noFill/>
          </a:ln>
        </p:spPr>
        <p:txBody>
          <a:bodyPr spcFirstLastPara="1" wrap="square" lIns="64250" tIns="32125" rIns="64250" bIns="32125" anchor="ctr" anchorCtr="0">
            <a:noAutofit/>
          </a:bodyPr>
          <a:lstStyle/>
          <a:p>
            <a:pPr>
              <a:spcBef>
                <a:spcPts val="0"/>
              </a:spcBef>
            </a:pPr>
            <a:r>
              <a:rPr lang="en-US" sz="4600" b="0" i="0" u="none" strike="noStrike" cap="none" dirty="0">
                <a:solidFill>
                  <a:srgbClr val="101820"/>
                </a:solidFill>
                <a:latin typeface="Georgia"/>
                <a:ea typeface="Georgia"/>
                <a:cs typeface="Georgia"/>
                <a:sym typeface="Georgia"/>
              </a:rPr>
              <a:t>Findings</a:t>
            </a:r>
            <a:r>
              <a:rPr lang="en-US" sz="4600" dirty="0"/>
              <a:t>,</a:t>
            </a:r>
            <a:r>
              <a:rPr lang="en-US" sz="4600" b="0" i="0" u="none" strike="noStrike" cap="none" dirty="0">
                <a:solidFill>
                  <a:srgbClr val="101820"/>
                </a:solidFill>
                <a:latin typeface="Georgia"/>
                <a:ea typeface="Georgia"/>
                <a:cs typeface="Georgia"/>
                <a:sym typeface="Georgia"/>
              </a:rPr>
              <a:t> recommendations</a:t>
            </a:r>
            <a:r>
              <a:rPr lang="en-US" sz="4600" dirty="0"/>
              <a:t>, and design updates</a:t>
            </a:r>
            <a:endParaRPr sz="4600" b="0" i="0" u="none" strike="noStrike" cap="none" dirty="0">
              <a:solidFill>
                <a:srgbClr val="101820"/>
              </a:solidFill>
              <a:latin typeface="Georgia"/>
              <a:ea typeface="Georgia"/>
              <a:cs typeface="Georgia"/>
              <a:sym typeface="Georgia"/>
            </a:endParaRPr>
          </a:p>
        </p:txBody>
      </p:sp>
      <p:sp>
        <p:nvSpPr>
          <p:cNvPr id="95" name="Page number"/>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98A"/>
                </a:solidFill>
                <a:latin typeface="Arial"/>
                <a:ea typeface="Arial"/>
                <a:cs typeface="Arial"/>
                <a:sym typeface="Arial"/>
              </a:rPr>
              <a:t>6</a:t>
            </a:fld>
            <a:endParaRPr sz="1200" b="0" i="0" u="none" strike="noStrike" cap="none">
              <a:solidFill>
                <a:srgbClr val="88898A"/>
              </a:solidFill>
              <a:latin typeface="Arial"/>
              <a:ea typeface="Arial"/>
              <a:cs typeface="Arial"/>
              <a:sym typeface="Arial"/>
            </a:endParaRPr>
          </a:p>
        </p:txBody>
      </p:sp>
    </p:spTree>
    <p:extLst>
      <p:ext uri="{BB962C8B-B14F-4D97-AF65-F5344CB8AC3E}">
        <p14:creationId xmlns:p14="http://schemas.microsoft.com/office/powerpoint/2010/main" val="2504193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Numbered list"/>
          <p:cNvSpPr txBox="1">
            <a:spLocks noGrp="1"/>
          </p:cNvSpPr>
          <p:nvPr>
            <p:ph type="body" idx="4294967295"/>
          </p:nvPr>
        </p:nvSpPr>
        <p:spPr>
          <a:xfrm>
            <a:off x="553643" y="1549400"/>
            <a:ext cx="8036719" cy="4199647"/>
          </a:xfrm>
          <a:prstGeom prst="rect">
            <a:avLst/>
          </a:prstGeom>
          <a:noFill/>
          <a:ln>
            <a:noFill/>
          </a:ln>
        </p:spPr>
        <p:txBody>
          <a:bodyPr spcFirstLastPara="1" wrap="square" lIns="91425" tIns="45700" rIns="91425" bIns="45700" anchor="t" anchorCtr="0">
            <a:noAutofit/>
          </a:bodyPr>
          <a:lstStyle/>
          <a:p>
            <a:pPr marL="452628" indent="-452628">
              <a:lnSpc>
                <a:spcPct val="130000"/>
              </a:lnSpc>
              <a:spcBef>
                <a:spcPts val="0"/>
              </a:spcBef>
              <a:buClr>
                <a:schemeClr val="bg2"/>
              </a:buClr>
              <a:buSzPts val="2000"/>
              <a:buFont typeface="Wingdings" pitchFamily="2" charset="2"/>
              <a:buChar char="§"/>
            </a:pPr>
            <a:r>
              <a:rPr lang="en-US" b="0" i="0" u="none" strike="noStrike" cap="none" dirty="0">
                <a:solidFill>
                  <a:srgbClr val="101820"/>
                </a:solidFill>
                <a:latin typeface="Georgia"/>
                <a:ea typeface="Georgia"/>
                <a:cs typeface="Georgia"/>
                <a:sym typeface="Georgia"/>
              </a:rPr>
              <a:t>Participants were overall successful completing test tasks</a:t>
            </a:r>
          </a:p>
          <a:p>
            <a:pPr marL="909828" lvl="1" indent="-452628">
              <a:lnSpc>
                <a:spcPct val="130000"/>
              </a:lnSpc>
              <a:spcBef>
                <a:spcPts val="0"/>
              </a:spcBef>
              <a:buClr>
                <a:schemeClr val="bg2"/>
              </a:buClr>
              <a:buSzPts val="2000"/>
              <a:buFont typeface="Wingdings" pitchFamily="2" charset="2"/>
              <a:buChar char="§"/>
            </a:pPr>
            <a:r>
              <a:rPr lang="en-US" dirty="0">
                <a:solidFill>
                  <a:srgbClr val="101820"/>
                </a:solidFill>
              </a:rPr>
              <a:t>3 of 4 tasks had a 100% completion rate</a:t>
            </a:r>
          </a:p>
          <a:p>
            <a:pPr marL="909828" lvl="1" indent="-452628">
              <a:lnSpc>
                <a:spcPct val="130000"/>
              </a:lnSpc>
              <a:spcBef>
                <a:spcPts val="0"/>
              </a:spcBef>
              <a:buClr>
                <a:schemeClr val="bg2"/>
              </a:buClr>
              <a:buSzPts val="2000"/>
              <a:buFont typeface="Wingdings" pitchFamily="2" charset="2"/>
              <a:buChar char="§"/>
            </a:pPr>
            <a:r>
              <a:rPr lang="en-US" b="0" i="0" u="none" strike="noStrike" cap="none" dirty="0">
                <a:solidFill>
                  <a:srgbClr val="101820"/>
                </a:solidFill>
                <a:latin typeface="Georgia"/>
                <a:ea typeface="Georgia"/>
                <a:cs typeface="Georgia"/>
                <a:sym typeface="Georgia"/>
              </a:rPr>
              <a:t>1 task had a 50% completion rate </a:t>
            </a:r>
            <a:endParaRPr lang="en-US" dirty="0"/>
          </a:p>
          <a:p>
            <a:pPr marL="452628" indent="-452628">
              <a:lnSpc>
                <a:spcPct val="130000"/>
              </a:lnSpc>
              <a:buClr>
                <a:schemeClr val="bg2"/>
              </a:buClr>
              <a:buSzPts val="2000"/>
              <a:buFont typeface="Wingdings" pitchFamily="2" charset="2"/>
              <a:buChar char="§"/>
            </a:pPr>
            <a:r>
              <a:rPr lang="en-US" b="0" i="0" u="none" strike="noStrike" cap="none" dirty="0">
                <a:solidFill>
                  <a:schemeClr val="tx1"/>
                </a:solidFill>
                <a:latin typeface="Georgia"/>
                <a:ea typeface="Georgia"/>
                <a:cs typeface="Georgia"/>
                <a:sym typeface="Georgia"/>
              </a:rPr>
              <a:t>We gained a clearer understanding of what causes usability issues related to the filing flow</a:t>
            </a:r>
          </a:p>
          <a:p>
            <a:pPr marL="452628" indent="-452628">
              <a:lnSpc>
                <a:spcPct val="130000"/>
              </a:lnSpc>
              <a:buClr>
                <a:schemeClr val="bg2"/>
              </a:buClr>
              <a:buSzPts val="2000"/>
              <a:buFont typeface="Wingdings" pitchFamily="2" charset="2"/>
              <a:buChar char="§"/>
            </a:pPr>
            <a:r>
              <a:rPr lang="en-US" dirty="0">
                <a:solidFill>
                  <a:schemeClr val="tx1"/>
                </a:solidFill>
              </a:rPr>
              <a:t>Participants appreciated the linear flow of the filing process</a:t>
            </a:r>
          </a:p>
          <a:p>
            <a:pPr marL="452628" indent="-452628">
              <a:lnSpc>
                <a:spcPct val="130000"/>
              </a:lnSpc>
              <a:buClr>
                <a:schemeClr val="bg2"/>
              </a:buClr>
              <a:buSzPts val="2000"/>
              <a:buFont typeface="Wingdings" pitchFamily="2" charset="2"/>
              <a:buChar char="§"/>
            </a:pPr>
            <a:r>
              <a:rPr lang="en-US" dirty="0">
                <a:solidFill>
                  <a:schemeClr val="tx1"/>
                </a:solidFill>
              </a:rPr>
              <a:t>We answered all 11 of our research questions</a:t>
            </a:r>
            <a:endParaRPr dirty="0">
              <a:solidFill>
                <a:schemeClr val="tx1"/>
              </a:solidFill>
            </a:endParaRPr>
          </a:p>
        </p:txBody>
      </p:sp>
      <p:sp>
        <p:nvSpPr>
          <p:cNvPr id="108" name="Title"/>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Georgia"/>
              <a:buNone/>
            </a:pPr>
            <a:r>
              <a:rPr lang="en-US" dirty="0"/>
              <a:t>Study results overview</a:t>
            </a:r>
            <a:endParaRPr sz="2800" b="0" i="0" u="none" strike="noStrike" cap="none" dirty="0">
              <a:solidFill>
                <a:schemeClr val="dk1"/>
              </a:solidFill>
              <a:latin typeface="Georgia"/>
              <a:ea typeface="Georgia"/>
              <a:cs typeface="Georgia"/>
              <a:sym typeface="Georgia"/>
            </a:endParaRPr>
          </a:p>
        </p:txBody>
      </p:sp>
      <p:sp>
        <p:nvSpPr>
          <p:cNvPr id="109" name="Page number"/>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98A"/>
                </a:solidFill>
                <a:latin typeface="Arial"/>
                <a:ea typeface="Arial"/>
                <a:cs typeface="Arial"/>
                <a:sym typeface="Arial"/>
              </a:rPr>
              <a:t>7</a:t>
            </a:fld>
            <a:endParaRPr sz="1200" b="0" i="0" u="none" strike="noStrike" cap="none">
              <a:solidFill>
                <a:srgbClr val="88898A"/>
              </a:solidFill>
              <a:latin typeface="Arial"/>
              <a:ea typeface="Arial"/>
              <a:cs typeface="Arial"/>
              <a:sym typeface="Arial"/>
            </a:endParaRPr>
          </a:p>
        </p:txBody>
      </p:sp>
    </p:spTree>
    <p:extLst>
      <p:ext uri="{BB962C8B-B14F-4D97-AF65-F5344CB8AC3E}">
        <p14:creationId xmlns:p14="http://schemas.microsoft.com/office/powerpoint/2010/main" val="2196224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Numbered list"/>
          <p:cNvSpPr txBox="1">
            <a:spLocks noGrp="1"/>
          </p:cNvSpPr>
          <p:nvPr>
            <p:ph type="body" idx="4294967295"/>
          </p:nvPr>
        </p:nvSpPr>
        <p:spPr>
          <a:xfrm>
            <a:off x="553643" y="1549400"/>
            <a:ext cx="8036719" cy="4199647"/>
          </a:xfrm>
          <a:prstGeom prst="rect">
            <a:avLst/>
          </a:prstGeom>
          <a:noFill/>
          <a:ln>
            <a:noFill/>
          </a:ln>
        </p:spPr>
        <p:txBody>
          <a:bodyPr spcFirstLastPara="1" wrap="square" lIns="91425" tIns="45700" rIns="91425" bIns="45700" anchor="t" anchorCtr="0">
            <a:noAutofit/>
          </a:bodyPr>
          <a:lstStyle/>
          <a:p>
            <a:pPr marL="0" indent="0">
              <a:lnSpc>
                <a:spcPct val="130000"/>
              </a:lnSpc>
              <a:spcBef>
                <a:spcPts val="0"/>
              </a:spcBef>
              <a:buClr>
                <a:schemeClr val="bg2"/>
              </a:buClr>
              <a:buSzPts val="2000"/>
              <a:buNone/>
            </a:pPr>
            <a:r>
              <a:rPr lang="en-US" b="0" i="0" u="none" strike="noStrike" cap="none" dirty="0">
                <a:solidFill>
                  <a:srgbClr val="101820"/>
                </a:solidFill>
                <a:latin typeface="Georgia"/>
                <a:ea typeface="Georgia"/>
                <a:cs typeface="Georgia"/>
                <a:sym typeface="Georgia"/>
              </a:rPr>
              <a:t>With open beta coming soon, we </a:t>
            </a:r>
            <a:r>
              <a:rPr lang="en-US" dirty="0">
                <a:solidFill>
                  <a:srgbClr val="101820"/>
                </a:solidFill>
              </a:rPr>
              <a:t>generated 4 types of recommendations</a:t>
            </a:r>
            <a:r>
              <a:rPr lang="en-US" b="0" i="0" u="none" strike="noStrike" cap="none" dirty="0">
                <a:solidFill>
                  <a:srgbClr val="101820"/>
                </a:solidFill>
                <a:latin typeface="Georgia"/>
                <a:ea typeface="Georgia"/>
                <a:cs typeface="Georgia"/>
                <a:sym typeface="Georgia"/>
              </a:rPr>
              <a:t>:</a:t>
            </a:r>
          </a:p>
          <a:p>
            <a:pPr indent="-457200">
              <a:lnSpc>
                <a:spcPct val="130000"/>
              </a:lnSpc>
              <a:buClr>
                <a:schemeClr val="bg2"/>
              </a:buClr>
              <a:buSzPts val="2000"/>
              <a:buFont typeface="+mj-lt"/>
              <a:buAutoNum type="arabicPeriod"/>
            </a:pPr>
            <a:r>
              <a:rPr lang="en-US" b="0" i="0" u="none" strike="noStrike" cap="none" dirty="0">
                <a:solidFill>
                  <a:schemeClr val="tx1"/>
                </a:solidFill>
                <a:latin typeface="Georgia"/>
                <a:ea typeface="Georgia"/>
                <a:cs typeface="Georgia"/>
                <a:sym typeface="Georgia"/>
              </a:rPr>
              <a:t>No change needed</a:t>
            </a:r>
          </a:p>
          <a:p>
            <a:pPr indent="-457200">
              <a:lnSpc>
                <a:spcPct val="130000"/>
              </a:lnSpc>
              <a:buClr>
                <a:schemeClr val="bg2"/>
              </a:buClr>
              <a:buSzPts val="2000"/>
              <a:buFont typeface="+mj-lt"/>
              <a:buAutoNum type="arabicPeriod"/>
            </a:pPr>
            <a:r>
              <a:rPr lang="en-US" b="0" i="0" u="none" strike="noStrike" cap="none" dirty="0">
                <a:solidFill>
                  <a:schemeClr val="tx1"/>
                </a:solidFill>
                <a:latin typeface="Georgia"/>
                <a:ea typeface="Georgia"/>
                <a:cs typeface="Georgia"/>
                <a:sym typeface="Georgia"/>
              </a:rPr>
              <a:t>Implement a solution</a:t>
            </a:r>
          </a:p>
          <a:p>
            <a:pPr indent="-457200">
              <a:lnSpc>
                <a:spcPct val="130000"/>
              </a:lnSpc>
              <a:buClr>
                <a:schemeClr val="bg2"/>
              </a:buClr>
              <a:buSzPts val="2000"/>
              <a:buFont typeface="+mj-lt"/>
              <a:buAutoNum type="arabicPeriod"/>
            </a:pPr>
            <a:r>
              <a:rPr lang="en-US" dirty="0">
                <a:solidFill>
                  <a:schemeClr val="tx1"/>
                </a:solidFill>
              </a:rPr>
              <a:t>Implement an improvement but plan for a more comprehensive solution</a:t>
            </a:r>
          </a:p>
          <a:p>
            <a:pPr indent="-457200">
              <a:lnSpc>
                <a:spcPct val="130000"/>
              </a:lnSpc>
              <a:buClr>
                <a:schemeClr val="bg2"/>
              </a:buClr>
              <a:buSzPts val="2000"/>
              <a:buFont typeface="+mj-lt"/>
              <a:buAutoNum type="arabicPeriod"/>
            </a:pPr>
            <a:r>
              <a:rPr lang="en-US" b="0" i="0" u="none" strike="noStrike" cap="none" dirty="0">
                <a:solidFill>
                  <a:schemeClr val="tx1"/>
                </a:solidFill>
                <a:latin typeface="Georgia"/>
                <a:ea typeface="Georgia"/>
                <a:cs typeface="Georgia"/>
                <a:sym typeface="Georgia"/>
              </a:rPr>
              <a:t>Investigate a problem further</a:t>
            </a:r>
          </a:p>
          <a:p>
            <a:pPr indent="-457200">
              <a:lnSpc>
                <a:spcPct val="130000"/>
              </a:lnSpc>
              <a:buClr>
                <a:schemeClr val="bg2"/>
              </a:buClr>
              <a:buSzPts val="2000"/>
              <a:buFont typeface="+mj-lt"/>
              <a:buAutoNum type="arabicPeriod"/>
            </a:pPr>
            <a:endParaRPr lang="en-US" b="0" i="0" u="none" strike="noStrike" cap="none" dirty="0">
              <a:solidFill>
                <a:schemeClr val="tx1"/>
              </a:solidFill>
              <a:latin typeface="Georgia"/>
              <a:ea typeface="Georgia"/>
              <a:cs typeface="Georgia"/>
              <a:sym typeface="Georgia"/>
            </a:endParaRPr>
          </a:p>
        </p:txBody>
      </p:sp>
      <p:sp>
        <p:nvSpPr>
          <p:cNvPr id="108" name="Title"/>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2800"/>
              <a:buFont typeface="Georgia"/>
              <a:buNone/>
            </a:pPr>
            <a:r>
              <a:rPr lang="en-US" dirty="0"/>
              <a:t>Recommendations overview</a:t>
            </a:r>
            <a:endParaRPr sz="2800" b="0" i="0" u="none" strike="noStrike" cap="none" dirty="0">
              <a:solidFill>
                <a:schemeClr val="dk1"/>
              </a:solidFill>
              <a:latin typeface="Georgia"/>
              <a:ea typeface="Georgia"/>
              <a:cs typeface="Georgia"/>
              <a:sym typeface="Georgia"/>
            </a:endParaRPr>
          </a:p>
        </p:txBody>
      </p:sp>
      <p:sp>
        <p:nvSpPr>
          <p:cNvPr id="109" name="Page number"/>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rgbClr val="88898A"/>
                </a:solidFill>
                <a:latin typeface="Arial"/>
                <a:ea typeface="Arial"/>
                <a:cs typeface="Arial"/>
                <a:sym typeface="Arial"/>
              </a:rPr>
              <a:t>8</a:t>
            </a:fld>
            <a:endParaRPr sz="1200" b="0" i="0" u="none" strike="noStrike" cap="none">
              <a:solidFill>
                <a:srgbClr val="88898A"/>
              </a:solidFill>
              <a:latin typeface="Arial"/>
              <a:ea typeface="Arial"/>
              <a:cs typeface="Arial"/>
              <a:sym typeface="Arial"/>
            </a:endParaRPr>
          </a:p>
        </p:txBody>
      </p:sp>
    </p:spTree>
    <p:extLst>
      <p:ext uri="{BB962C8B-B14F-4D97-AF65-F5344CB8AC3E}">
        <p14:creationId xmlns:p14="http://schemas.microsoft.com/office/powerpoint/2010/main" val="3833190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82D25E-7107-F50A-A2D5-2E8467799464}"/>
              </a:ext>
            </a:extLst>
          </p:cNvPr>
          <p:cNvSpPr>
            <a:spLocks noGrp="1"/>
          </p:cNvSpPr>
          <p:nvPr>
            <p:ph type="body" idx="1"/>
          </p:nvPr>
        </p:nvSpPr>
        <p:spPr>
          <a:xfrm>
            <a:off x="562050" y="1549400"/>
            <a:ext cx="4576392" cy="4199647"/>
          </a:xfrm>
        </p:spPr>
        <p:txBody>
          <a:bodyPr/>
          <a:lstStyle/>
          <a:p>
            <a:pPr marL="101600" indent="0">
              <a:buNone/>
            </a:pPr>
            <a:r>
              <a:rPr lang="en-US" sz="1600" b="1" dirty="0"/>
              <a:t>Finding your institution’s profile</a:t>
            </a:r>
          </a:p>
          <a:p>
            <a:pPr>
              <a:buFont typeface="Wingdings" pitchFamily="2" charset="2"/>
              <a:buChar char="§"/>
            </a:pPr>
            <a:r>
              <a:rPr lang="en-US" sz="1600" dirty="0"/>
              <a:t>Whether filers have any difficulty finding their financial institution’s profile.</a:t>
            </a:r>
          </a:p>
          <a:p>
            <a:pPr>
              <a:buFont typeface="Wingdings" pitchFamily="2" charset="2"/>
              <a:buChar char="§"/>
            </a:pPr>
            <a:r>
              <a:rPr lang="en-US" sz="1600" dirty="0"/>
              <a:t>Finding: No difficulty accessing their institution’s profile.</a:t>
            </a:r>
            <a:endParaRPr lang="en-US" sz="1600" b="1" dirty="0"/>
          </a:p>
          <a:p>
            <a:pPr marL="101600" indent="0">
              <a:buNone/>
            </a:pPr>
            <a:r>
              <a:rPr lang="en-US" sz="1600" b="1" dirty="0"/>
              <a:t>Response times language</a:t>
            </a:r>
          </a:p>
          <a:p>
            <a:pPr>
              <a:buFont typeface="Wingdings" pitchFamily="2" charset="2"/>
              <a:buChar char="§"/>
            </a:pPr>
            <a:r>
              <a:rPr lang="en-US" sz="1600" dirty="0"/>
              <a:t>Whether filers have the appropriate expectation for when they’ll receive a response to their support request.</a:t>
            </a:r>
          </a:p>
          <a:p>
            <a:pPr>
              <a:buFont typeface="Wingdings" pitchFamily="2" charset="2"/>
              <a:buChar char="§"/>
            </a:pPr>
            <a:r>
              <a:rPr lang="en-US" sz="1600" dirty="0"/>
              <a:t>Finding: The current language set the appropriate expectation</a:t>
            </a:r>
          </a:p>
        </p:txBody>
      </p:sp>
      <p:sp>
        <p:nvSpPr>
          <p:cNvPr id="3" name="Title 2">
            <a:extLst>
              <a:ext uri="{FF2B5EF4-FFF2-40B4-BE49-F238E27FC236}">
                <a16:creationId xmlns:a16="http://schemas.microsoft.com/office/drawing/2014/main" id="{D94FEFC1-8EEF-9639-7F83-A9BCDD3C89C4}"/>
              </a:ext>
            </a:extLst>
          </p:cNvPr>
          <p:cNvSpPr>
            <a:spLocks noGrp="1"/>
          </p:cNvSpPr>
          <p:nvPr>
            <p:ph type="title"/>
          </p:nvPr>
        </p:nvSpPr>
        <p:spPr/>
        <p:txBody>
          <a:bodyPr/>
          <a:lstStyle/>
          <a:p>
            <a:r>
              <a:rPr lang="en-US" dirty="0"/>
              <a:t>No change needed</a:t>
            </a:r>
          </a:p>
        </p:txBody>
      </p:sp>
      <p:pic>
        <p:nvPicPr>
          <p:cNvPr id="7" name="Picture 6" descr="A screenshot of a message&#10;&#10;Description automatically generated">
            <a:extLst>
              <a:ext uri="{FF2B5EF4-FFF2-40B4-BE49-F238E27FC236}">
                <a16:creationId xmlns:a16="http://schemas.microsoft.com/office/drawing/2014/main" id="{B4D0D763-7689-672F-318F-9BDCBB5D8A94}"/>
              </a:ext>
            </a:extLst>
          </p:cNvPr>
          <p:cNvPicPr>
            <a:picLocks noChangeAspect="1"/>
          </p:cNvPicPr>
          <p:nvPr/>
        </p:nvPicPr>
        <p:blipFill>
          <a:blip r:embed="rId3"/>
          <a:stretch>
            <a:fillRect/>
          </a:stretch>
        </p:blipFill>
        <p:spPr>
          <a:xfrm>
            <a:off x="5114827" y="4140312"/>
            <a:ext cx="4005558" cy="1168288"/>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A2F6CDF8-3698-43CD-94BB-8AE7FDA601AA}"/>
              </a:ext>
            </a:extLst>
          </p:cNvPr>
          <p:cNvPicPr>
            <a:picLocks noChangeAspect="1"/>
          </p:cNvPicPr>
          <p:nvPr/>
        </p:nvPicPr>
        <p:blipFill>
          <a:blip r:embed="rId4"/>
          <a:stretch>
            <a:fillRect/>
          </a:stretch>
        </p:blipFill>
        <p:spPr>
          <a:xfrm>
            <a:off x="5138442" y="2136353"/>
            <a:ext cx="3878248" cy="1063390"/>
          </a:xfrm>
          <a:prstGeom prst="rect">
            <a:avLst/>
          </a:prstGeom>
        </p:spPr>
      </p:pic>
    </p:spTree>
    <p:extLst>
      <p:ext uri="{BB962C8B-B14F-4D97-AF65-F5344CB8AC3E}">
        <p14:creationId xmlns:p14="http://schemas.microsoft.com/office/powerpoint/2010/main" val="38903117"/>
      </p:ext>
    </p:extLst>
  </p:cSld>
  <p:clrMapOvr>
    <a:masterClrMapping/>
  </p:clrMapOvr>
</p:sld>
</file>

<file path=ppt/theme/theme1.xml><?xml version="1.0" encoding="utf-8"?>
<a:theme xmlns:a="http://schemas.openxmlformats.org/drawingml/2006/main" name="CFPB Theme">
  <a:themeElements>
    <a:clrScheme name="Custom 27">
      <a:dk1>
        <a:srgbClr val="101820"/>
      </a:dk1>
      <a:lt1>
        <a:srgbClr val="FFFFFF"/>
      </a:lt1>
      <a:dk2>
        <a:srgbClr val="1EAA3F"/>
      </a:dk2>
      <a:lt2>
        <a:srgbClr val="ABDC8F"/>
      </a:lt2>
      <a:accent1>
        <a:srgbClr val="E0EFD8"/>
      </a:accent1>
      <a:accent2>
        <a:srgbClr val="42484D"/>
      </a:accent2>
      <a:accent3>
        <a:srgbClr val="E5E6E9"/>
      </a:accent3>
      <a:accent4>
        <a:srgbClr val="244B87"/>
      </a:accent4>
      <a:accent5>
        <a:srgbClr val="0070CC"/>
      </a:accent5>
      <a:accent6>
        <a:srgbClr val="247675"/>
      </a:accent6>
      <a:hlink>
        <a:srgbClr val="0070CC"/>
      </a:hlink>
      <a:folHlink>
        <a:srgbClr val="2576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 id="{165197E9-679C-1A4E-AB34-03A69508895B}" vid="{19554AC2-B934-2340-A36B-E856DBEA28CE}"/>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7fe87bd9-6c5a-4589-bd18-049a7b557049">
      <Terms xmlns="http://schemas.microsoft.com/office/infopath/2007/PartnerControls"/>
    </lcf76f155ced4ddcb4097134ff3c332f>
    <TaxCatchAll xmlns="78b4cb1f-ca8e-4d45-9626-76454516a95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68EBF7E46047E428E3B6E606A22AC35" ma:contentTypeVersion="17" ma:contentTypeDescription="Create a new document." ma:contentTypeScope="" ma:versionID="01463548f431e1bd043a3d763eac0840">
  <xsd:schema xmlns:xsd="http://www.w3.org/2001/XMLSchema" xmlns:xs="http://www.w3.org/2001/XMLSchema" xmlns:p="http://schemas.microsoft.com/office/2006/metadata/properties" xmlns:ns1="http://schemas.microsoft.com/sharepoint/v3" xmlns:ns2="7fe87bd9-6c5a-4589-bd18-049a7b557049" xmlns:ns3="78b4cb1f-ca8e-4d45-9626-76454516a957" targetNamespace="http://schemas.microsoft.com/office/2006/metadata/properties" ma:root="true" ma:fieldsID="3a8e2cc82bc13ea57508022236b4a65a" ns1:_="" ns2:_="" ns3:_="">
    <xsd:import namespace="http://schemas.microsoft.com/sharepoint/v3"/>
    <xsd:import namespace="7fe87bd9-6c5a-4589-bd18-049a7b557049"/>
    <xsd:import namespace="78b4cb1f-ca8e-4d45-9626-76454516a95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lcf76f155ced4ddcb4097134ff3c332f" minOccurs="0"/>
                <xsd:element ref="ns3:TaxCatchAll" minOccurs="0"/>
                <xsd:element ref="ns2:MediaServiceObjectDetectorVersions" minOccurs="0"/>
                <xsd:element ref="ns2:MediaServiceSearchPropertie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fe87bd9-6c5a-4589-bd18-049a7b5570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05f0ae79-fa7d-42cd-a738-9aebccb3fb89"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MediaServiceDateTaken" ma:index="23" nillable="true" ma:displayName="MediaServiceDateTaken" ma:hidden="true" ma:indexed="true" ma:internalName="MediaServiceDateTaken" ma:readOnly="true">
      <xsd:simpleType>
        <xsd:restriction base="dms:Text"/>
      </xsd:simple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8b4cb1f-ca8e-4d45-9626-76454516a95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8920b2c0-106d-4cd7-896e-814cb5cb9f4e}" ma:internalName="TaxCatchAll" ma:showField="CatchAllData" ma:web="78b4cb1f-ca8e-4d45-9626-76454516a95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62DBC5-D840-47F3-B047-E161EE726257}">
  <ds:schemaRefs>
    <ds:schemaRef ds:uri="http://schemas.microsoft.com/sharepoint/v3/contenttype/forms"/>
  </ds:schemaRefs>
</ds:datastoreItem>
</file>

<file path=customXml/itemProps2.xml><?xml version="1.0" encoding="utf-8"?>
<ds:datastoreItem xmlns:ds="http://schemas.openxmlformats.org/officeDocument/2006/customXml" ds:itemID="{35DC1D49-F607-4391-9DBD-57C9ECB3722F}">
  <ds:schemaRefs>
    <ds:schemaRef ds:uri="http://schemas.microsoft.com/office/2006/documentManagement/types"/>
    <ds:schemaRef ds:uri="http://purl.org/dc/terms/"/>
    <ds:schemaRef ds:uri="http://purl.org/dc/elements/1.1/"/>
    <ds:schemaRef ds:uri="http://purl.org/dc/dcmitype/"/>
    <ds:schemaRef ds:uri="http://schemas.microsoft.com/sharepoint/v3"/>
    <ds:schemaRef ds:uri="http://schemas.microsoft.com/office/2006/metadata/properties"/>
    <ds:schemaRef ds:uri="http://schemas.openxmlformats.org/package/2006/metadata/core-properties"/>
    <ds:schemaRef ds:uri="http://schemas.microsoft.com/office/infopath/2007/PartnerControls"/>
    <ds:schemaRef ds:uri="78b4cb1f-ca8e-4d45-9626-76454516a957"/>
    <ds:schemaRef ds:uri="7fe87bd9-6c5a-4589-bd18-049a7b557049"/>
    <ds:schemaRef ds:uri="http://www.w3.org/XML/1998/namespace"/>
  </ds:schemaRefs>
</ds:datastoreItem>
</file>

<file path=customXml/itemProps3.xml><?xml version="1.0" encoding="utf-8"?>
<ds:datastoreItem xmlns:ds="http://schemas.openxmlformats.org/officeDocument/2006/customXml" ds:itemID="{6871ED3D-DD24-471C-9A86-37F1822206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fe87bd9-6c5a-4589-bd18-049a7b557049"/>
    <ds:schemaRef ds:uri="78b4cb1f-ca8e-4d45-9626-76454516a9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CFPB Theme</Template>
  <TotalTime>13936</TotalTime>
  <Words>2563</Words>
  <Application>Microsoft Macintosh PowerPoint</Application>
  <PresentationFormat>On-screen Show (4:3)</PresentationFormat>
  <Paragraphs>210</Paragraphs>
  <Slides>34</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Georgia</vt:lpstr>
      <vt:lpstr>Noto Sans Symbols</vt:lpstr>
      <vt:lpstr>Wingdings</vt:lpstr>
      <vt:lpstr>CFPB Theme</vt:lpstr>
      <vt:lpstr>Usability testing report:  Small business lending data submission beta platform</vt:lpstr>
      <vt:lpstr>Background</vt:lpstr>
      <vt:lpstr>Summary</vt:lpstr>
      <vt:lpstr>Research goals</vt:lpstr>
      <vt:lpstr>Methodology</vt:lpstr>
      <vt:lpstr>Findings, recommendations, and design updates</vt:lpstr>
      <vt:lpstr>Study results overview</vt:lpstr>
      <vt:lpstr>Recommendations overview</vt:lpstr>
      <vt:lpstr>No change needed</vt:lpstr>
      <vt:lpstr>Implement a solution</vt:lpstr>
      <vt:lpstr>Implement an improvement</vt:lpstr>
      <vt:lpstr>Implement an improvement – Updated design</vt:lpstr>
      <vt:lpstr>Implement an improvement</vt:lpstr>
      <vt:lpstr>Implement an improvement – Updated design</vt:lpstr>
      <vt:lpstr>Investigate further</vt:lpstr>
      <vt:lpstr>Investigate further</vt:lpstr>
      <vt:lpstr>Vendor testing results</vt:lpstr>
      <vt:lpstr>Questions?</vt:lpstr>
      <vt:lpstr>Appendix – Detailed results</vt:lpstr>
      <vt:lpstr>Detailed results overview</vt:lpstr>
      <vt:lpstr>Logging in: overview and findings</vt:lpstr>
      <vt:lpstr>Logging in: findings</vt:lpstr>
      <vt:lpstr>Logging in: recommendations</vt:lpstr>
      <vt:lpstr>Task 1: overview and research questions</vt:lpstr>
      <vt:lpstr>Task 1: findings</vt:lpstr>
      <vt:lpstr>Task 1: recommendations</vt:lpstr>
      <vt:lpstr>Task 2: overview and research questions</vt:lpstr>
      <vt:lpstr>Task 2: findings</vt:lpstr>
      <vt:lpstr>Task 2: findings (continued)</vt:lpstr>
      <vt:lpstr>Task 2: recommendations</vt:lpstr>
      <vt:lpstr>Task 3: overview and research questions</vt:lpstr>
      <vt:lpstr>Task 3: findings</vt:lpstr>
      <vt:lpstr>Task 3: findings (continued)</vt:lpstr>
      <vt:lpstr>Task 3: recommendations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SBL Filing Process</dc:title>
  <dc:subject/>
  <dc:creator>Padgett, Daniel (Contractor)(CFPB)</dc:creator>
  <cp:keywords/>
  <dc:description/>
  <cp:lastModifiedBy>Padgett, Daniel (Contractor)(CFPB)</cp:lastModifiedBy>
  <cp:revision>166</cp:revision>
  <cp:lastPrinted>2020-09-28T19:45:08Z</cp:lastPrinted>
  <dcterms:created xsi:type="dcterms:W3CDTF">2024-04-30T19:39:15Z</dcterms:created>
  <dcterms:modified xsi:type="dcterms:W3CDTF">2024-08-13T15:23:38Z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0x010100D68EBF7E46047E428E3B6E606A22AC35</vt:lpwstr>
  </property>
  <property fmtid="{D5CDD505-2E9C-101B-9397-08002B2CF9AE}" pid="3" name="Order">
    <vt:i4>100</vt:i4>
  </property>
  <property fmtid="{D5CDD505-2E9C-101B-9397-08002B2CF9AE}" pid="4" name="TaxKeyword">
    <vt:lpwstr/>
  </property>
  <property fmtid="{D5CDD505-2E9C-101B-9397-08002B2CF9AE}" pid="5" name="_dlc_DocIdItemGuid">
    <vt:lpwstr>8a6c430d-34cd-4bed-b06b-f787d1b763d1</vt:lpwstr>
  </property>
  <property fmtid="{D5CDD505-2E9C-101B-9397-08002B2CF9AE}" pid="6" name="MediaServiceImageTags">
    <vt:lpwstr/>
  </property>
</Properties>
</file>