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05" r:id="rId1"/>
  </p:sldMasterIdLst>
  <p:notesMasterIdLst>
    <p:notesMasterId r:id="rId14"/>
  </p:notesMasterIdLst>
  <p:sldIdLst>
    <p:sldId id="256" r:id="rId2"/>
    <p:sldId id="257" r:id="rId3"/>
    <p:sldId id="262" r:id="rId4"/>
    <p:sldId id="258" r:id="rId5"/>
    <p:sldId id="259" r:id="rId6"/>
    <p:sldId id="260" r:id="rId7"/>
    <p:sldId id="264" r:id="rId8"/>
    <p:sldId id="269" r:id="rId9"/>
    <p:sldId id="265" r:id="rId10"/>
    <p:sldId id="266" r:id="rId11"/>
    <p:sldId id="27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/>
    <p:restoredTop sz="80979"/>
  </p:normalViewPr>
  <p:slideViewPr>
    <p:cSldViewPr snapToGrid="0" snapToObjects="1">
      <p:cViewPr varScale="1">
        <p:scale>
          <a:sx n="85" d="100"/>
          <a:sy n="85" d="100"/>
        </p:scale>
        <p:origin x="9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E79C2-CCB3-C349-B9DC-15B2CAB0F63B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991F6-100D-2943-9A48-2A5C6FFF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0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-Hong Kong, a special place in my heart</a:t>
            </a:r>
            <a:r>
              <a:rPr lang="en-US" baseline="0" dirty="0" smtClean="0"/>
              <a:t>, banned books in the library and anti-communist magazines </a:t>
            </a:r>
          </a:p>
          <a:p>
            <a:r>
              <a:rPr lang="en-US" baseline="0" dirty="0" smtClean="0"/>
              <a:t>-this project is a starting point for me to analyze the discussion on elections in the legislature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991F6-100D-2943-9A48-2A5C6FFFE3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92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991F6-100D-2943-9A48-2A5C6FFFE3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25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date,</a:t>
            </a:r>
            <a:r>
              <a:rPr lang="en-US" baseline="0" dirty="0" smtClean="0"/>
              <a:t> event summary,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991F6-100D-2943-9A48-2A5C6FFFE3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data from the World Governance Index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 all six indices, Hong Kong seems to have improved its effectiveness of governance since 1997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not to say that Hong Kong is a full-fledged democracy, but it scores relatively high even compared to other established democracy in East Asia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991F6-100D-2943-9A48-2A5C6FFFE3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28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991F6-100D-2943-9A48-2A5C6FFFE3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08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37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0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2666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53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6994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99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65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577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596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3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58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9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745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42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12/7/16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0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11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6" r:id="rId1"/>
    <p:sldLayoutId id="2147484107" r:id="rId2"/>
    <p:sldLayoutId id="2147484108" r:id="rId3"/>
    <p:sldLayoutId id="2147484109" r:id="rId4"/>
    <p:sldLayoutId id="2147484110" r:id="rId5"/>
    <p:sldLayoutId id="2147484111" r:id="rId6"/>
    <p:sldLayoutId id="2147484112" r:id="rId7"/>
    <p:sldLayoutId id="2147484113" r:id="rId8"/>
    <p:sldLayoutId id="2147484114" r:id="rId9"/>
    <p:sldLayoutId id="2147484115" r:id="rId10"/>
    <p:sldLayoutId id="2147484116" r:id="rId11"/>
    <p:sldLayoutId id="2147484117" r:id="rId12"/>
    <p:sldLayoutId id="2147484118" r:id="rId13"/>
    <p:sldLayoutId id="2147484119" r:id="rId14"/>
    <p:sldLayoutId id="2147484120" r:id="rId15"/>
    <p:sldLayoutId id="21474841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414" y="545891"/>
            <a:ext cx="10568815" cy="380441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PS 239T Final Project: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Discussions </a:t>
            </a:r>
            <a:r>
              <a:rPr lang="en-US" dirty="0" smtClean="0"/>
              <a:t>on </a:t>
            </a:r>
            <a:br>
              <a:rPr lang="en-US" dirty="0" smtClean="0"/>
            </a:br>
            <a:r>
              <a:rPr lang="en-US" dirty="0" smtClean="0"/>
              <a:t>Constitutional Development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 the Hong Kong </a:t>
            </a:r>
            <a:r>
              <a:rPr lang="en-US" dirty="0" err="1" smtClean="0"/>
              <a:t>LegCo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3414" y="4500204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/>
              <a:t>Chuyue</a:t>
            </a:r>
            <a:r>
              <a:rPr lang="en-US" sz="2800" dirty="0" smtClean="0"/>
              <a:t> Frances Huang </a:t>
            </a:r>
          </a:p>
          <a:p>
            <a:pPr algn="l"/>
            <a:r>
              <a:rPr lang="en-US" sz="2800" dirty="0" smtClean="0"/>
              <a:t>Date: December 7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. 2016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774766" cy="1320800"/>
          </a:xfrm>
        </p:spPr>
        <p:txBody>
          <a:bodyPr/>
          <a:lstStyle/>
          <a:p>
            <a:r>
              <a:rPr lang="en-US" dirty="0" smtClean="0"/>
              <a:t>Members </a:t>
            </a:r>
            <a:r>
              <a:rPr lang="en-US" smtClean="0"/>
              <a:t>and Parties</a:t>
            </a:r>
            <a:r>
              <a:rPr lang="en-US" smtClean="0">
                <a:sym typeface="Wingdings"/>
              </a:rPr>
              <a:t> Most Active Members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34" y="1638301"/>
            <a:ext cx="4542366" cy="4466562"/>
          </a:xfrm>
        </p:spPr>
        <p:txBody>
          <a:bodyPr>
            <a:normAutofit/>
          </a:bodyPr>
          <a:lstStyle/>
          <a:p>
            <a:r>
              <a:rPr lang="en-US" dirty="0" smtClean="0"/>
              <a:t>use XML path to get the table with member information online (members and their parties)</a:t>
            </a:r>
          </a:p>
          <a:p>
            <a:r>
              <a:rPr lang="en-US" dirty="0" smtClean="0"/>
              <a:t>also use XML to scrape a table with the parties and the affiliations </a:t>
            </a:r>
          </a:p>
          <a:p>
            <a:pPr lvl="1"/>
            <a:r>
              <a:rPr lang="en-US" dirty="0" smtClean="0"/>
              <a:t>Pan-democracy</a:t>
            </a:r>
          </a:p>
          <a:p>
            <a:pPr lvl="1"/>
            <a:r>
              <a:rPr lang="en-US" dirty="0" smtClean="0"/>
              <a:t>Pro-Beijing</a:t>
            </a:r>
          </a:p>
          <a:p>
            <a:pPr lvl="1"/>
            <a:r>
              <a:rPr lang="en-US" dirty="0" err="1" smtClean="0"/>
              <a:t>Localists</a:t>
            </a:r>
            <a:endParaRPr lang="en-US" dirty="0" smtClean="0"/>
          </a:p>
          <a:p>
            <a:pPr lvl="1"/>
            <a:r>
              <a:rPr lang="en-US" dirty="0" smtClean="0"/>
              <a:t>Non-affiliated Others </a:t>
            </a:r>
          </a:p>
          <a:p>
            <a:r>
              <a:rPr lang="en-US" dirty="0" smtClean="0"/>
              <a:t>Then merge the party and affiliation dataset back to the main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</a:p>
          <a:p>
            <a:r>
              <a:rPr lang="en-US" dirty="0" smtClean="0"/>
              <a:t>arrange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78400" y="1638301"/>
            <a:ext cx="4542366" cy="44665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most active members on the three key issues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"Emily Lau" (PD)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"Tai-</a:t>
            </a:r>
            <a:r>
              <a:rPr lang="en-US" dirty="0" err="1" smtClean="0">
                <a:solidFill>
                  <a:srgbClr val="FFFF00"/>
                </a:solidFill>
              </a:rPr>
              <a:t>fai</a:t>
            </a:r>
            <a:r>
              <a:rPr lang="en-US" dirty="0" smtClean="0">
                <a:solidFill>
                  <a:srgbClr val="FFFF00"/>
                </a:solidFill>
              </a:rPr>
              <a:t> Lam"   (PD) 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"Frederick Fung" (PD)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"Albert Ho" (PD)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"Albert Chan"   (PD)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"Alan Leong"   (PD)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"James To"  (PD)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"Philip Wong"  (PD) 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"</a:t>
            </a:r>
            <a:r>
              <a:rPr lang="en-US" dirty="0" err="1" smtClean="0">
                <a:solidFill>
                  <a:srgbClr val="FFFF00"/>
                </a:solidFill>
              </a:rPr>
              <a:t>Yiu-chung</a:t>
            </a:r>
            <a:r>
              <a:rPr lang="en-US" dirty="0" smtClean="0">
                <a:solidFill>
                  <a:srgbClr val="FFFF00"/>
                </a:solidFill>
              </a:rPr>
              <a:t> Leung” (PD) </a:t>
            </a:r>
          </a:p>
          <a:p>
            <a:r>
              <a:rPr lang="en-US" dirty="0" smtClean="0"/>
              <a:t>Unsurprisingly, they are </a:t>
            </a:r>
            <a:r>
              <a:rPr lang="en-US" b="1" dirty="0" smtClean="0">
                <a:solidFill>
                  <a:srgbClr val="FFFF00"/>
                </a:solidFill>
              </a:rPr>
              <a:t>ALL</a:t>
            </a:r>
            <a:r>
              <a:rPr lang="en-US" dirty="0" smtClean="0"/>
              <a:t> from the pan-democracy camp.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283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9534"/>
          </a:xfrm>
        </p:spPr>
        <p:txBody>
          <a:bodyPr/>
          <a:lstStyle/>
          <a:p>
            <a:r>
              <a:rPr lang="en-US" dirty="0" smtClean="0"/>
              <a:t>Taking this forward: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9135"/>
            <a:ext cx="8596668" cy="472222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Exploring other Open </a:t>
            </a:r>
            <a:r>
              <a:rPr lang="en-US" sz="2400" dirty="0" err="1" smtClean="0"/>
              <a:t>LegCo</a:t>
            </a:r>
            <a:r>
              <a:rPr lang="en-US" sz="2400" dirty="0" smtClean="0"/>
              <a:t> databases, like one with all the voting records</a:t>
            </a:r>
          </a:p>
          <a:p>
            <a:r>
              <a:rPr lang="en-US" sz="2400" dirty="0" smtClean="0"/>
              <a:t>Meeting minutes</a:t>
            </a:r>
          </a:p>
          <a:p>
            <a:r>
              <a:rPr lang="en-US" sz="2400" dirty="0" smtClean="0"/>
              <a:t>Text analysis of the members’ speeches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414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79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 Fact about the HK </a:t>
            </a:r>
            <a:r>
              <a:rPr lang="en-US" dirty="0" err="1" smtClean="0"/>
              <a:t>LegCo</a:t>
            </a:r>
            <a:r>
              <a:rPr lang="en-US" dirty="0" smtClean="0"/>
              <a:t>: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7001"/>
            <a:ext cx="8596668" cy="4644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There are two kinds of constituencies in HK: geographic and functional. </a:t>
            </a:r>
          </a:p>
          <a:p>
            <a:r>
              <a:rPr lang="en-US" sz="2400" dirty="0" smtClean="0"/>
              <a:t>Functional constituency:</a:t>
            </a:r>
          </a:p>
          <a:p>
            <a:pPr lvl="1"/>
            <a:r>
              <a:rPr lang="en-US" sz="2000" dirty="0" smtClean="0"/>
              <a:t>examples of functional constituencies:</a:t>
            </a:r>
          </a:p>
          <a:p>
            <a:pPr lvl="2"/>
            <a:r>
              <a:rPr lang="en-US" sz="1800" dirty="0" smtClean="0">
                <a:solidFill>
                  <a:srgbClr val="FFFF00"/>
                </a:solidFill>
              </a:rPr>
              <a:t>Economic Synergy </a:t>
            </a:r>
            <a:r>
              <a:rPr lang="en-US" sz="1800" dirty="0">
                <a:sym typeface="Wingdings"/>
              </a:rPr>
              <a:t> renamed </a:t>
            </a:r>
            <a:r>
              <a:rPr lang="en-US" sz="1800" dirty="0">
                <a:solidFill>
                  <a:srgbClr val="FFFF00"/>
                </a:solidFill>
                <a:sym typeface="Wingdings"/>
              </a:rPr>
              <a:t>Business and Professionals Alliance for Hong </a:t>
            </a:r>
            <a:r>
              <a:rPr lang="en-US" sz="1800" dirty="0" smtClean="0">
                <a:solidFill>
                  <a:srgbClr val="FFFF00"/>
                </a:solidFill>
                <a:sym typeface="Wingdings"/>
              </a:rPr>
              <a:t>Kong</a:t>
            </a:r>
            <a:endParaRPr lang="en-US" sz="1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16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1700"/>
          </a:xfrm>
        </p:spPr>
        <p:txBody>
          <a:bodyPr>
            <a:normAutofit/>
          </a:bodyPr>
          <a:lstStyle/>
          <a:p>
            <a:r>
              <a:rPr lang="en-US" dirty="0" smtClean="0"/>
              <a:t>Background &amp; Research Question: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1289"/>
            <a:ext cx="8596668" cy="5014911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Background:</a:t>
            </a:r>
          </a:p>
          <a:p>
            <a:pPr lvl="1"/>
            <a:r>
              <a:rPr lang="en-US" sz="1800" dirty="0" smtClean="0"/>
              <a:t>Hong Kong is about to host an election for the Chief Executive in March 2017, but as of now, the candidates are subject to the screening. </a:t>
            </a:r>
          </a:p>
          <a:p>
            <a:pPr lvl="1"/>
            <a:r>
              <a:rPr lang="en-US" sz="1800" dirty="0" smtClean="0"/>
              <a:t>The key place where all the debates on Constitutional development is the Legislative Council (“</a:t>
            </a:r>
            <a:r>
              <a:rPr lang="en-US" sz="1800" dirty="0" err="1" smtClean="0"/>
              <a:t>LegCo</a:t>
            </a:r>
            <a:r>
              <a:rPr lang="en-US" sz="1800" dirty="0" smtClean="0"/>
              <a:t>”), whose members are elected every four years. </a:t>
            </a:r>
          </a:p>
          <a:p>
            <a:pPr lvl="1"/>
            <a:r>
              <a:rPr lang="en-US" sz="1800" dirty="0" smtClean="0"/>
              <a:t>Starting this October, </a:t>
            </a:r>
            <a:r>
              <a:rPr lang="en-US" sz="1800" dirty="0" err="1" smtClean="0"/>
              <a:t>LegCo</a:t>
            </a:r>
            <a:r>
              <a:rPr lang="en-US" sz="1800" dirty="0" smtClean="0"/>
              <a:t> is in its sixth session. 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Question: </a:t>
            </a:r>
          </a:p>
          <a:p>
            <a:pPr lvl="1"/>
            <a:r>
              <a:rPr lang="en-US" sz="1800" dirty="0" smtClean="0"/>
              <a:t>Has Hong Kong improved its effectiveness of governance in the past 19 years? </a:t>
            </a:r>
          </a:p>
          <a:p>
            <a:pPr lvl="1"/>
            <a:r>
              <a:rPr lang="en-US" sz="1800" dirty="0" smtClean="0"/>
              <a:t>How has the number of discussions on key constitutional and electoral matters change in the past 19 years? </a:t>
            </a:r>
          </a:p>
          <a:p>
            <a:pPr lvl="1"/>
            <a:r>
              <a:rPr lang="en-US" sz="1800" dirty="0" smtClean="0"/>
              <a:t>If so, who are the most active legislators behind the discussions? </a:t>
            </a:r>
          </a:p>
          <a:p>
            <a:pPr lvl="1"/>
            <a:endParaRPr lang="en-US" sz="1800" b="1" dirty="0" smtClean="0"/>
          </a:p>
          <a:p>
            <a:pPr lvl="1"/>
            <a:endParaRPr lang="en-US" sz="18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7400"/>
          </a:xfrm>
        </p:spPr>
        <p:txBody>
          <a:bodyPr/>
          <a:lstStyle/>
          <a:p>
            <a:r>
              <a:rPr lang="en-US" sz="4000" dirty="0" smtClean="0"/>
              <a:t>Methodology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505543"/>
            <a:ext cx="4185623" cy="576262"/>
          </a:xfrm>
        </p:spPr>
        <p:txBody>
          <a:bodyPr/>
          <a:lstStyle/>
          <a:p>
            <a:r>
              <a:rPr lang="en-US" sz="2800" dirty="0" smtClean="0"/>
              <a:t>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419745"/>
            <a:ext cx="4185623" cy="330411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World Governance Index </a:t>
            </a:r>
          </a:p>
          <a:p>
            <a:r>
              <a:rPr lang="en-US" sz="2000" dirty="0" smtClean="0"/>
              <a:t>Open </a:t>
            </a:r>
            <a:r>
              <a:rPr lang="en-US" sz="2000" dirty="0" err="1" smtClean="0"/>
              <a:t>LegCo</a:t>
            </a:r>
            <a:r>
              <a:rPr lang="en-US" sz="2000" dirty="0" smtClean="0"/>
              <a:t> Database</a:t>
            </a:r>
          </a:p>
          <a:p>
            <a:pPr lvl="1"/>
            <a:r>
              <a:rPr lang="en-US" dirty="0" smtClean="0"/>
              <a:t>Database on Particular Policy Issues</a:t>
            </a:r>
          </a:p>
          <a:p>
            <a:pPr lvl="1"/>
            <a:r>
              <a:rPr lang="en-US" dirty="0" smtClean="0"/>
              <a:t>Member Biography</a:t>
            </a:r>
          </a:p>
          <a:p>
            <a:r>
              <a:rPr lang="en-US" sz="2000" dirty="0" smtClean="0"/>
              <a:t>Webpages with information on members and their party affiliations </a:t>
            </a:r>
          </a:p>
          <a:p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505543"/>
            <a:ext cx="4185618" cy="576262"/>
          </a:xfrm>
        </p:spPr>
        <p:txBody>
          <a:bodyPr/>
          <a:lstStyle/>
          <a:p>
            <a:r>
              <a:rPr lang="en-US" sz="2800" dirty="0" smtClean="0"/>
              <a:t>Skills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419744"/>
            <a:ext cx="4185617" cy="3304117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R: </a:t>
            </a:r>
          </a:p>
          <a:p>
            <a:pPr lvl="1"/>
            <a:r>
              <a:rPr lang="en-US" sz="2000" dirty="0" smtClean="0"/>
              <a:t>data cleaning and visualization</a:t>
            </a:r>
          </a:p>
          <a:p>
            <a:pPr lvl="1"/>
            <a:r>
              <a:rPr lang="en-US" sz="2000" dirty="0" smtClean="0"/>
              <a:t>XML and </a:t>
            </a:r>
            <a:r>
              <a:rPr lang="en-US" sz="2000" dirty="0" err="1" smtClean="0"/>
              <a:t>webscraping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/>
              <a:t>Regular expressions (Regex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/>
              <a:t>Text analysis </a:t>
            </a:r>
            <a:endParaRPr lang="en-US" sz="2000" dirty="0" smtClean="0"/>
          </a:p>
          <a:p>
            <a:r>
              <a:rPr lang="en-US" sz="2000" b="1" dirty="0" smtClean="0"/>
              <a:t>Python: </a:t>
            </a:r>
          </a:p>
          <a:p>
            <a:pPr lvl="1"/>
            <a:r>
              <a:rPr lang="en-US" sz="1800" dirty="0" smtClean="0"/>
              <a:t>API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398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101666" cy="1320800"/>
          </a:xfrm>
        </p:spPr>
        <p:txBody>
          <a:bodyPr/>
          <a:lstStyle/>
          <a:p>
            <a:r>
              <a:rPr lang="en-US" dirty="0" smtClean="0"/>
              <a:t>Hong Kong’s Democratic Development and Effectiveness of Governance(1996-2015)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7714893" cy="4410777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7882050" cy="44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6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7500"/>
            <a:ext cx="8596668" cy="1320800"/>
          </a:xfrm>
        </p:spPr>
        <p:txBody>
          <a:bodyPr/>
          <a:lstStyle/>
          <a:p>
            <a:r>
              <a:rPr lang="en-US" dirty="0" smtClean="0"/>
              <a:t>HK’s Governance Index in Comparison to </a:t>
            </a:r>
            <a:br>
              <a:rPr lang="en-US" dirty="0" smtClean="0"/>
            </a:br>
            <a:r>
              <a:rPr lang="en-US" dirty="0" smtClean="0"/>
              <a:t>Other East Asian Countries (1998)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66450"/>
            <a:ext cx="8596668" cy="4882276"/>
          </a:xfrm>
        </p:spPr>
      </p:pic>
    </p:spTree>
    <p:extLst>
      <p:ext uri="{BB962C8B-B14F-4D97-AF65-F5344CB8AC3E}">
        <p14:creationId xmlns:p14="http://schemas.microsoft.com/office/powerpoint/2010/main" val="20183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356770"/>
            <a:ext cx="8596668" cy="1320800"/>
          </a:xfrm>
        </p:spPr>
        <p:txBody>
          <a:bodyPr/>
          <a:lstStyle/>
          <a:p>
            <a:r>
              <a:rPr lang="en-US" dirty="0" smtClean="0"/>
              <a:t>HK’s Governance Index in Comparison to </a:t>
            </a:r>
            <a:br>
              <a:rPr lang="en-US" dirty="0" smtClean="0"/>
            </a:br>
            <a:r>
              <a:rPr lang="en-US" dirty="0" smtClean="0"/>
              <a:t>Other East Asian Countries (2015)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797981"/>
            <a:ext cx="8596668" cy="4882276"/>
          </a:xfrm>
        </p:spPr>
      </p:pic>
    </p:spTree>
    <p:extLst>
      <p:ext uri="{BB962C8B-B14F-4D97-AF65-F5344CB8AC3E}">
        <p14:creationId xmlns:p14="http://schemas.microsoft.com/office/powerpoint/2010/main" val="133156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633" y="4775200"/>
            <a:ext cx="8596667" cy="566738"/>
          </a:xfrm>
        </p:spPr>
        <p:txBody>
          <a:bodyPr/>
          <a:lstStyle/>
          <a:p>
            <a:r>
              <a:rPr lang="en-US" dirty="0" smtClean="0"/>
              <a:t>Discussion on Constitutional Issues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633" y="5341938"/>
            <a:ext cx="10308167" cy="1338262"/>
          </a:xfrm>
        </p:spPr>
        <p:txBody>
          <a:bodyPr>
            <a:no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600" dirty="0" smtClean="0"/>
              <a:t>With the exception of 2004, the discussion on these sensitive issues dipped on election years (2008, 2012, 2016)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600" dirty="0" smtClean="0"/>
              <a:t>After 2014, the number of discussion sharply decreased.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600" dirty="0" smtClean="0"/>
              <a:t>In particular, what are they talking about? And who are the legislators pushing for these discussions? </a:t>
            </a:r>
            <a:endParaRPr lang="en-US" sz="16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01" r="-13901"/>
          <a:stretch/>
        </p:blipFill>
        <p:spPr>
          <a:xfrm>
            <a:off x="-301539" y="179882"/>
            <a:ext cx="10529010" cy="4710151"/>
          </a:xfrm>
        </p:spPr>
      </p:pic>
    </p:spTree>
    <p:extLst>
      <p:ext uri="{BB962C8B-B14F-4D97-AF65-F5344CB8AC3E}">
        <p14:creationId xmlns:p14="http://schemas.microsoft.com/office/powerpoint/2010/main" val="201188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63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Motion Topics: Word Cloud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68401"/>
            <a:ext cx="8596668" cy="787399"/>
          </a:xfrm>
        </p:spPr>
        <p:txBody>
          <a:bodyPr/>
          <a:lstStyle/>
          <a:p>
            <a:r>
              <a:rPr lang="en-US" dirty="0" smtClean="0"/>
              <a:t>Use regex to clean the event summary, and obtain the motion topic by extracting the words within the quotation marks.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524500" y="2044701"/>
            <a:ext cx="3938593" cy="4508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Observations:	</a:t>
            </a:r>
          </a:p>
          <a:p>
            <a:pPr lvl="1"/>
            <a:r>
              <a:rPr lang="en-US" sz="1800" dirty="0" smtClean="0"/>
              <a:t>words like “constitutional” tops the list</a:t>
            </a:r>
          </a:p>
          <a:p>
            <a:pPr lvl="1"/>
            <a:r>
              <a:rPr lang="en-US" sz="1800" dirty="0" smtClean="0"/>
              <a:t>the word </a:t>
            </a:r>
            <a:r>
              <a:rPr lang="en-US" sz="1800" b="1" dirty="0" smtClean="0">
                <a:solidFill>
                  <a:srgbClr val="FFFF00"/>
                </a:solidFill>
              </a:rPr>
              <a:t>universal </a:t>
            </a:r>
            <a:r>
              <a:rPr lang="en-US" sz="1800" dirty="0"/>
              <a:t>and </a:t>
            </a:r>
            <a:r>
              <a:rPr lang="en-US" sz="1800" b="1" dirty="0">
                <a:solidFill>
                  <a:srgbClr val="FFFF00"/>
                </a:solidFill>
              </a:rPr>
              <a:t>voting </a:t>
            </a:r>
            <a:r>
              <a:rPr lang="en-US" sz="1800" dirty="0" smtClean="0"/>
              <a:t>are very frequent, which can mean that the discussion on universal voting is frequent </a:t>
            </a:r>
          </a:p>
          <a:p>
            <a:pPr lvl="1"/>
            <a:r>
              <a:rPr lang="en-US" sz="1800" b="1" dirty="0" smtClean="0"/>
              <a:t>“</a:t>
            </a:r>
            <a:r>
              <a:rPr lang="en-US" sz="1800" b="1" dirty="0" smtClean="0">
                <a:solidFill>
                  <a:srgbClr val="FFFF00"/>
                </a:solidFill>
              </a:rPr>
              <a:t>electoral methods</a:t>
            </a:r>
            <a:r>
              <a:rPr lang="en-US" sz="1800" b="1" dirty="0" smtClean="0"/>
              <a:t>”—</a:t>
            </a:r>
            <a:r>
              <a:rPr lang="en-US" sz="1800" dirty="0" smtClean="0"/>
              <a:t>how to host election </a:t>
            </a:r>
          </a:p>
          <a:p>
            <a:pPr lvl="1"/>
            <a:endParaRPr lang="en-US" sz="1800" dirty="0" smtClean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96" y="2044701"/>
            <a:ext cx="4412104" cy="441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900"/>
          </a:xfrm>
        </p:spPr>
        <p:txBody>
          <a:bodyPr/>
          <a:lstStyle/>
          <a:p>
            <a:r>
              <a:rPr lang="en-US" dirty="0" smtClean="0"/>
              <a:t>Getting the Legislators’ Names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3501"/>
            <a:ext cx="8596668" cy="4707862"/>
          </a:xfrm>
        </p:spPr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b="1" dirty="0" err="1" smtClean="0">
                <a:solidFill>
                  <a:srgbClr val="FFFF00"/>
                </a:solidFill>
              </a:rPr>
              <a:t>Dr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Hon</a:t>
            </a:r>
            <a:r>
              <a:rPr lang="en-US" b="1" dirty="0">
                <a:solidFill>
                  <a:srgbClr val="FFFF00"/>
                </a:solidFill>
              </a:rPr>
              <a:t> Alan LEONG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(title/first(</a:t>
            </a:r>
            <a:r>
              <a:rPr lang="en-US" dirty="0" err="1" smtClean="0"/>
              <a:t>eng</a:t>
            </a:r>
            <a:r>
              <a:rPr lang="en-US" dirty="0" smtClean="0"/>
              <a:t>)/last)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smtClean="0">
                <a:solidFill>
                  <a:srgbClr val="FFFF00"/>
                </a:solidFill>
                <a:sym typeface="Wingdings"/>
              </a:rPr>
              <a:t>Alan Leong </a:t>
            </a:r>
            <a:endParaRPr lang="en-US" b="1" dirty="0" smtClean="0">
              <a:solidFill>
                <a:srgbClr val="FFFF00"/>
              </a:solidFill>
            </a:endParaRPr>
          </a:p>
          <a:p>
            <a:pPr lvl="1"/>
            <a:r>
              <a:rPr lang="en-US" b="1" dirty="0" err="1" smtClean="0">
                <a:solidFill>
                  <a:srgbClr val="FFFF00"/>
                </a:solidFill>
              </a:rPr>
              <a:t>Hon</a:t>
            </a:r>
            <a:r>
              <a:rPr lang="en-US" b="1" dirty="0" smtClean="0">
                <a:solidFill>
                  <a:srgbClr val="FFFF00"/>
                </a:solidFill>
              </a:rPr>
              <a:t> Ronny TONG </a:t>
            </a:r>
            <a:r>
              <a:rPr lang="en-US" b="1" dirty="0" err="1" smtClean="0">
                <a:solidFill>
                  <a:srgbClr val="FFFF00"/>
                </a:solidFill>
              </a:rPr>
              <a:t>Ka-wah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(title/first(</a:t>
            </a:r>
            <a:r>
              <a:rPr lang="en-US" dirty="0" err="1" smtClean="0"/>
              <a:t>eng</a:t>
            </a:r>
            <a:r>
              <a:rPr lang="en-US" dirty="0" smtClean="0"/>
              <a:t>)/last/first(chi)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smtClean="0">
                <a:solidFill>
                  <a:srgbClr val="FFFF00"/>
                </a:solidFill>
                <a:sym typeface="Wingdings"/>
              </a:rPr>
              <a:t>Ronny Tong </a:t>
            </a:r>
            <a:endParaRPr lang="en-US" b="1" dirty="0" smtClean="0">
              <a:solidFill>
                <a:srgbClr val="FFFF00"/>
              </a:solidFill>
            </a:endParaRPr>
          </a:p>
          <a:p>
            <a:pPr lvl="1"/>
            <a:r>
              <a:rPr lang="en-US" b="1" dirty="0" err="1" smtClean="0">
                <a:solidFill>
                  <a:srgbClr val="FFFF00"/>
                </a:solidFill>
              </a:rPr>
              <a:t>Hon</a:t>
            </a:r>
            <a:r>
              <a:rPr lang="en-US" b="1" dirty="0" smtClean="0">
                <a:solidFill>
                  <a:srgbClr val="FFFF00"/>
                </a:solidFill>
              </a:rPr>
              <a:t> LEE </a:t>
            </a:r>
            <a:r>
              <a:rPr lang="en-US" b="1" dirty="0" err="1" smtClean="0">
                <a:solidFill>
                  <a:srgbClr val="FFFF00"/>
                </a:solidFill>
              </a:rPr>
              <a:t>Cheuk-yan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(title/last/first(chi)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err="1" smtClean="0">
                <a:solidFill>
                  <a:srgbClr val="FFFF00"/>
                </a:solidFill>
                <a:sym typeface="Wingdings"/>
              </a:rPr>
              <a:t>Cheuk-yan</a:t>
            </a:r>
            <a:r>
              <a:rPr lang="en-US" b="1" dirty="0" smtClean="0">
                <a:solidFill>
                  <a:srgbClr val="FFFF00"/>
                </a:solidFill>
                <a:sym typeface="Wingdings"/>
              </a:rPr>
              <a:t> Lee </a:t>
            </a:r>
            <a:endParaRPr lang="en-US" b="1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regex</a:t>
            </a:r>
            <a:r>
              <a:rPr lang="en-US" dirty="0" smtClean="0"/>
              <a:t> to get the last name (all caps) </a:t>
            </a:r>
            <a:r>
              <a:rPr lang="en-US" dirty="0" smtClean="0">
                <a:solidFill>
                  <a:srgbClr val="FFC000"/>
                </a:solidFill>
              </a:rPr>
              <a:t>-- </a:t>
            </a:r>
            <a:r>
              <a:rPr lang="mr-IN" b="1" dirty="0">
                <a:solidFill>
                  <a:srgbClr val="92D050"/>
                </a:solidFill>
                <a:latin typeface="Trebuchet MS" charset="0"/>
                <a:ea typeface="Trebuchet MS" charset="0"/>
                <a:cs typeface="Trebuchet MS" charset="0"/>
              </a:rPr>
              <a:t>"[[:upper:]]{2,6}"</a:t>
            </a:r>
            <a:endParaRPr lang="en-US" b="1" dirty="0" smtClean="0">
              <a:solidFill>
                <a:srgbClr val="92D05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which() : </a:t>
            </a:r>
            <a:r>
              <a:rPr lang="en-US" dirty="0" smtClean="0"/>
              <a:t>get the position of the words, and get the difference in position between the last name and the title to figure out the pattern of the names </a:t>
            </a:r>
          </a:p>
          <a:p>
            <a:pPr lvl="1"/>
            <a:r>
              <a:rPr lang="en-US" b="1" dirty="0" err="1" smtClean="0">
                <a:solidFill>
                  <a:srgbClr val="FFFF00"/>
                </a:solidFill>
              </a:rPr>
              <a:t>substr</a:t>
            </a:r>
            <a:r>
              <a:rPr lang="en-US" b="1" dirty="0" smtClean="0">
                <a:solidFill>
                  <a:srgbClr val="FFFF00"/>
                </a:solidFill>
              </a:rPr>
              <a:t>(): </a:t>
            </a:r>
            <a:r>
              <a:rPr lang="en-US" dirty="0" smtClean="0"/>
              <a:t>extract words out of a character string based on the positions 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411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2405</TotalTime>
  <Words>684</Words>
  <Application>Microsoft Macintosh PowerPoint</Application>
  <PresentationFormat>Widescreen</PresentationFormat>
  <Paragraphs>92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Trebuchet MS</vt:lpstr>
      <vt:lpstr>Wingdings</vt:lpstr>
      <vt:lpstr>Wingdings 3</vt:lpstr>
      <vt:lpstr>Arial</vt:lpstr>
      <vt:lpstr>Facet</vt:lpstr>
      <vt:lpstr>PS 239T Final Project:  Discussions on  Constitutional Development  in the Hong Kong LegCo</vt:lpstr>
      <vt:lpstr>Background &amp; Research Question:</vt:lpstr>
      <vt:lpstr>Methodology</vt:lpstr>
      <vt:lpstr>Hong Kong’s Democratic Development and Effectiveness of Governance(1996-2015)</vt:lpstr>
      <vt:lpstr>HK’s Governance Index in Comparison to  Other East Asian Countries (1998)</vt:lpstr>
      <vt:lpstr>HK’s Governance Index in Comparison to  Other East Asian Countries (2015)</vt:lpstr>
      <vt:lpstr>Discussion on Constitutional Issues </vt:lpstr>
      <vt:lpstr>Motion Topics: Word Cloud  </vt:lpstr>
      <vt:lpstr>Getting the Legislators’ Names </vt:lpstr>
      <vt:lpstr>Members and Parties Most Active Members </vt:lpstr>
      <vt:lpstr>Taking this forward: </vt:lpstr>
      <vt:lpstr>Fun Fact about the HK LegCo: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 239T  Final Project:  Pan-Dem Legislators  in the HK LegCo </dc:title>
  <dc:creator>Chuyue Huang</dc:creator>
  <cp:lastModifiedBy>Chuyue Huang</cp:lastModifiedBy>
  <cp:revision>30</cp:revision>
  <dcterms:created xsi:type="dcterms:W3CDTF">2016-12-06T07:08:47Z</dcterms:created>
  <dcterms:modified xsi:type="dcterms:W3CDTF">2016-12-08T00:39:35Z</dcterms:modified>
</cp:coreProperties>
</file>