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323" r:id="rId6"/>
    <p:sldId id="262" r:id="rId7"/>
    <p:sldId id="264" r:id="rId8"/>
    <p:sldId id="258" r:id="rId9"/>
    <p:sldId id="283" r:id="rId10"/>
    <p:sldId id="279" r:id="rId11"/>
    <p:sldId id="280" r:id="rId12"/>
    <p:sldId id="269" r:id="rId13"/>
    <p:sldId id="265" r:id="rId14"/>
    <p:sldId id="318" r:id="rId15"/>
    <p:sldId id="261" r:id="rId16"/>
    <p:sldId id="266" r:id="rId17"/>
    <p:sldId id="278" r:id="rId18"/>
    <p:sldId id="312" r:id="rId19"/>
    <p:sldId id="313" r:id="rId20"/>
    <p:sldId id="314" r:id="rId21"/>
    <p:sldId id="315" r:id="rId22"/>
    <p:sldId id="272" r:id="rId23"/>
    <p:sldId id="316" r:id="rId24"/>
    <p:sldId id="317" r:id="rId25"/>
    <p:sldId id="322" r:id="rId26"/>
    <p:sldId id="320" r:id="rId27"/>
    <p:sldId id="321" r:id="rId28"/>
    <p:sldId id="287" r:id="rId29"/>
    <p:sldId id="288" r:id="rId30"/>
    <p:sldId id="285" r:id="rId31"/>
    <p:sldId id="275" r:id="rId32"/>
    <p:sldId id="289" r:id="rId33"/>
    <p:sldId id="291" r:id="rId34"/>
    <p:sldId id="293" r:id="rId35"/>
    <p:sldId id="292" r:id="rId36"/>
    <p:sldId id="299" r:id="rId37"/>
    <p:sldId id="301" r:id="rId38"/>
    <p:sldId id="298" r:id="rId39"/>
    <p:sldId id="300" r:id="rId40"/>
    <p:sldId id="302" r:id="rId41"/>
    <p:sldId id="297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9" r:id="rId50"/>
    <p:sldId id="310" r:id="rId51"/>
    <p:sldId id="324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575" autoAdjust="0"/>
  </p:normalViewPr>
  <p:slideViewPr>
    <p:cSldViewPr snapToGrid="0" snapToObjects="1">
      <p:cViewPr varScale="1">
        <p:scale>
          <a:sx n="91" d="100"/>
          <a:sy n="91" d="100"/>
        </p:scale>
        <p:origin x="-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24/07/17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7825" y="1181958"/>
            <a:ext cx="7479250" cy="5016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Predicting Student Grades</a:t>
            </a:r>
          </a:p>
          <a:p>
            <a:pPr algn="ctr"/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Project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General Assembly 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 Science</a:t>
            </a:r>
          </a:p>
          <a:p>
            <a:pPr algn="ctr"/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Carolyn Randall </a:t>
            </a:r>
          </a:p>
          <a:p>
            <a:pPr algn="ctr"/>
            <a:r>
              <a:rPr lang="en-US" sz="4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July 2017</a:t>
            </a:r>
            <a:endParaRPr lang="en-US" sz="4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31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Notes on grades features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6" y="1094308"/>
            <a:ext cx="8051753" cy="5031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-point grading </a:t>
            </a:r>
            <a:r>
              <a:rPr lang="en-US" dirty="0" smtClean="0">
                <a:solidFill>
                  <a:srgbClr val="000000"/>
                </a:solidFill>
              </a:rPr>
              <a:t>scale </a:t>
            </a:r>
            <a:r>
              <a:rPr lang="en-US" dirty="0">
                <a:solidFill>
                  <a:srgbClr val="000000"/>
                </a:solidFill>
              </a:rPr>
              <a:t>used, where 0 is the lowest grade </a:t>
            </a:r>
            <a:r>
              <a:rPr lang="en-US" dirty="0" smtClean="0">
                <a:solidFill>
                  <a:srgbClr val="000000"/>
                </a:solidFill>
              </a:rPr>
              <a:t>&amp; 20 </a:t>
            </a: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000000"/>
                </a:solidFill>
              </a:rPr>
              <a:t>a perfect </a:t>
            </a:r>
            <a:r>
              <a:rPr lang="en-US" dirty="0">
                <a:solidFill>
                  <a:srgbClr val="000000"/>
                </a:solidFill>
              </a:rPr>
              <a:t>score.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students </a:t>
            </a:r>
            <a:r>
              <a:rPr lang="en-US" dirty="0" smtClean="0">
                <a:solidFill>
                  <a:srgbClr val="000000"/>
                </a:solidFill>
              </a:rPr>
              <a:t>were evaluated </a:t>
            </a:r>
            <a:r>
              <a:rPr lang="en-US" dirty="0">
                <a:solidFill>
                  <a:srgbClr val="000000"/>
                </a:solidFill>
              </a:rPr>
              <a:t>in three periods </a:t>
            </a:r>
            <a:r>
              <a:rPr lang="en-US" dirty="0" smtClean="0">
                <a:solidFill>
                  <a:srgbClr val="000000"/>
                </a:solidFill>
              </a:rPr>
              <a:t>(G1, G2, G3) the </a:t>
            </a:r>
            <a:r>
              <a:rPr lang="en-US" dirty="0">
                <a:solidFill>
                  <a:srgbClr val="000000"/>
                </a:solidFill>
              </a:rPr>
              <a:t>last evaluation (</a:t>
            </a:r>
            <a:r>
              <a:rPr lang="en-US" dirty="0" smtClean="0">
                <a:solidFill>
                  <a:srgbClr val="000000"/>
                </a:solidFill>
              </a:rPr>
              <a:t>G3)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 will be using </a:t>
            </a:r>
            <a:r>
              <a:rPr lang="en-US" dirty="0" smtClean="0">
                <a:solidFill>
                  <a:srgbClr val="000000"/>
                </a:solidFill>
              </a:rPr>
              <a:t>the average </a:t>
            </a:r>
            <a:r>
              <a:rPr lang="en-US" dirty="0">
                <a:solidFill>
                  <a:srgbClr val="000000"/>
                </a:solidFill>
              </a:rPr>
              <a:t>as my target (average of G1, G2, G3)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Students were evaluated at two schools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% of grades &gt; mid-point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</a:rPr>
              <a:t>Number of grades &gt; 10 midway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216 of 395 math grades greater than 10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54.68%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450 out of 649  Portuguese grades greater than 10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69.34%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5328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Visualize the data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Heat map correlation – Math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" b="854"/>
          <a:stretch/>
        </p:blipFill>
        <p:spPr>
          <a:xfrm>
            <a:off x="740104" y="1202388"/>
            <a:ext cx="7798067" cy="5498559"/>
          </a:xfrm>
        </p:spPr>
      </p:pic>
    </p:spTree>
    <p:extLst>
      <p:ext uri="{BB962C8B-B14F-4D97-AF65-F5344CB8AC3E}">
        <p14:creationId xmlns:p14="http://schemas.microsoft.com/office/powerpoint/2010/main" val="369463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Heat map correlation – Portuguese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4" b="946"/>
          <a:stretch/>
        </p:blipFill>
        <p:spPr>
          <a:xfrm>
            <a:off x="932302" y="972718"/>
            <a:ext cx="7659916" cy="5666502"/>
          </a:xfrm>
        </p:spPr>
      </p:pic>
    </p:spTree>
    <p:extLst>
      <p:ext uri="{BB962C8B-B14F-4D97-AF65-F5344CB8AC3E}">
        <p14:creationId xmlns:p14="http://schemas.microsoft.com/office/powerpoint/2010/main" val="265656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81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averages - Distribution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" b="-1370"/>
          <a:stretch/>
        </p:blipFill>
        <p:spPr>
          <a:xfrm>
            <a:off x="457200" y="1144454"/>
            <a:ext cx="8229600" cy="5512918"/>
          </a:xfrm>
        </p:spPr>
      </p:pic>
    </p:spTree>
    <p:extLst>
      <p:ext uri="{BB962C8B-B14F-4D97-AF65-F5344CB8AC3E}">
        <p14:creationId xmlns:p14="http://schemas.microsoft.com/office/powerpoint/2010/main" val="23371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Portuguese – averages distribution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9" b="1908"/>
          <a:stretch/>
        </p:blipFill>
        <p:spPr>
          <a:xfrm>
            <a:off x="457200" y="1186324"/>
            <a:ext cx="8229600" cy="5303567"/>
          </a:xfrm>
        </p:spPr>
      </p:pic>
    </p:spTree>
    <p:extLst>
      <p:ext uri="{BB962C8B-B14F-4D97-AF65-F5344CB8AC3E}">
        <p14:creationId xmlns:p14="http://schemas.microsoft.com/office/powerpoint/2010/main" val="292096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failures / 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0" b="1736"/>
          <a:stretch/>
        </p:blipFill>
        <p:spPr>
          <a:xfrm>
            <a:off x="457200" y="1600200"/>
            <a:ext cx="8229600" cy="4805950"/>
          </a:xfrm>
        </p:spPr>
      </p:pic>
    </p:spTree>
    <p:extLst>
      <p:ext uri="{BB962C8B-B14F-4D97-AF65-F5344CB8AC3E}">
        <p14:creationId xmlns:p14="http://schemas.microsoft.com/office/powerpoint/2010/main" val="37182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failures/average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86" r="210" b="-583"/>
          <a:stretch/>
        </p:blipFill>
        <p:spPr>
          <a:xfrm>
            <a:off x="457200" y="1454682"/>
            <a:ext cx="8212330" cy="5091036"/>
          </a:xfrm>
        </p:spPr>
      </p:pic>
    </p:spTree>
    <p:extLst>
      <p:ext uri="{BB962C8B-B14F-4D97-AF65-F5344CB8AC3E}">
        <p14:creationId xmlns:p14="http://schemas.microsoft.com/office/powerpoint/2010/main" val="22236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Convert using dummies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292"/>
            <a:ext cx="8229600" cy="429097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Used </a:t>
            </a:r>
            <a:r>
              <a:rPr lang="en-US" dirty="0" err="1" smtClean="0">
                <a:solidFill>
                  <a:srgbClr val="000000"/>
                </a:solidFill>
              </a:rPr>
              <a:t>Pandas.get_dummies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Converted all the categorical data to numeric using dummies for both the Math and Portuguese datasets so I can run all the data thru my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671513"/>
            <a:ext cx="8434164" cy="574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Two datasets containing </a:t>
            </a:r>
            <a:r>
              <a:rPr lang="en-US" dirty="0" smtClean="0">
                <a:solidFill>
                  <a:srgbClr val="000000"/>
                </a:solidFill>
              </a:rPr>
              <a:t>grade performance </a:t>
            </a:r>
            <a:r>
              <a:rPr lang="en-US" dirty="0">
                <a:solidFill>
                  <a:srgbClr val="000000"/>
                </a:solidFill>
              </a:rPr>
              <a:t>in two distinct subjects: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Mathematics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Portuguese language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02" y="1269447"/>
            <a:ext cx="3833711" cy="2739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72" y="4229155"/>
            <a:ext cx="3589427" cy="24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– higher yes/average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05" b="-2647"/>
          <a:stretch/>
        </p:blipFill>
        <p:spPr>
          <a:xfrm>
            <a:off x="457200" y="1600200"/>
            <a:ext cx="8229600" cy="4819907"/>
          </a:xfrm>
        </p:spPr>
      </p:pic>
    </p:spTree>
    <p:extLst>
      <p:ext uri="{BB962C8B-B14F-4D97-AF65-F5344CB8AC3E}">
        <p14:creationId xmlns:p14="http://schemas.microsoft.com/office/powerpoint/2010/main" val="131502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higher yes/average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5" b="1045"/>
          <a:stretch/>
        </p:blipFill>
        <p:spPr/>
      </p:pic>
    </p:spTree>
    <p:extLst>
      <p:ext uri="{BB962C8B-B14F-4D97-AF65-F5344CB8AC3E}">
        <p14:creationId xmlns:p14="http://schemas.microsoft.com/office/powerpoint/2010/main" val="259624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9721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326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Lasso – Least Absolute Shrinkage &amp; 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646"/>
            <a:ext cx="8229600" cy="42095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regression method that involves penalizing the absolute size of the regression coefficients</a:t>
            </a:r>
          </a:p>
          <a:p>
            <a:endParaRPr lang="en-US" dirty="0"/>
          </a:p>
          <a:p>
            <a:r>
              <a:rPr lang="en-US" dirty="0" smtClean="0"/>
              <a:t>Convenient when you want some automatic feature selection </a:t>
            </a:r>
          </a:p>
          <a:p>
            <a:pPr marL="0" indent="0">
              <a:buNone/>
            </a:pPr>
            <a:r>
              <a:rPr lang="en-US" dirty="0" smtClean="0"/>
              <a:t>   OR</a:t>
            </a:r>
            <a:endParaRPr lang="en-US" dirty="0"/>
          </a:p>
          <a:p>
            <a:r>
              <a:rPr lang="en-US" dirty="0" smtClean="0"/>
              <a:t>When dealing with highly correlated predictors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</a:t>
            </a:r>
            <a:br>
              <a:rPr lang="en-US" dirty="0" smtClean="0"/>
            </a:br>
            <a:r>
              <a:rPr lang="en-US" dirty="0" smtClean="0"/>
              <a:t>Why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 the model complexity so your models are better at predicting.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If not done, models may be too complex and </a:t>
            </a:r>
            <a:r>
              <a:rPr lang="en-US" dirty="0" err="1" smtClean="0"/>
              <a:t>overft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OR</a:t>
            </a:r>
          </a:p>
          <a:p>
            <a:r>
              <a:rPr lang="en-US" dirty="0" smtClean="0"/>
              <a:t> too simple and </a:t>
            </a:r>
            <a:r>
              <a:rPr lang="en-US" dirty="0" err="1" smtClean="0"/>
              <a:t>underfit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3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regularization is useful if we think many of the features are irrelevant, since a feature with a zero coefficient is essentially removed from the model</a:t>
            </a:r>
          </a:p>
          <a:p>
            <a:endParaRPr lang="en-US" dirty="0"/>
          </a:p>
          <a:p>
            <a:r>
              <a:rPr lang="en-US" dirty="0" smtClean="0"/>
              <a:t>This makes Lasso regularization a good technique for 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Math: 0.0 </a:t>
            </a:r>
            <a:r>
              <a:rPr lang="en-US" sz="3200" dirty="0" smtClean="0">
                <a:solidFill>
                  <a:srgbClr val="000000"/>
                </a:solidFill>
              </a:rPr>
              <a:t>coefficients - features </a:t>
            </a:r>
            <a:r>
              <a:rPr lang="en-US" sz="3200" dirty="0" smtClean="0">
                <a:solidFill>
                  <a:srgbClr val="000000"/>
                </a:solidFill>
              </a:rPr>
              <a:t>excluded</a:t>
            </a:r>
            <a:r>
              <a:rPr lang="en-US" sz="3600" dirty="0" smtClean="0">
                <a:solidFill>
                  <a:srgbClr val="000000"/>
                </a:solidFill>
              </a:rPr>
              <a:t/>
            </a:r>
            <a:br>
              <a:rPr lang="en-US" sz="3600" dirty="0" smtClean="0">
                <a:solidFill>
                  <a:srgbClr val="000000"/>
                </a:solidFill>
              </a:rPr>
            </a:b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Internet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Nursery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Activities = y or 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Paid = y or n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Famsup</a:t>
            </a:r>
            <a:r>
              <a:rPr lang="en-US" sz="2000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Schoolsup</a:t>
            </a:r>
            <a:r>
              <a:rPr lang="en-US" sz="2000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Absences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School = MS or GP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Address = U or R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Famsize</a:t>
            </a:r>
            <a:r>
              <a:rPr lang="en-US" sz="2000" dirty="0" smtClean="0">
                <a:solidFill>
                  <a:srgbClr val="000000"/>
                </a:solidFill>
              </a:rPr>
              <a:t> LE 3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Pstatus</a:t>
            </a:r>
            <a:r>
              <a:rPr lang="en-US" sz="2000" dirty="0" smtClean="0">
                <a:solidFill>
                  <a:srgbClr val="000000"/>
                </a:solidFill>
              </a:rPr>
              <a:t> = A or T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Mjob</a:t>
            </a:r>
            <a:r>
              <a:rPr lang="en-US" sz="2000" dirty="0" smtClean="0">
                <a:solidFill>
                  <a:srgbClr val="000000"/>
                </a:solidFill>
              </a:rPr>
              <a:t>=home or teacher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Sex = male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Higher = yes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Romantic = yes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Fedu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Famrel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Freetime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Dalc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Walc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Health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Fjob</a:t>
            </a:r>
            <a:r>
              <a:rPr lang="en-US" sz="2000" dirty="0" smtClean="0">
                <a:solidFill>
                  <a:srgbClr val="000000"/>
                </a:solidFill>
              </a:rPr>
              <a:t>=home, health,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Features selected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Higher = no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Failures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Schoolsup</a:t>
            </a:r>
            <a:r>
              <a:rPr lang="en-US" sz="2400" dirty="0" smtClean="0">
                <a:solidFill>
                  <a:srgbClr val="000000"/>
                </a:solidFill>
              </a:rPr>
              <a:t> = no 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Mjob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</a:rPr>
              <a:t>health,services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Fjob</a:t>
            </a:r>
            <a:r>
              <a:rPr lang="en-US" sz="2400" dirty="0" smtClean="0">
                <a:solidFill>
                  <a:srgbClr val="000000"/>
                </a:solidFill>
              </a:rPr>
              <a:t> = teacher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Romantic = no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Famsize</a:t>
            </a:r>
            <a:r>
              <a:rPr lang="en-US" sz="2400" dirty="0" smtClean="0">
                <a:solidFill>
                  <a:srgbClr val="000000"/>
                </a:solidFill>
              </a:rPr>
              <a:t> GT 3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Sex = Female 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Famsup</a:t>
            </a:r>
            <a:r>
              <a:rPr lang="en-US" sz="2400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traveltime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Reason = course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Studytime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Medu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Mjob</a:t>
            </a:r>
            <a:r>
              <a:rPr lang="en-US" sz="2400" dirty="0" smtClean="0">
                <a:solidFill>
                  <a:srgbClr val="000000"/>
                </a:solidFill>
              </a:rPr>
              <a:t> = other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Goout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Reason = reputation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Guardian = father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03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Math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 wishing to take higher education had negative impact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less failures, the higher the grade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ot requiring extra education support contributed to higher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job in health or services had positive impact on grades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8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Math results cont.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498"/>
            <a:ext cx="8229600" cy="49956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Father’s job as a teacher has a positive influence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Not being involved romantically had a positive influence on grades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Family size &gt; 3 had negative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Being female had a negative impact on grades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80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Project goal was to try and answer the following: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1220"/>
            <a:ext cx="8229600" cy="3394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factors </a:t>
            </a:r>
            <a:r>
              <a:rPr lang="en-US" dirty="0" smtClean="0">
                <a:solidFill>
                  <a:srgbClr val="000000"/>
                </a:solidFill>
              </a:rPr>
              <a:t>influence the average Math grade score?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factors influence the average </a:t>
            </a:r>
            <a:r>
              <a:rPr lang="en-US" dirty="0" smtClean="0">
                <a:solidFill>
                  <a:srgbClr val="000000"/>
                </a:solidFill>
              </a:rPr>
              <a:t>Portuguese grade </a:t>
            </a:r>
            <a:r>
              <a:rPr lang="en-US" dirty="0">
                <a:solidFill>
                  <a:srgbClr val="000000"/>
                </a:solidFill>
              </a:rPr>
              <a:t>score?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93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Math results more..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022"/>
            <a:ext cx="8229600" cy="484214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Family education support = no contributed to higher grades ?? Not sure this one makes </a:t>
            </a:r>
            <a:r>
              <a:rPr lang="en-US" dirty="0" smtClean="0">
                <a:solidFill>
                  <a:srgbClr val="000000"/>
                </a:solidFill>
              </a:rPr>
              <a:t>sense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Reason </a:t>
            </a:r>
            <a:r>
              <a:rPr lang="en-US" dirty="0" smtClean="0">
                <a:solidFill>
                  <a:srgbClr val="000000"/>
                </a:solidFill>
              </a:rPr>
              <a:t>chose the </a:t>
            </a:r>
            <a:r>
              <a:rPr lang="en-US" dirty="0">
                <a:solidFill>
                  <a:srgbClr val="000000"/>
                </a:solidFill>
              </a:rPr>
              <a:t>school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course</a:t>
            </a:r>
            <a:r>
              <a:rPr lang="en-US" dirty="0">
                <a:solidFill>
                  <a:srgbClr val="000000"/>
                </a:solidFill>
              </a:rPr>
              <a:t> had negative impact on grades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Increase in travel time causes decrease in grades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Math results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978"/>
            <a:ext cx="8229600" cy="482818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The more one studies the better the grade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education level had positive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job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other</a:t>
            </a:r>
            <a:r>
              <a:rPr lang="en-US" dirty="0" smtClean="0">
                <a:solidFill>
                  <a:srgbClr val="000000"/>
                </a:solidFill>
              </a:rPr>
              <a:t> shows negative impact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Age has negative impact </a:t>
            </a:r>
          </a:p>
        </p:txBody>
      </p:sp>
    </p:spTree>
    <p:extLst>
      <p:ext uri="{BB962C8B-B14F-4D97-AF65-F5344CB8AC3E}">
        <p14:creationId xmlns:p14="http://schemas.microsoft.com/office/powerpoint/2010/main" val="239481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5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Math more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584"/>
            <a:ext cx="8229600" cy="502357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Frequency of going out impacted the grade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the student choose the school for reputation, this had a positive impact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the guardian was the father, this had a positive impact, guardian mother or other was excluded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Portuguese: 0.0 coefficients – features excluded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Higher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MS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Schoolsup</a:t>
            </a:r>
            <a:r>
              <a:rPr lang="en-US" dirty="0" smtClean="0">
                <a:solidFill>
                  <a:srgbClr val="000000"/>
                </a:solidFill>
              </a:rPr>
              <a:t>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Internet = 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Traveltime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Famrel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Freetime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goout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Health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Absences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Sex = f &amp; 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Address = R or U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Famsize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Pstatus</a:t>
            </a:r>
            <a:r>
              <a:rPr lang="en-US" dirty="0" smtClean="0">
                <a:solidFill>
                  <a:srgbClr val="000000"/>
                </a:solidFill>
              </a:rPr>
              <a:t> (both A &amp;T)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Mjob</a:t>
            </a:r>
            <a:r>
              <a:rPr lang="en-US" dirty="0" smtClean="0">
                <a:solidFill>
                  <a:srgbClr val="000000"/>
                </a:solidFill>
              </a:rPr>
              <a:t> – all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Mjob</a:t>
            </a:r>
            <a:r>
              <a:rPr lang="en-US" dirty="0" smtClean="0">
                <a:solidFill>
                  <a:srgbClr val="000000"/>
                </a:solidFill>
              </a:rPr>
              <a:t> – all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Reason = course, home, other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6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604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Portuguese: 0.0 coefficients – features excluded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42151"/>
            <a:ext cx="4040188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30637"/>
            <a:ext cx="4040188" cy="453594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Guardian all 3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Famsup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Paid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Activities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Nursery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Romantic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42151"/>
            <a:ext cx="4041775" cy="2929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730637"/>
            <a:ext cx="4041775" cy="4395526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Portuguese Features selected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9125"/>
            <a:ext cx="4038600" cy="3628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Higher = no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Failures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GP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Reason = reputation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Schoolsup</a:t>
            </a:r>
            <a:r>
              <a:rPr lang="en-US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Studytime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9125"/>
            <a:ext cx="4038600" cy="347523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Medu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Fedu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Internet = no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895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</a:rPr>
              <a:t>Comparison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 </a:t>
            </a:r>
            <a:br>
              <a:rPr lang="en-US" sz="4800" dirty="0" smtClean="0">
                <a:solidFill>
                  <a:srgbClr val="000000"/>
                </a:solidFill>
              </a:rPr>
            </a:br>
            <a:r>
              <a:rPr lang="en-US" sz="4800" dirty="0" smtClean="0">
                <a:solidFill>
                  <a:srgbClr val="000000"/>
                </a:solidFill>
              </a:rPr>
              <a:t>Math vs. Portuguese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More features were excluded from the Portuguese model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Number of features selected for the Math Lasso was 18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Number of features selected for the Portuguese Lasso was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used in Math but excluded from Portuguese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44735"/>
            <a:ext cx="4040188" cy="3781428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Age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Romantic = yes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Mjob</a:t>
            </a:r>
            <a:r>
              <a:rPr lang="en-US" sz="2800" dirty="0" smtClean="0">
                <a:solidFill>
                  <a:srgbClr val="000000"/>
                </a:solidFill>
              </a:rPr>
              <a:t> = health, services or other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Famsize</a:t>
            </a:r>
            <a:r>
              <a:rPr lang="en-US" sz="2800" dirty="0" smtClean="0">
                <a:solidFill>
                  <a:srgbClr val="000000"/>
                </a:solidFill>
              </a:rPr>
              <a:t> &gt; 3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Guardian = Father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344735"/>
            <a:ext cx="4041775" cy="3419404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Sex = female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Famsup</a:t>
            </a:r>
            <a:r>
              <a:rPr lang="en-US" sz="2800" dirty="0" smtClean="0">
                <a:solidFill>
                  <a:srgbClr val="000000"/>
                </a:solidFill>
              </a:rPr>
              <a:t> = No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Traveltime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Reasons to choose school  for the course</a:t>
            </a:r>
          </a:p>
          <a:p>
            <a:r>
              <a:rPr lang="en-US" sz="2800" dirty="0" err="1" smtClean="0">
                <a:solidFill>
                  <a:srgbClr val="000000"/>
                </a:solidFill>
              </a:rPr>
              <a:t>Goout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Features selected for Portuguese but excluded from Math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37686"/>
            <a:ext cx="8229600" cy="408847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Internet = no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School = GP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Walc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Dalc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Fedu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50" y="359450"/>
            <a:ext cx="8229600" cy="577869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What factors are the </a:t>
            </a:r>
            <a:r>
              <a:rPr lang="en-US" dirty="0" smtClean="0">
                <a:solidFill>
                  <a:srgbClr val="000000"/>
                </a:solidFill>
              </a:rPr>
              <a:t>SAME in </a:t>
            </a:r>
            <a:r>
              <a:rPr lang="en-US" dirty="0">
                <a:solidFill>
                  <a:srgbClr val="000000"/>
                </a:solidFill>
              </a:rPr>
              <a:t>predicting the performance of </a:t>
            </a:r>
            <a:r>
              <a:rPr lang="en-US" dirty="0" smtClean="0">
                <a:solidFill>
                  <a:srgbClr val="000000"/>
                </a:solidFill>
              </a:rPr>
              <a:t>student’s </a:t>
            </a:r>
            <a:r>
              <a:rPr lang="en-US" dirty="0">
                <a:solidFill>
                  <a:srgbClr val="000000"/>
                </a:solidFill>
              </a:rPr>
              <a:t>test scores for </a:t>
            </a:r>
            <a:r>
              <a:rPr lang="en-US" dirty="0" smtClean="0">
                <a:solidFill>
                  <a:srgbClr val="000000"/>
                </a:solidFill>
              </a:rPr>
              <a:t>Math &amp; Portuguese?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factors </a:t>
            </a:r>
            <a:r>
              <a:rPr lang="en-US" dirty="0" smtClean="0">
                <a:solidFill>
                  <a:srgbClr val="000000"/>
                </a:solidFill>
              </a:rPr>
              <a:t>are DIFFERENT in predicting the performance of student’s test scores for Math and Portuguese?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could someone </a:t>
            </a:r>
            <a:r>
              <a:rPr lang="en-US" dirty="0" smtClean="0">
                <a:solidFill>
                  <a:srgbClr val="000000"/>
                </a:solidFill>
              </a:rPr>
              <a:t>IMPROVE their </a:t>
            </a:r>
            <a:r>
              <a:rPr lang="en-US" dirty="0">
                <a:solidFill>
                  <a:srgbClr val="000000"/>
                </a:solidFill>
              </a:rPr>
              <a:t>test </a:t>
            </a:r>
            <a:r>
              <a:rPr lang="en-US" dirty="0" smtClean="0">
                <a:solidFill>
                  <a:srgbClr val="000000"/>
                </a:solidFill>
              </a:rPr>
              <a:t>scores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Math &amp; Portuguese?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Things in common for Math and Portuguese grades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421"/>
            <a:ext cx="8229600" cy="432574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Students that did not wish to pursue higher education had a negative impact on grades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Increased value in the past class failures had a negative impact on grades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Attending a school for it’s reputation had a positive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1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Common for both cont.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Students that did not require extra education support had a positive influence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more the student studies, the better the grade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level of education, as level of education increase, the grade increases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Some differences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8908"/>
            <a:ext cx="8229600" cy="383725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Student drinking habits has an impact on the Portuguese grades but were not included in the Math selection.  The greater the level of drinking the lower the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of the schools was a factor in the Portuguese grades, so maybe that school has a better language teacher(s</a:t>
            </a:r>
            <a:r>
              <a:rPr lang="en-US" dirty="0" smtClean="0">
                <a:solidFill>
                  <a:srgbClr val="000000"/>
                </a:solidFill>
              </a:rPr>
              <a:t>)?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Mother’s level of education impacted Portuguese grades but not Math.  Not sure how to interpret that.  Maybe higher level of education indicates study of languages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Not having internet access was noted to impact Portuguese grades.  I would have thought that would impact either, but the model excluded that from the </a:t>
            </a:r>
            <a:r>
              <a:rPr lang="en-US" dirty="0" err="1" smtClean="0">
                <a:solidFill>
                  <a:srgbClr val="000000"/>
                </a:solidFill>
              </a:rPr>
              <a:t>Maths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Being in a romantic relationship had negative impact on grades for Math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8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 was interesting that the Father’s job of being a teacher had a positive impact on grades which makes sense, but the Mother’s job as teacher was not included in 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be done to improve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Math &amp; Portuguese:</a:t>
            </a:r>
          </a:p>
          <a:p>
            <a:pPr lvl="1"/>
            <a:r>
              <a:rPr lang="en-US" dirty="0" smtClean="0"/>
              <a:t>Encourage students to spend time studying</a:t>
            </a:r>
          </a:p>
          <a:p>
            <a:pPr lvl="1"/>
            <a:r>
              <a:rPr lang="en-US" dirty="0" smtClean="0"/>
              <a:t>Encourage students to pursue higher education</a:t>
            </a:r>
          </a:p>
          <a:p>
            <a:r>
              <a:rPr lang="en-US" dirty="0" smtClean="0"/>
              <a:t>Math:</a:t>
            </a:r>
          </a:p>
          <a:p>
            <a:pPr lvl="1"/>
            <a:r>
              <a:rPr lang="en-US" dirty="0" smtClean="0"/>
              <a:t>Going out impacted not sure you can get a teenager to go out less?</a:t>
            </a:r>
          </a:p>
          <a:p>
            <a:r>
              <a:rPr lang="en-US" dirty="0" smtClean="0"/>
              <a:t>Portuguese</a:t>
            </a:r>
          </a:p>
          <a:p>
            <a:pPr lvl="1"/>
            <a:r>
              <a:rPr lang="en-US" dirty="0" smtClean="0"/>
              <a:t>Education on drinking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What next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More models, due to time only Lasso regression was the only model included in this presentation.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 was really interested to see what the trees would show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Might see if I can do more analysis to see if the drinking that impacted the Portuguese grades was more </a:t>
            </a:r>
            <a:r>
              <a:rPr lang="en-US" dirty="0" err="1" smtClean="0">
                <a:solidFill>
                  <a:srgbClr val="000000"/>
                </a:solidFill>
              </a:rPr>
              <a:t>prevalant</a:t>
            </a:r>
            <a:r>
              <a:rPr lang="en-US" dirty="0" smtClean="0">
                <a:solidFill>
                  <a:srgbClr val="000000"/>
                </a:solidFill>
              </a:rPr>
              <a:t> at one school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Class &amp; what I have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thru all the class material and labs</a:t>
            </a:r>
          </a:p>
          <a:p>
            <a:endParaRPr lang="en-US" dirty="0"/>
          </a:p>
          <a:p>
            <a:r>
              <a:rPr lang="en-US" dirty="0" smtClean="0"/>
              <a:t>Data Science requires TIME, so spending time running models on different types of data is how I believe you learn in this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5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290" y="260680"/>
            <a:ext cx="8229600" cy="515454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6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149"/>
            <a:ext cx="8229600" cy="44970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Read &amp; explore 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Visualize the </a:t>
            </a:r>
            <a:r>
              <a:rPr lang="en-US" dirty="0" smtClean="0">
                <a:solidFill>
                  <a:srgbClr val="000000"/>
                </a:solidFill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Split training / test data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Run </a:t>
            </a:r>
            <a:r>
              <a:rPr lang="en-US" dirty="0" smtClean="0">
                <a:solidFill>
                  <a:srgbClr val="000000"/>
                </a:solidFill>
              </a:rPr>
              <a:t>LASSO </a:t>
            </a:r>
            <a:r>
              <a:rPr lang="en-US" dirty="0" smtClean="0">
                <a:solidFill>
                  <a:srgbClr val="000000"/>
                </a:solidFill>
              </a:rPr>
              <a:t>regression </a:t>
            </a:r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Review the results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Compare the two result sets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Summarize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7382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Exploring the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9550"/>
            <a:ext cx="6400800" cy="829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4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Profile of the math dataset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83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Number of variables : 33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Number of observations: 395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Total missing: 0%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Variable type numeric: 15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Variable type categorical: 17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Rejected = 1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G3 highly correlated with G2 (.90487)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Profile of Portuguese dataset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787"/>
            <a:ext cx="8229600" cy="438337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Number of variables : 33</a:t>
            </a:r>
          </a:p>
          <a:p>
            <a:r>
              <a:rPr lang="en-US" dirty="0">
                <a:solidFill>
                  <a:srgbClr val="000000"/>
                </a:solidFill>
              </a:rPr>
              <a:t>Number of observations: </a:t>
            </a:r>
            <a:r>
              <a:rPr lang="en-US" dirty="0" smtClean="0">
                <a:solidFill>
                  <a:srgbClr val="000000"/>
                </a:solidFill>
              </a:rPr>
              <a:t>649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Total missing: 0%</a:t>
            </a:r>
          </a:p>
          <a:p>
            <a:r>
              <a:rPr lang="en-US" dirty="0">
                <a:solidFill>
                  <a:srgbClr val="000000"/>
                </a:solidFill>
              </a:rPr>
              <a:t>Variable type numeric: 15</a:t>
            </a:r>
          </a:p>
          <a:p>
            <a:r>
              <a:rPr lang="en-US" dirty="0">
                <a:solidFill>
                  <a:srgbClr val="000000"/>
                </a:solidFill>
              </a:rPr>
              <a:t>Variable type categorical: 17</a:t>
            </a:r>
          </a:p>
          <a:p>
            <a:r>
              <a:rPr lang="en-US" dirty="0">
                <a:solidFill>
                  <a:srgbClr val="000000"/>
                </a:solidFill>
              </a:rPr>
              <a:t>Rejected = 1 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G3 </a:t>
            </a:r>
            <a:r>
              <a:rPr lang="en-US" dirty="0">
                <a:solidFill>
                  <a:srgbClr val="000000"/>
                </a:solidFill>
              </a:rPr>
              <a:t>highly correlated with </a:t>
            </a:r>
            <a:r>
              <a:rPr lang="en-US" dirty="0" smtClean="0">
                <a:solidFill>
                  <a:srgbClr val="000000"/>
                </a:solidFill>
              </a:rPr>
              <a:t>G2 (.91855)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8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Some </a:t>
            </a:r>
            <a:r>
              <a:rPr lang="en-US" sz="3200" dirty="0">
                <a:solidFill>
                  <a:srgbClr val="000000"/>
                </a:solidFill>
              </a:rPr>
              <a:t>o</a:t>
            </a:r>
            <a:r>
              <a:rPr lang="en-US" sz="3200" dirty="0" smtClean="0">
                <a:solidFill>
                  <a:srgbClr val="000000"/>
                </a:solidFill>
              </a:rPr>
              <a:t>bservations while exploring the data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>
                <a:solidFill>
                  <a:srgbClr val="000000"/>
                </a:solidFill>
              </a:rPr>
              <a:t>No missing data in either dataset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Both datasets contain the same features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Features are a mix of numeric &amp; categorical variables  15-numeric, 17 categorical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Portuguese dataset contained 649 records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Math dataset contained 395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2877</TotalTime>
  <Words>1428</Words>
  <Application>Microsoft Macintosh PowerPoint</Application>
  <PresentationFormat>On-screen Show (4:3)</PresentationFormat>
  <Paragraphs>305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Project goal was to try and answer the following:</vt:lpstr>
      <vt:lpstr>PowerPoint Presentation</vt:lpstr>
      <vt:lpstr>Steps</vt:lpstr>
      <vt:lpstr>Exploring the Data</vt:lpstr>
      <vt:lpstr>Profile of the math dataset</vt:lpstr>
      <vt:lpstr>Profile of Portuguese dataset</vt:lpstr>
      <vt:lpstr>Some observations while exploring the data</vt:lpstr>
      <vt:lpstr>Notes on grades features</vt:lpstr>
      <vt:lpstr>% of grades &gt; mid-point</vt:lpstr>
      <vt:lpstr>Visualize the data</vt:lpstr>
      <vt:lpstr>Heat map correlation – Math</vt:lpstr>
      <vt:lpstr>Heat map correlation – Portuguese</vt:lpstr>
      <vt:lpstr>Math averages - Distribution </vt:lpstr>
      <vt:lpstr>Portuguese – averages distribution</vt:lpstr>
      <vt:lpstr>Math failures / Average</vt:lpstr>
      <vt:lpstr>Portuguese failures/average</vt:lpstr>
      <vt:lpstr>Convert using dummies</vt:lpstr>
      <vt:lpstr>Math – higher yes/average</vt:lpstr>
      <vt:lpstr>Portuguese higher yes/average</vt:lpstr>
      <vt:lpstr>The Model</vt:lpstr>
      <vt:lpstr>Lasso – Least Absolute Shrinkage &amp; Selection Operator</vt:lpstr>
      <vt:lpstr>Regularization Why do we do it?</vt:lpstr>
      <vt:lpstr>Lasso Regularization</vt:lpstr>
      <vt:lpstr>Math: 0.0 coefficients - features excluded </vt:lpstr>
      <vt:lpstr>Math Features selected </vt:lpstr>
      <vt:lpstr>Math results</vt:lpstr>
      <vt:lpstr>Math results cont.</vt:lpstr>
      <vt:lpstr>Math results more..</vt:lpstr>
      <vt:lpstr>Math results</vt:lpstr>
      <vt:lpstr>Math more</vt:lpstr>
      <vt:lpstr>Portuguese: 0.0 coefficients – features excluded</vt:lpstr>
      <vt:lpstr>Portuguese: 0.0 coefficients – features excluded</vt:lpstr>
      <vt:lpstr>Portuguese Features selected </vt:lpstr>
      <vt:lpstr>Comparison   Math vs. Portuguese</vt:lpstr>
      <vt:lpstr>PowerPoint Presentation</vt:lpstr>
      <vt:lpstr>Features used in Math but excluded from Portuguese</vt:lpstr>
      <vt:lpstr>Features selected for Portuguese but excluded from Math</vt:lpstr>
      <vt:lpstr>Things in common for Math and Portuguese grades</vt:lpstr>
      <vt:lpstr>Common for both cont.</vt:lpstr>
      <vt:lpstr>Some differences</vt:lpstr>
      <vt:lpstr>PowerPoint Presentation</vt:lpstr>
      <vt:lpstr>PowerPoint Presentation</vt:lpstr>
      <vt:lpstr>PowerPoint Presentation</vt:lpstr>
      <vt:lpstr>What can be done to improve grades</vt:lpstr>
      <vt:lpstr>What next</vt:lpstr>
      <vt:lpstr>Post Class &amp; what I have learned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Carolyn Randall</cp:lastModifiedBy>
  <cp:revision>151</cp:revision>
  <cp:lastPrinted>2017-07-24T12:05:26Z</cp:lastPrinted>
  <dcterms:created xsi:type="dcterms:W3CDTF">2010-04-12T23:12:02Z</dcterms:created>
  <dcterms:modified xsi:type="dcterms:W3CDTF">2017-07-24T22:10:02Z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