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62" r:id="rId7"/>
    <p:sldId id="264" r:id="rId8"/>
    <p:sldId id="258" r:id="rId9"/>
    <p:sldId id="283" r:id="rId10"/>
    <p:sldId id="279" r:id="rId11"/>
    <p:sldId id="280" r:id="rId12"/>
    <p:sldId id="269" r:id="rId13"/>
    <p:sldId id="265" r:id="rId14"/>
    <p:sldId id="318" r:id="rId15"/>
    <p:sldId id="272" r:id="rId16"/>
    <p:sldId id="261" r:id="rId17"/>
    <p:sldId id="266" r:id="rId18"/>
    <p:sldId id="278" r:id="rId19"/>
    <p:sldId id="312" r:id="rId20"/>
    <p:sldId id="313" r:id="rId21"/>
    <p:sldId id="314" r:id="rId22"/>
    <p:sldId id="315" r:id="rId23"/>
    <p:sldId id="316" r:id="rId24"/>
    <p:sldId id="317" r:id="rId25"/>
    <p:sldId id="287" r:id="rId26"/>
    <p:sldId id="274" r:id="rId27"/>
    <p:sldId id="284" r:id="rId28"/>
    <p:sldId id="288" r:id="rId29"/>
    <p:sldId id="285" r:id="rId30"/>
    <p:sldId id="275" r:id="rId31"/>
    <p:sldId id="289" r:id="rId32"/>
    <p:sldId id="291" r:id="rId33"/>
    <p:sldId id="293" r:id="rId34"/>
    <p:sldId id="292" r:id="rId35"/>
    <p:sldId id="299" r:id="rId36"/>
    <p:sldId id="301" r:id="rId37"/>
    <p:sldId id="298" r:id="rId38"/>
    <p:sldId id="300" r:id="rId39"/>
    <p:sldId id="302" r:id="rId40"/>
    <p:sldId id="297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9" r:id="rId49"/>
    <p:sldId id="310" r:id="rId50"/>
    <p:sldId id="311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575" autoAdjust="0"/>
  </p:normalViewPr>
  <p:slideViewPr>
    <p:cSldViewPr snapToGrid="0" snapToObjects="1">
      <p:cViewPr varScale="1">
        <p:scale>
          <a:sx n="91" d="100"/>
          <a:sy n="91" d="100"/>
        </p:scale>
        <p:origin x="-12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2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23/07/17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23/07/17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7825" y="1181958"/>
            <a:ext cx="7479250" cy="5016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Predicting Student Grades</a:t>
            </a:r>
          </a:p>
          <a:p>
            <a:pPr algn="ctr"/>
            <a:endParaRPr lang="en-US" sz="4000" b="1" spc="150" dirty="0">
              <a:ln w="11430"/>
              <a:solidFill>
                <a:srgbClr val="FFFF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Final Project</a:t>
            </a:r>
          </a:p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General Assembly </a:t>
            </a:r>
          </a:p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Data Science</a:t>
            </a:r>
          </a:p>
          <a:p>
            <a:pPr algn="ctr"/>
            <a:endParaRPr lang="en-US" sz="4000" b="1" spc="150" dirty="0">
              <a:ln w="11430"/>
              <a:solidFill>
                <a:srgbClr val="FFFF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Carolyn Randall </a:t>
            </a:r>
          </a:p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July 2017</a:t>
            </a:r>
            <a:endParaRPr lang="en-US" sz="4000" b="1" spc="150" dirty="0">
              <a:ln w="11430"/>
              <a:solidFill>
                <a:srgbClr val="FFFF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231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67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Notes on </a:t>
            </a:r>
            <a:r>
              <a:rPr lang="en-US" sz="4000" dirty="0" smtClean="0">
                <a:solidFill>
                  <a:srgbClr val="FFFF00"/>
                </a:solidFill>
              </a:rPr>
              <a:t>grades feature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46" y="1094308"/>
            <a:ext cx="8051753" cy="50318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a </a:t>
            </a:r>
            <a:r>
              <a:rPr lang="en-US" dirty="0">
                <a:solidFill>
                  <a:srgbClr val="FFFF00"/>
                </a:solidFill>
              </a:rPr>
              <a:t>20-point grading scale is used, where 0 is the lowest grade and 20 is the perfect score. 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students </a:t>
            </a:r>
            <a:r>
              <a:rPr lang="en-US" dirty="0" smtClean="0">
                <a:solidFill>
                  <a:srgbClr val="FFFF00"/>
                </a:solidFill>
              </a:rPr>
              <a:t>were evaluated </a:t>
            </a:r>
            <a:r>
              <a:rPr lang="en-US" dirty="0">
                <a:solidFill>
                  <a:srgbClr val="FFFF00"/>
                </a:solidFill>
              </a:rPr>
              <a:t>in three periods and the last evaluation (</a:t>
            </a:r>
            <a:r>
              <a:rPr lang="en-US" dirty="0" smtClean="0">
                <a:solidFill>
                  <a:srgbClr val="FFFF00"/>
                </a:solidFill>
              </a:rPr>
              <a:t>G3) 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I will be using Average as my target (average of G1, G2, G3)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Students </a:t>
            </a:r>
            <a:r>
              <a:rPr lang="en-US" dirty="0" smtClean="0">
                <a:solidFill>
                  <a:srgbClr val="FFFF00"/>
                </a:solidFill>
              </a:rPr>
              <a:t>were evaluated </a:t>
            </a:r>
            <a:r>
              <a:rPr lang="en-US" dirty="0" smtClean="0">
                <a:solidFill>
                  <a:srgbClr val="FFFF00"/>
                </a:solidFill>
              </a:rPr>
              <a:t>at two schools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1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% of grades &gt; mid-point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</a:rPr>
              <a:t>Number of grades &gt; 10 midway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216 of 395 math grades greater than 10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54.68%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450 out of 649  Portuguese grades greater than 10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69.34%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2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Convert using dummies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2292"/>
            <a:ext cx="8229600" cy="383810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Converted </a:t>
            </a:r>
            <a:r>
              <a:rPr lang="en-US" dirty="0" smtClean="0">
                <a:solidFill>
                  <a:srgbClr val="FFFF00"/>
                </a:solidFill>
              </a:rPr>
              <a:t>all the categorical data to numeric using dummies for both the Math and Portuguese datasets so I can run the numeric data thru my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532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Visualize the data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67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Heat map correlation – Math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4" b="854"/>
          <a:stretch/>
        </p:blipFill>
        <p:spPr>
          <a:xfrm>
            <a:off x="740104" y="1202388"/>
            <a:ext cx="7798067" cy="5498559"/>
          </a:xfrm>
        </p:spPr>
      </p:pic>
    </p:spTree>
    <p:extLst>
      <p:ext uri="{BB962C8B-B14F-4D97-AF65-F5344CB8AC3E}">
        <p14:creationId xmlns:p14="http://schemas.microsoft.com/office/powerpoint/2010/main" val="369463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80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Heat map correlation – Portuguese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64" b="946"/>
          <a:stretch/>
        </p:blipFill>
        <p:spPr>
          <a:xfrm>
            <a:off x="932302" y="972718"/>
            <a:ext cx="7659916" cy="5666502"/>
          </a:xfrm>
        </p:spPr>
      </p:pic>
    </p:spTree>
    <p:extLst>
      <p:ext uri="{BB962C8B-B14F-4D97-AF65-F5344CB8AC3E}">
        <p14:creationId xmlns:p14="http://schemas.microsoft.com/office/powerpoint/2010/main" val="265656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9816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Math averages - Distribution 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" b="-1370"/>
          <a:stretch/>
        </p:blipFill>
        <p:spPr>
          <a:xfrm>
            <a:off x="457200" y="1144454"/>
            <a:ext cx="8229600" cy="5512918"/>
          </a:xfrm>
        </p:spPr>
      </p:pic>
    </p:spTree>
    <p:extLst>
      <p:ext uri="{BB962C8B-B14F-4D97-AF65-F5344CB8AC3E}">
        <p14:creationId xmlns:p14="http://schemas.microsoft.com/office/powerpoint/2010/main" val="2337116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16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Portuguese – average distribution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9" b="1908"/>
          <a:stretch/>
        </p:blipFill>
        <p:spPr>
          <a:xfrm>
            <a:off x="457200" y="1186324"/>
            <a:ext cx="8229600" cy="5303567"/>
          </a:xfrm>
        </p:spPr>
      </p:pic>
    </p:spTree>
    <p:extLst>
      <p:ext uri="{BB962C8B-B14F-4D97-AF65-F5344CB8AC3E}">
        <p14:creationId xmlns:p14="http://schemas.microsoft.com/office/powerpoint/2010/main" val="292096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Math failures / Average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50" b="1736"/>
          <a:stretch/>
        </p:blipFill>
        <p:spPr>
          <a:xfrm>
            <a:off x="457200" y="1600200"/>
            <a:ext cx="8229600" cy="4805950"/>
          </a:xfrm>
        </p:spPr>
      </p:pic>
    </p:spTree>
    <p:extLst>
      <p:ext uri="{BB962C8B-B14F-4D97-AF65-F5344CB8AC3E}">
        <p14:creationId xmlns:p14="http://schemas.microsoft.com/office/powerpoint/2010/main" val="371825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Portuguese failures/average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86" r="210" b="-583"/>
          <a:stretch/>
        </p:blipFill>
        <p:spPr>
          <a:xfrm>
            <a:off x="457200" y="1454682"/>
            <a:ext cx="8212330" cy="5091036"/>
          </a:xfrm>
        </p:spPr>
      </p:pic>
    </p:spTree>
    <p:extLst>
      <p:ext uri="{BB962C8B-B14F-4D97-AF65-F5344CB8AC3E}">
        <p14:creationId xmlns:p14="http://schemas.microsoft.com/office/powerpoint/2010/main" val="22236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rgbClr val="FFFF00"/>
                </a:solidFill>
              </a:rPr>
              <a:t>atasets downloaded from </a:t>
            </a:r>
            <a:r>
              <a:rPr lang="en-US" dirty="0" err="1" smtClean="0">
                <a:solidFill>
                  <a:srgbClr val="FFFF00"/>
                </a:solidFill>
              </a:rPr>
              <a:t>Kaggle.com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Data collected </a:t>
            </a:r>
            <a:r>
              <a:rPr lang="en-US" dirty="0">
                <a:solidFill>
                  <a:srgbClr val="FFFF00"/>
                </a:solidFill>
              </a:rPr>
              <a:t>using school reports and </a:t>
            </a:r>
            <a:r>
              <a:rPr lang="en-US" dirty="0" smtClean="0">
                <a:solidFill>
                  <a:srgbClr val="FFFF00"/>
                </a:solidFill>
              </a:rPr>
              <a:t>questionnaires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rgbClr val="FFFF00"/>
                </a:solidFill>
              </a:rPr>
              <a:t>ata </a:t>
            </a:r>
            <a:r>
              <a:rPr lang="en-US" dirty="0">
                <a:solidFill>
                  <a:srgbClr val="FFFF00"/>
                </a:solidFill>
              </a:rPr>
              <a:t>attributes include student grades, demographic, social and school related </a:t>
            </a:r>
            <a:r>
              <a:rPr lang="en-US" dirty="0" smtClean="0">
                <a:solidFill>
                  <a:srgbClr val="FFFF00"/>
                </a:solidFill>
              </a:rPr>
              <a:t>features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Two datasets </a:t>
            </a:r>
            <a:r>
              <a:rPr lang="en-US" dirty="0" smtClean="0">
                <a:solidFill>
                  <a:srgbClr val="FFFF00"/>
                </a:solidFill>
              </a:rPr>
              <a:t>containing </a:t>
            </a:r>
            <a:r>
              <a:rPr lang="en-US" dirty="0">
                <a:solidFill>
                  <a:srgbClr val="FFFF00"/>
                </a:solidFill>
              </a:rPr>
              <a:t>the performance in two distinct subjects: 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Mathematics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Portuguese language 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dirty="0" smtClean="0">
                <a:solidFill>
                  <a:srgbClr val="FFFF00"/>
                </a:solidFill>
              </a:rPr>
              <a:t>oth datasets contained the same features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4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Math – higher yes/average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05" b="-2647"/>
          <a:stretch/>
        </p:blipFill>
        <p:spPr>
          <a:xfrm>
            <a:off x="457200" y="1600200"/>
            <a:ext cx="8229600" cy="4819907"/>
          </a:xfrm>
        </p:spPr>
      </p:pic>
    </p:spTree>
    <p:extLst>
      <p:ext uri="{BB962C8B-B14F-4D97-AF65-F5344CB8AC3E}">
        <p14:creationId xmlns:p14="http://schemas.microsoft.com/office/powerpoint/2010/main" val="1315029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Portuguese higher yes/average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5" b="1045"/>
          <a:stretch/>
        </p:blipFill>
        <p:spPr/>
      </p:pic>
    </p:spTree>
    <p:extLst>
      <p:ext uri="{BB962C8B-B14F-4D97-AF65-F5344CB8AC3E}">
        <p14:creationId xmlns:p14="http://schemas.microsoft.com/office/powerpoint/2010/main" val="2596243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Lasso regularization is useful if we think many of the features are irrelevant, since a feature with a zero coefficient is essentially removed from the model</a:t>
            </a:r>
          </a:p>
          <a:p>
            <a:endParaRPr lang="en-US" dirty="0"/>
          </a:p>
          <a:p>
            <a:r>
              <a:rPr lang="en-US" dirty="0" smtClean="0"/>
              <a:t>This makes Lasso regularization a good technique for feature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regression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Along with shrinking coefficients, lasso performs feature </a:t>
            </a:r>
            <a:r>
              <a:rPr lang="en-US" dirty="0" smtClean="0"/>
              <a:t>selection</a:t>
            </a:r>
          </a:p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of the coefficients become exactly zero, which is equivalent to the particular feature being excluded from the model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 optimal Alpha value is: 0.01</a:t>
            </a:r>
          </a:p>
          <a:p>
            <a:r>
              <a:rPr lang="en-US" dirty="0"/>
              <a:t>Gave RMSE of  3.23008131319</a:t>
            </a:r>
          </a:p>
        </p:txBody>
      </p:sp>
    </p:spTree>
    <p:extLst>
      <p:ext uri="{BB962C8B-B14F-4D97-AF65-F5344CB8AC3E}">
        <p14:creationId xmlns:p14="http://schemas.microsoft.com/office/powerpoint/2010/main" val="23625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60475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Math: 0.0 coefficients not included in the </a:t>
            </a:r>
            <a:r>
              <a:rPr lang="en-US" sz="3600" dirty="0" smtClean="0">
                <a:solidFill>
                  <a:srgbClr val="FFFF00"/>
                </a:solidFill>
              </a:rPr>
              <a:t>model</a:t>
            </a:r>
            <a:br>
              <a:rPr lang="en-US" sz="3600" dirty="0" smtClean="0">
                <a:solidFill>
                  <a:srgbClr val="FFFF00"/>
                </a:solidFill>
              </a:rPr>
            </a:br>
            <a:r>
              <a:rPr lang="en-US" sz="3600" dirty="0" smtClean="0">
                <a:solidFill>
                  <a:srgbClr val="FFFF00"/>
                </a:solidFill>
              </a:rPr>
              <a:t>features excluded</a:t>
            </a:r>
            <a:br>
              <a:rPr lang="en-US" sz="3600" dirty="0" smtClean="0">
                <a:solidFill>
                  <a:srgbClr val="FFFF00"/>
                </a:solidFill>
              </a:rPr>
            </a:b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42151"/>
            <a:ext cx="4040188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730637"/>
            <a:ext cx="4040188" cy="453594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Internet = y or n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Nursery = y or n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Activities = y or n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Paid = y or n</a:t>
            </a:r>
          </a:p>
          <a:p>
            <a:r>
              <a:rPr lang="en-US" sz="2000" dirty="0" err="1" smtClean="0">
                <a:solidFill>
                  <a:srgbClr val="FFFF00"/>
                </a:solidFill>
              </a:rPr>
              <a:t>Famsup</a:t>
            </a:r>
            <a:r>
              <a:rPr lang="en-US" sz="2000" dirty="0" smtClean="0">
                <a:solidFill>
                  <a:srgbClr val="FFFF00"/>
                </a:solidFill>
              </a:rPr>
              <a:t> = y</a:t>
            </a:r>
          </a:p>
          <a:p>
            <a:r>
              <a:rPr lang="en-US" sz="2000" dirty="0" err="1" smtClean="0">
                <a:solidFill>
                  <a:srgbClr val="FFFF00"/>
                </a:solidFill>
              </a:rPr>
              <a:t>Schoolsup</a:t>
            </a:r>
            <a:r>
              <a:rPr lang="en-US" sz="2000" dirty="0" smtClean="0">
                <a:solidFill>
                  <a:srgbClr val="FFFF00"/>
                </a:solidFill>
              </a:rPr>
              <a:t> = y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Absences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School = MS or GP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Address = U or R</a:t>
            </a:r>
          </a:p>
          <a:p>
            <a:r>
              <a:rPr lang="en-US" sz="2000" dirty="0" err="1" smtClean="0">
                <a:solidFill>
                  <a:srgbClr val="FFFF00"/>
                </a:solidFill>
              </a:rPr>
              <a:t>Famsize</a:t>
            </a:r>
            <a:r>
              <a:rPr lang="en-US" sz="2000" dirty="0" smtClean="0">
                <a:solidFill>
                  <a:srgbClr val="FFFF00"/>
                </a:solidFill>
              </a:rPr>
              <a:t> LE 3</a:t>
            </a:r>
          </a:p>
          <a:p>
            <a:r>
              <a:rPr lang="en-US" sz="2000" dirty="0" err="1" smtClean="0">
                <a:solidFill>
                  <a:srgbClr val="FFFF00"/>
                </a:solidFill>
              </a:rPr>
              <a:t>Pstatus</a:t>
            </a:r>
            <a:r>
              <a:rPr lang="en-US" sz="2000" dirty="0" smtClean="0">
                <a:solidFill>
                  <a:srgbClr val="FFFF00"/>
                </a:solidFill>
              </a:rPr>
              <a:t> = A or T</a:t>
            </a:r>
          </a:p>
          <a:p>
            <a:r>
              <a:rPr lang="en-US" sz="2000" dirty="0" err="1" smtClean="0">
                <a:solidFill>
                  <a:srgbClr val="FFFF00"/>
                </a:solidFill>
              </a:rPr>
              <a:t>Mjob</a:t>
            </a:r>
            <a:r>
              <a:rPr lang="en-US" sz="2000" dirty="0" smtClean="0">
                <a:solidFill>
                  <a:srgbClr val="FFFF00"/>
                </a:solidFill>
              </a:rPr>
              <a:t>=home or teacher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42151"/>
            <a:ext cx="4041775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730637"/>
            <a:ext cx="4041775" cy="43955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Sex = male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Higher = yes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Romantic = yes</a:t>
            </a:r>
          </a:p>
          <a:p>
            <a:r>
              <a:rPr lang="en-US" sz="2000" dirty="0" err="1" smtClean="0">
                <a:solidFill>
                  <a:srgbClr val="FFFF00"/>
                </a:solidFill>
              </a:rPr>
              <a:t>Fedu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err="1" smtClean="0">
                <a:solidFill>
                  <a:srgbClr val="FFFF00"/>
                </a:solidFill>
              </a:rPr>
              <a:t>Famrel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err="1" smtClean="0">
                <a:solidFill>
                  <a:srgbClr val="FFFF00"/>
                </a:solidFill>
              </a:rPr>
              <a:t>Freetime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err="1" smtClean="0">
                <a:solidFill>
                  <a:srgbClr val="FFFF00"/>
                </a:solidFill>
              </a:rPr>
              <a:t>Dalc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err="1" smtClean="0">
                <a:solidFill>
                  <a:srgbClr val="FFFF00"/>
                </a:solidFill>
              </a:rPr>
              <a:t>Walc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Health</a:t>
            </a:r>
          </a:p>
          <a:p>
            <a:r>
              <a:rPr lang="en-US" sz="2000" dirty="0" err="1" smtClean="0">
                <a:solidFill>
                  <a:srgbClr val="FFFF00"/>
                </a:solidFill>
              </a:rPr>
              <a:t>Fjob</a:t>
            </a:r>
            <a:r>
              <a:rPr lang="en-US" sz="2000" dirty="0" smtClean="0">
                <a:solidFill>
                  <a:srgbClr val="FFFF00"/>
                </a:solidFill>
              </a:rPr>
              <a:t>=home, health,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3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Math Features selected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Higher = no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Failures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Schoolsup</a:t>
            </a:r>
            <a:r>
              <a:rPr lang="en-US" sz="2400" dirty="0" smtClean="0">
                <a:solidFill>
                  <a:srgbClr val="FFFF00"/>
                </a:solidFill>
              </a:rPr>
              <a:t> = no 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Mjob</a:t>
            </a:r>
            <a:r>
              <a:rPr lang="en-US" sz="2400" dirty="0" smtClean="0">
                <a:solidFill>
                  <a:srgbClr val="FFFF00"/>
                </a:solidFill>
              </a:rPr>
              <a:t>= </a:t>
            </a:r>
            <a:r>
              <a:rPr lang="en-US" sz="2400" dirty="0" err="1" smtClean="0">
                <a:solidFill>
                  <a:srgbClr val="FFFF00"/>
                </a:solidFill>
              </a:rPr>
              <a:t>health,services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Fjob</a:t>
            </a:r>
            <a:r>
              <a:rPr lang="en-US" sz="2400" dirty="0" smtClean="0">
                <a:solidFill>
                  <a:srgbClr val="FFFF00"/>
                </a:solidFill>
              </a:rPr>
              <a:t> = teacher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Romantic = no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Famsize</a:t>
            </a:r>
            <a:r>
              <a:rPr lang="en-US" sz="2400" dirty="0" smtClean="0">
                <a:solidFill>
                  <a:srgbClr val="FFFF00"/>
                </a:solidFill>
              </a:rPr>
              <a:t> GT 3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Sex = Female 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Famsup</a:t>
            </a:r>
            <a:r>
              <a:rPr lang="en-US" sz="2400" dirty="0" smtClean="0">
                <a:solidFill>
                  <a:srgbClr val="FFFF00"/>
                </a:solidFill>
              </a:rPr>
              <a:t> = no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traveltime</a:t>
            </a:r>
            <a:endParaRPr lang="en-US" sz="24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>
                <a:solidFill>
                  <a:srgbClr val="FFFF00"/>
                </a:solidFill>
              </a:rPr>
              <a:t>Reason = course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Studytime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Medu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Mjob</a:t>
            </a:r>
            <a:r>
              <a:rPr lang="en-US" sz="2400" dirty="0" smtClean="0">
                <a:solidFill>
                  <a:srgbClr val="FFFF00"/>
                </a:solidFill>
              </a:rPr>
              <a:t> = other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Age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Goout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Reason = reputation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Guardian = father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03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Math results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NOT wishing to take higher education had negative impact on grades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The less failures, the higher the grade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N</a:t>
            </a:r>
            <a:r>
              <a:rPr lang="en-US" dirty="0" smtClean="0">
                <a:solidFill>
                  <a:srgbClr val="FFFF00"/>
                </a:solidFill>
              </a:rPr>
              <a:t>ot requiring extra education support contributed to higher grades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Mother’s job in health or services had positive impact on grades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6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85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Math results cont.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498"/>
            <a:ext cx="8229600" cy="49956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Father’s job as a teacher has a positive influence on grades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Not being involved romantically had a positive influence on grades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Family size &gt; 3 had negative impact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Being female had a negative impact on grades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938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Math results more..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022"/>
            <a:ext cx="8229600" cy="484214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>
                <a:solidFill>
                  <a:srgbClr val="FFFF00"/>
                </a:solidFill>
              </a:rPr>
              <a:t>Family education support = no contributed to higher grades ?? Not sure this one makes </a:t>
            </a:r>
            <a:r>
              <a:rPr lang="en-US" dirty="0" smtClean="0">
                <a:solidFill>
                  <a:srgbClr val="FFFF00"/>
                </a:solidFill>
              </a:rPr>
              <a:t>sense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Reason </a:t>
            </a:r>
            <a:r>
              <a:rPr lang="en-US" dirty="0" smtClean="0">
                <a:solidFill>
                  <a:srgbClr val="FFFF00"/>
                </a:solidFill>
              </a:rPr>
              <a:t>chose the </a:t>
            </a:r>
            <a:r>
              <a:rPr lang="en-US" dirty="0">
                <a:solidFill>
                  <a:srgbClr val="FFFF00"/>
                </a:solidFill>
              </a:rPr>
              <a:t>school </a:t>
            </a:r>
            <a:r>
              <a:rPr lang="en-US" dirty="0" smtClean="0">
                <a:solidFill>
                  <a:srgbClr val="FFFF00"/>
                </a:solidFill>
              </a:rPr>
              <a:t>for the </a:t>
            </a:r>
            <a:r>
              <a:rPr lang="en-US" dirty="0">
                <a:solidFill>
                  <a:srgbClr val="FFFF00"/>
                </a:solidFill>
              </a:rPr>
              <a:t>course had negative impact on grades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Increase in travel time causes decrease in grades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7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80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Project goal to try and </a:t>
            </a:r>
            <a:r>
              <a:rPr lang="en-US" dirty="0" smtClean="0">
                <a:solidFill>
                  <a:srgbClr val="FFFF00"/>
                </a:solidFill>
              </a:rPr>
              <a:t>answer </a:t>
            </a:r>
            <a:r>
              <a:rPr lang="en-US" dirty="0" smtClean="0">
                <a:solidFill>
                  <a:srgbClr val="FFFF00"/>
                </a:solidFill>
              </a:rPr>
              <a:t>the following: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5872"/>
            <a:ext cx="8229600" cy="34302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What factors </a:t>
            </a:r>
            <a:r>
              <a:rPr lang="en-US" dirty="0" smtClean="0">
                <a:solidFill>
                  <a:srgbClr val="FFFF00"/>
                </a:solidFill>
              </a:rPr>
              <a:t>influence the average Math grade score?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What </a:t>
            </a:r>
            <a:r>
              <a:rPr lang="en-US" dirty="0">
                <a:solidFill>
                  <a:srgbClr val="FFFF00"/>
                </a:solidFill>
              </a:rPr>
              <a:t>factors influence the average </a:t>
            </a:r>
            <a:r>
              <a:rPr lang="en-US" dirty="0" smtClean="0">
                <a:solidFill>
                  <a:srgbClr val="FFFF00"/>
                </a:solidFill>
              </a:rPr>
              <a:t>Portuguese grade </a:t>
            </a:r>
            <a:r>
              <a:rPr lang="en-US" dirty="0">
                <a:solidFill>
                  <a:srgbClr val="FFFF00"/>
                </a:solidFill>
              </a:rPr>
              <a:t>score? 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6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334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Math results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7978"/>
            <a:ext cx="8229600" cy="4828185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The more one studies the better the grade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Mother’s education level had positive impact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Mother’s job of other shows negative impact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Age has negative impact </a:t>
            </a:r>
          </a:p>
        </p:txBody>
      </p:sp>
    </p:spTree>
    <p:extLst>
      <p:ext uri="{BB962C8B-B14F-4D97-AF65-F5344CB8AC3E}">
        <p14:creationId xmlns:p14="http://schemas.microsoft.com/office/powerpoint/2010/main" val="239481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551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Math more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584"/>
            <a:ext cx="8229600" cy="5023579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Frequency of going out impacted the grade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If the student choose the school for reputation, this had a positive impact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If the guardian was the father, this had a positive impact, guardian mother or other was excluded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4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604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Portuguese: 0.0 coefficients – features excluded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42151"/>
            <a:ext cx="4040188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730637"/>
            <a:ext cx="4040188" cy="4535946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Higher = 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School = MS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Schoolsup</a:t>
            </a:r>
            <a:r>
              <a:rPr lang="en-US" dirty="0" smtClean="0">
                <a:solidFill>
                  <a:srgbClr val="FFFF00"/>
                </a:solidFill>
              </a:rPr>
              <a:t> = 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Internet = 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Age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Traveltime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Famrel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Freetime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goout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42151"/>
            <a:ext cx="4041775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730637"/>
            <a:ext cx="4041775" cy="4395526"/>
          </a:xfrm>
        </p:spPr>
        <p:txBody>
          <a:bodyPr>
            <a:normAutofit lnSpcReduction="10000"/>
          </a:bodyPr>
          <a:lstStyle/>
          <a:p>
            <a:endParaRPr lang="en-US" sz="2000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Health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Absences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Sex = f &amp; m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Address = R or U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Famsize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Pstatus</a:t>
            </a:r>
            <a:r>
              <a:rPr lang="en-US" dirty="0" smtClean="0">
                <a:solidFill>
                  <a:srgbClr val="FFFF00"/>
                </a:solidFill>
              </a:rPr>
              <a:t> (both A &amp;T)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Mjob</a:t>
            </a:r>
            <a:r>
              <a:rPr lang="en-US" dirty="0" smtClean="0">
                <a:solidFill>
                  <a:srgbClr val="FFFF00"/>
                </a:solidFill>
              </a:rPr>
              <a:t> – all 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Mjob</a:t>
            </a:r>
            <a:r>
              <a:rPr lang="en-US" dirty="0" smtClean="0">
                <a:solidFill>
                  <a:srgbClr val="FFFF00"/>
                </a:solidFill>
              </a:rPr>
              <a:t> – all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Reason = course, home, other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65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604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Portuguese: 0.0 coefficients – features excluded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42151"/>
            <a:ext cx="4040188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730637"/>
            <a:ext cx="4040188" cy="4535946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Guardian all 3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Famsup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Paid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Activities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Nursery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Romantic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42151"/>
            <a:ext cx="4041775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730637"/>
            <a:ext cx="4041775" cy="4395526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Portuguese Features selected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9125"/>
            <a:ext cx="4038600" cy="36287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Higher = no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Failures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School = GP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Reason = reputation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Schoolsup</a:t>
            </a:r>
            <a:r>
              <a:rPr lang="en-US" dirty="0" smtClean="0">
                <a:solidFill>
                  <a:srgbClr val="FFFF00"/>
                </a:solidFill>
              </a:rPr>
              <a:t> = no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Studytime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19125"/>
            <a:ext cx="4038600" cy="347523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Walc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Dalc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Medu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Fedu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Internet = no</a:t>
            </a:r>
          </a:p>
          <a:p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3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4895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Comparison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Math vs. Portuguese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80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More features were excluded from the Portuguese model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Number of features selected for the Math Lasso was 18</a:t>
            </a:r>
          </a:p>
          <a:p>
            <a:pPr lvl="1"/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Number of features selected for the Portuguese Lasso was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10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Features used in Math but excluded from Portuguese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344735"/>
            <a:ext cx="4040188" cy="3781428"/>
          </a:xfrm>
        </p:spPr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</a:rPr>
              <a:t>Age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Romantic = yes</a:t>
            </a:r>
          </a:p>
          <a:p>
            <a:r>
              <a:rPr lang="en-US" sz="2800" dirty="0" err="1" smtClean="0">
                <a:solidFill>
                  <a:srgbClr val="FFFF00"/>
                </a:solidFill>
              </a:rPr>
              <a:t>Mjob</a:t>
            </a:r>
            <a:r>
              <a:rPr lang="en-US" sz="2800" dirty="0" smtClean="0">
                <a:solidFill>
                  <a:srgbClr val="FFFF00"/>
                </a:solidFill>
              </a:rPr>
              <a:t> = health, services or other</a:t>
            </a:r>
          </a:p>
          <a:p>
            <a:r>
              <a:rPr lang="en-US" sz="2800" dirty="0" err="1" smtClean="0">
                <a:solidFill>
                  <a:srgbClr val="FFFF00"/>
                </a:solidFill>
              </a:rPr>
              <a:t>Famsize</a:t>
            </a:r>
            <a:r>
              <a:rPr lang="en-US" sz="2800" dirty="0" smtClean="0">
                <a:solidFill>
                  <a:srgbClr val="FFFF00"/>
                </a:solidFill>
              </a:rPr>
              <a:t> &gt;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Guardian = Father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2344735"/>
            <a:ext cx="4041775" cy="3419404"/>
          </a:xfrm>
        </p:spPr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</a:rPr>
              <a:t>Sex = female</a:t>
            </a:r>
          </a:p>
          <a:p>
            <a:r>
              <a:rPr lang="en-US" sz="2800" dirty="0" err="1" smtClean="0">
                <a:solidFill>
                  <a:srgbClr val="FFFF00"/>
                </a:solidFill>
              </a:rPr>
              <a:t>Famsup</a:t>
            </a:r>
            <a:r>
              <a:rPr lang="en-US" sz="2800" dirty="0" smtClean="0">
                <a:solidFill>
                  <a:srgbClr val="FFFF00"/>
                </a:solidFill>
              </a:rPr>
              <a:t> = No</a:t>
            </a:r>
          </a:p>
          <a:p>
            <a:r>
              <a:rPr lang="en-US" sz="2800" dirty="0" err="1" smtClean="0">
                <a:solidFill>
                  <a:srgbClr val="FFFF00"/>
                </a:solidFill>
              </a:rPr>
              <a:t>Traveltime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Reasons to choose school  for the course</a:t>
            </a:r>
          </a:p>
          <a:p>
            <a:r>
              <a:rPr lang="en-US" sz="2800" dirty="0" err="1" smtClean="0">
                <a:solidFill>
                  <a:srgbClr val="FFFF00"/>
                </a:solidFill>
              </a:rPr>
              <a:t>Goout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42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Features selected for Portuguese but excluded from Math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37686"/>
            <a:ext cx="8229600" cy="408847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Internet = no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School = GP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Walc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Dalc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Fedu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4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Things in common for Math and Portuguese grades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0421"/>
            <a:ext cx="8229600" cy="432574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Students that did not wish to pursue higher education had a negative impact on grades 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 Increased value in the past class failures had a negative impact on grades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Attending a school for it’s reputation had a positive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1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50" y="359450"/>
            <a:ext cx="8229600" cy="5778697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>
                <a:solidFill>
                  <a:srgbClr val="FFFF00"/>
                </a:solidFill>
              </a:rPr>
              <a:t>What factors are the same in predicting the performance of </a:t>
            </a:r>
            <a:r>
              <a:rPr lang="en-US" dirty="0" smtClean="0">
                <a:solidFill>
                  <a:srgbClr val="FFFF00"/>
                </a:solidFill>
              </a:rPr>
              <a:t>student’s </a:t>
            </a:r>
            <a:r>
              <a:rPr lang="en-US" dirty="0">
                <a:solidFill>
                  <a:srgbClr val="FFFF00"/>
                </a:solidFill>
              </a:rPr>
              <a:t>test scores for </a:t>
            </a:r>
            <a:r>
              <a:rPr lang="en-US" dirty="0" smtClean="0">
                <a:solidFill>
                  <a:srgbClr val="FFFF00"/>
                </a:solidFill>
              </a:rPr>
              <a:t>Math </a:t>
            </a:r>
            <a:r>
              <a:rPr lang="en-US" dirty="0">
                <a:solidFill>
                  <a:srgbClr val="FFFF00"/>
                </a:solidFill>
              </a:rPr>
              <a:t>and Portuguese</a:t>
            </a:r>
            <a:r>
              <a:rPr lang="en-US" dirty="0" smtClean="0">
                <a:solidFill>
                  <a:srgbClr val="FFFF00"/>
                </a:solidFill>
              </a:rPr>
              <a:t>?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What </a:t>
            </a:r>
            <a:r>
              <a:rPr lang="en-US" dirty="0">
                <a:solidFill>
                  <a:srgbClr val="FFFF00"/>
                </a:solidFill>
              </a:rPr>
              <a:t>factors </a:t>
            </a:r>
            <a:r>
              <a:rPr lang="en-US" dirty="0" smtClean="0">
                <a:solidFill>
                  <a:srgbClr val="FFFF00"/>
                </a:solidFill>
              </a:rPr>
              <a:t>are different in predicting the performance of student’s test scores for Math and Portuguese?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How could someone improve their test score in </a:t>
            </a:r>
            <a:r>
              <a:rPr lang="en-US" dirty="0" smtClean="0">
                <a:solidFill>
                  <a:srgbClr val="FFFF00"/>
                </a:solidFill>
              </a:rPr>
              <a:t>Math &amp; Portuguese?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4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Common for both cont.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Students that did not require extra education support had a positive influence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The more the student studies, the better the grade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Mother’s level of education, as level of education increase, the grade increases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82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Some differences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8908"/>
            <a:ext cx="8229600" cy="3837255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Student drinking habits has an impact on the Portuguese grades but were not included in the Math selection.  The greater the level of drinking the lower the grade.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60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One of the schools was a factor in the Portuguese grades, so maybe that school has a better language teacher(s</a:t>
            </a:r>
            <a:r>
              <a:rPr lang="en-US" dirty="0" smtClean="0">
                <a:solidFill>
                  <a:srgbClr val="FFFF00"/>
                </a:solidFill>
              </a:rPr>
              <a:t>)?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Mother’s level of education impacted Portuguese grades but not Math.  Not sure how to interpret that.  Maybe higher level of education indicates study of languages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45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Not having internet access was noted to impact Portuguese grades.  I would have thought that would impact either, but the model excluded that from the </a:t>
            </a:r>
            <a:r>
              <a:rPr lang="en-US" dirty="0" err="1" smtClean="0">
                <a:solidFill>
                  <a:srgbClr val="FFFF00"/>
                </a:solidFill>
              </a:rPr>
              <a:t>Maths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Being in a romantic relationship had negative impact on grades for Math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88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It was interesting that the Father’s job of being a teacher had a positive impact on grades which makes sense, but the Mother’s job as teacher was not included in either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44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be done to improve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5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What next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More models, due to time only Lasso regression was included in this presentation. 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I was really interested to see what the trees would show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122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9290" y="260680"/>
            <a:ext cx="8229600" cy="515454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6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Steps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3221"/>
            <a:ext cx="8229600" cy="329294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Read &amp; explore the data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Visualize the data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Run a regression model on both data sets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Review the </a:t>
            </a:r>
            <a:r>
              <a:rPr lang="en-US" dirty="0" smtClean="0">
                <a:solidFill>
                  <a:srgbClr val="FFFF00"/>
                </a:solidFill>
              </a:rPr>
              <a:t>results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Compare the two result sets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8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73826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Exploring the 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09550"/>
            <a:ext cx="6400800" cy="8292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4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FF00"/>
                </a:solidFill>
              </a:rPr>
              <a:t>Profile of the math dataset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83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Number of variables : 33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Number of observations: 395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Total missing: 0%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Variable type numeric: 15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Variable type categorical: 17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Rejected = 1 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G3 highly correlated with G2 (.90487)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7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FF00"/>
                </a:solidFill>
              </a:rPr>
              <a:t>Profile of Portuguese dataset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2787"/>
            <a:ext cx="8229600" cy="4383376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Number of variables : 33</a:t>
            </a:r>
          </a:p>
          <a:p>
            <a:r>
              <a:rPr lang="en-US" dirty="0">
                <a:solidFill>
                  <a:srgbClr val="FFFF00"/>
                </a:solidFill>
              </a:rPr>
              <a:t>Number of observations: </a:t>
            </a:r>
            <a:r>
              <a:rPr lang="en-US" dirty="0" smtClean="0">
                <a:solidFill>
                  <a:srgbClr val="FFFF00"/>
                </a:solidFill>
              </a:rPr>
              <a:t>649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Total missing: 0%</a:t>
            </a:r>
          </a:p>
          <a:p>
            <a:r>
              <a:rPr lang="en-US" dirty="0">
                <a:solidFill>
                  <a:srgbClr val="FFFF00"/>
                </a:solidFill>
              </a:rPr>
              <a:t>Variable type numeric: 15</a:t>
            </a:r>
          </a:p>
          <a:p>
            <a:r>
              <a:rPr lang="en-US" dirty="0">
                <a:solidFill>
                  <a:srgbClr val="FFFF00"/>
                </a:solidFill>
              </a:rPr>
              <a:t>Variable type categorical: 17</a:t>
            </a:r>
          </a:p>
          <a:p>
            <a:r>
              <a:rPr lang="en-US" dirty="0">
                <a:solidFill>
                  <a:srgbClr val="FFFF00"/>
                </a:solidFill>
              </a:rPr>
              <a:t>Rejected = 1  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G3 </a:t>
            </a:r>
            <a:r>
              <a:rPr lang="en-US" dirty="0">
                <a:solidFill>
                  <a:srgbClr val="FFFF00"/>
                </a:solidFill>
              </a:rPr>
              <a:t>highly correlated with </a:t>
            </a:r>
            <a:r>
              <a:rPr lang="en-US" dirty="0" smtClean="0">
                <a:solidFill>
                  <a:srgbClr val="FFFF00"/>
                </a:solidFill>
              </a:rPr>
              <a:t>G2 (.91855)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8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Some </a:t>
            </a:r>
            <a:r>
              <a:rPr lang="en-US" sz="3200" dirty="0">
                <a:solidFill>
                  <a:srgbClr val="FFFF00"/>
                </a:solidFill>
              </a:rPr>
              <a:t>o</a:t>
            </a:r>
            <a:r>
              <a:rPr lang="en-US" sz="3200" dirty="0" smtClean="0">
                <a:solidFill>
                  <a:srgbClr val="FFFF00"/>
                </a:solidFill>
              </a:rPr>
              <a:t>bservations while exploring the data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>
                <a:solidFill>
                  <a:srgbClr val="FFFF00"/>
                </a:solidFill>
              </a:rPr>
              <a:t>No missing data in either dataset</a:t>
            </a:r>
          </a:p>
          <a:p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Both datasets contain the same features</a:t>
            </a:r>
          </a:p>
          <a:p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Features are a mix of numeric &amp; categorical variables  15-numeric, 17 categorical</a:t>
            </a:r>
          </a:p>
          <a:p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Portuguese dataset contained 649 records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Math dataset contained 395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2079</TotalTime>
  <Words>1318</Words>
  <Application>Microsoft Macintosh PowerPoint</Application>
  <PresentationFormat>On-screen Show (4:3)</PresentationFormat>
  <Paragraphs>289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The Data</vt:lpstr>
      <vt:lpstr>Project goal to try and answer the following:</vt:lpstr>
      <vt:lpstr>PowerPoint Presentation</vt:lpstr>
      <vt:lpstr>Steps</vt:lpstr>
      <vt:lpstr>Exploring the Data</vt:lpstr>
      <vt:lpstr>Profile of the math dataset</vt:lpstr>
      <vt:lpstr>Profile of Portuguese dataset</vt:lpstr>
      <vt:lpstr>Some observations while exploring the data</vt:lpstr>
      <vt:lpstr>Notes on grades feature</vt:lpstr>
      <vt:lpstr>% of grades &gt; mid-point</vt:lpstr>
      <vt:lpstr>Convert using dummies</vt:lpstr>
      <vt:lpstr>Visualize the data</vt:lpstr>
      <vt:lpstr>Heat map correlation – Math</vt:lpstr>
      <vt:lpstr>Heat map correlation – Portuguese</vt:lpstr>
      <vt:lpstr>Math averages - Distribution </vt:lpstr>
      <vt:lpstr>Portuguese – average distribution</vt:lpstr>
      <vt:lpstr>Math failures / Average</vt:lpstr>
      <vt:lpstr>Portuguese failures/average</vt:lpstr>
      <vt:lpstr>Math – higher yes/average</vt:lpstr>
      <vt:lpstr>Portuguese higher yes/average</vt:lpstr>
      <vt:lpstr>Lasso Regularization</vt:lpstr>
      <vt:lpstr>Lasso regression model </vt:lpstr>
      <vt:lpstr>PowerPoint Presentation</vt:lpstr>
      <vt:lpstr>Math: 0.0 coefficients not included in the model features excluded </vt:lpstr>
      <vt:lpstr>Math Features selected </vt:lpstr>
      <vt:lpstr>Math results</vt:lpstr>
      <vt:lpstr>Math results cont.</vt:lpstr>
      <vt:lpstr>Math results more..</vt:lpstr>
      <vt:lpstr>Math results</vt:lpstr>
      <vt:lpstr>Math more</vt:lpstr>
      <vt:lpstr>Portuguese: 0.0 coefficients – features excluded</vt:lpstr>
      <vt:lpstr>Portuguese: 0.0 coefficients – features excluded</vt:lpstr>
      <vt:lpstr>Portuguese Features selected </vt:lpstr>
      <vt:lpstr>Comparison  Math vs. Portuguese</vt:lpstr>
      <vt:lpstr>PowerPoint Presentation</vt:lpstr>
      <vt:lpstr>Features used in Math but excluded from Portuguese</vt:lpstr>
      <vt:lpstr>Features selected for Portuguese but excluded from Math</vt:lpstr>
      <vt:lpstr>Things in common for Math and Portuguese grades</vt:lpstr>
      <vt:lpstr>Common for both cont.</vt:lpstr>
      <vt:lpstr>Some differences</vt:lpstr>
      <vt:lpstr>PowerPoint Presentation</vt:lpstr>
      <vt:lpstr>PowerPoint Presentation</vt:lpstr>
      <vt:lpstr>PowerPoint Presentation</vt:lpstr>
      <vt:lpstr>What can be done to improve grades</vt:lpstr>
      <vt:lpstr>What next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Carolyn Randall</cp:lastModifiedBy>
  <cp:revision>132</cp:revision>
  <cp:lastPrinted>2017-07-23T07:04:18Z</cp:lastPrinted>
  <dcterms:created xsi:type="dcterms:W3CDTF">2010-04-12T23:12:02Z</dcterms:created>
  <dcterms:modified xsi:type="dcterms:W3CDTF">2017-07-23T09:12:19Z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