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2" r:id="rId7"/>
    <p:sldId id="264" r:id="rId8"/>
    <p:sldId id="258" r:id="rId9"/>
    <p:sldId id="283" r:id="rId10"/>
    <p:sldId id="279" r:id="rId11"/>
    <p:sldId id="280" r:id="rId12"/>
    <p:sldId id="269" r:id="rId13"/>
    <p:sldId id="265" r:id="rId14"/>
    <p:sldId id="261" r:id="rId15"/>
    <p:sldId id="266" r:id="rId16"/>
    <p:sldId id="278" r:id="rId17"/>
    <p:sldId id="312" r:id="rId18"/>
    <p:sldId id="313" r:id="rId19"/>
    <p:sldId id="314" r:id="rId20"/>
    <p:sldId id="315" r:id="rId21"/>
    <p:sldId id="316" r:id="rId22"/>
    <p:sldId id="317" r:id="rId23"/>
    <p:sldId id="272" r:id="rId24"/>
    <p:sldId id="273" r:id="rId25"/>
    <p:sldId id="274" r:id="rId26"/>
    <p:sldId id="287" r:id="rId27"/>
    <p:sldId id="284" r:id="rId28"/>
    <p:sldId id="288" r:id="rId29"/>
    <p:sldId id="285" r:id="rId30"/>
    <p:sldId id="275" r:id="rId31"/>
    <p:sldId id="289" r:id="rId32"/>
    <p:sldId id="291" r:id="rId33"/>
    <p:sldId id="293" r:id="rId34"/>
    <p:sldId id="292" r:id="rId35"/>
    <p:sldId id="299" r:id="rId36"/>
    <p:sldId id="301" r:id="rId37"/>
    <p:sldId id="298" r:id="rId38"/>
    <p:sldId id="300" r:id="rId39"/>
    <p:sldId id="302" r:id="rId40"/>
    <p:sldId id="297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575" autoAdjust="0"/>
  </p:normalViewPr>
  <p:slideViewPr>
    <p:cSldViewPr snapToGrid="0" snapToObjects="1">
      <p:cViewPr varScale="1">
        <p:scale>
          <a:sx n="91" d="100"/>
          <a:sy n="91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825" y="1181958"/>
            <a:ext cx="747925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Predicting Student Grades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Project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General Assembly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Science</a:t>
            </a:r>
          </a:p>
          <a:p>
            <a:pPr algn="ctr"/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Carolyn Randall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July 2017</a:t>
            </a:r>
            <a:endParaRPr lang="en-US" sz="40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3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Notes on grades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6" y="1094308"/>
            <a:ext cx="8051753" cy="50318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20-point grading scale is used, where 0 is the lowest grade and 20 is the perfect score.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students </a:t>
            </a:r>
            <a:r>
              <a:rPr lang="en-US" dirty="0" smtClean="0"/>
              <a:t>were evaluated </a:t>
            </a:r>
            <a:r>
              <a:rPr lang="en-US" dirty="0"/>
              <a:t>in three periods and the last evaluation (</a:t>
            </a:r>
            <a:r>
              <a:rPr lang="en-US" dirty="0" smtClean="0"/>
              <a:t>G3) </a:t>
            </a:r>
          </a:p>
          <a:p>
            <a:endParaRPr lang="en-US" dirty="0" smtClean="0"/>
          </a:p>
          <a:p>
            <a:r>
              <a:rPr lang="en-US" dirty="0"/>
              <a:t>I will be using Average as my target (average of G1, G2, G3)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evaluated at two schools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000" dirty="0"/>
              <a:t>N</a:t>
            </a:r>
            <a:r>
              <a:rPr lang="en-US" sz="3000" dirty="0" smtClean="0"/>
              <a:t>umber of grades &gt; 10 midway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216 </a:t>
            </a:r>
            <a:r>
              <a:rPr lang="en-US" dirty="0"/>
              <a:t>of 395 math grades </a:t>
            </a:r>
            <a:r>
              <a:rPr lang="en-US" dirty="0" smtClean="0"/>
              <a:t>greater than 10</a:t>
            </a:r>
          </a:p>
          <a:p>
            <a:pPr lvl="1"/>
            <a:r>
              <a:rPr lang="en-US" dirty="0" smtClean="0"/>
              <a:t>54.68%</a:t>
            </a:r>
          </a:p>
          <a:p>
            <a:endParaRPr lang="en-US" dirty="0" smtClean="0"/>
          </a:p>
          <a:p>
            <a:r>
              <a:rPr lang="en-US" dirty="0"/>
              <a:t>450 out of 649  Portuguese grades </a:t>
            </a:r>
            <a:r>
              <a:rPr lang="en-US" dirty="0" smtClean="0"/>
              <a:t>greater than 10</a:t>
            </a:r>
          </a:p>
          <a:p>
            <a:pPr lvl="1"/>
            <a:r>
              <a:rPr lang="en-US" dirty="0" smtClean="0"/>
              <a:t>69.34%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5328"/>
          </a:xfrm>
        </p:spPr>
        <p:txBody>
          <a:bodyPr/>
          <a:lstStyle/>
          <a:p>
            <a:r>
              <a:rPr lang="en-US" dirty="0" smtClean="0"/>
              <a:t>Visualize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Autofit/>
          </a:bodyPr>
          <a:lstStyle/>
          <a:p>
            <a:r>
              <a:rPr lang="en-US" sz="3200" dirty="0" smtClean="0"/>
              <a:t>Heat map correlation – Math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854"/>
          <a:stretch/>
        </p:blipFill>
        <p:spPr>
          <a:xfrm>
            <a:off x="740104" y="1202388"/>
            <a:ext cx="7798067" cy="5498559"/>
          </a:xfrm>
        </p:spPr>
      </p:pic>
    </p:spTree>
    <p:extLst>
      <p:ext uri="{BB962C8B-B14F-4D97-AF65-F5344CB8AC3E}">
        <p14:creationId xmlns:p14="http://schemas.microsoft.com/office/powerpoint/2010/main" val="36946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Heat map correlation – Portuguese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b="946"/>
          <a:stretch/>
        </p:blipFill>
        <p:spPr>
          <a:xfrm>
            <a:off x="932302" y="972718"/>
            <a:ext cx="7659916" cy="5666502"/>
          </a:xfrm>
        </p:spPr>
      </p:pic>
    </p:spTree>
    <p:extLst>
      <p:ext uri="{BB962C8B-B14F-4D97-AF65-F5344CB8AC3E}">
        <p14:creationId xmlns:p14="http://schemas.microsoft.com/office/powerpoint/2010/main" val="26565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816"/>
          </a:xfrm>
        </p:spPr>
        <p:txBody>
          <a:bodyPr/>
          <a:lstStyle/>
          <a:p>
            <a:r>
              <a:rPr lang="en-US" dirty="0" smtClean="0"/>
              <a:t>Math averages - Distribution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" b="-1370"/>
          <a:stretch/>
        </p:blipFill>
        <p:spPr>
          <a:xfrm>
            <a:off x="457200" y="1144454"/>
            <a:ext cx="8229600" cy="5512918"/>
          </a:xfrm>
        </p:spPr>
      </p:pic>
    </p:spTree>
    <p:extLst>
      <p:ext uri="{BB962C8B-B14F-4D97-AF65-F5344CB8AC3E}">
        <p14:creationId xmlns:p14="http://schemas.microsoft.com/office/powerpoint/2010/main" val="23371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Portuguese – average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" b="1908"/>
          <a:stretch/>
        </p:blipFill>
        <p:spPr>
          <a:xfrm>
            <a:off x="457200" y="1186324"/>
            <a:ext cx="8229600" cy="5303567"/>
          </a:xfrm>
        </p:spPr>
      </p:pic>
    </p:spTree>
    <p:extLst>
      <p:ext uri="{BB962C8B-B14F-4D97-AF65-F5344CB8AC3E}">
        <p14:creationId xmlns:p14="http://schemas.microsoft.com/office/powerpoint/2010/main" val="292096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failures / Average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0" b="1736"/>
          <a:stretch/>
        </p:blipFill>
        <p:spPr>
          <a:xfrm>
            <a:off x="457200" y="1600200"/>
            <a:ext cx="8229600" cy="4805950"/>
          </a:xfrm>
        </p:spPr>
      </p:pic>
    </p:spTree>
    <p:extLst>
      <p:ext uri="{BB962C8B-B14F-4D97-AF65-F5344CB8AC3E}">
        <p14:creationId xmlns:p14="http://schemas.microsoft.com/office/powerpoint/2010/main" val="371825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Portuguese failures/average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86" r="210" b="-583"/>
          <a:stretch/>
        </p:blipFill>
        <p:spPr>
          <a:xfrm>
            <a:off x="457200" y="1454682"/>
            <a:ext cx="8212330" cy="5091036"/>
          </a:xfrm>
        </p:spPr>
      </p:pic>
    </p:spTree>
    <p:extLst>
      <p:ext uri="{BB962C8B-B14F-4D97-AF65-F5344CB8AC3E}">
        <p14:creationId xmlns:p14="http://schemas.microsoft.com/office/powerpoint/2010/main" val="22236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– higher yes/average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5" b="-2647"/>
          <a:stretch/>
        </p:blipFill>
        <p:spPr>
          <a:xfrm>
            <a:off x="457200" y="1600200"/>
            <a:ext cx="8229600" cy="4819907"/>
          </a:xfrm>
        </p:spPr>
      </p:pic>
    </p:spTree>
    <p:extLst>
      <p:ext uri="{BB962C8B-B14F-4D97-AF65-F5344CB8AC3E}">
        <p14:creationId xmlns:p14="http://schemas.microsoft.com/office/powerpoint/2010/main" val="131502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Portuguese higher yes/average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5" b="1045"/>
          <a:stretch/>
        </p:blipFill>
        <p:spPr/>
      </p:pic>
    </p:spTree>
    <p:extLst>
      <p:ext uri="{BB962C8B-B14F-4D97-AF65-F5344CB8AC3E}">
        <p14:creationId xmlns:p14="http://schemas.microsoft.com/office/powerpoint/2010/main" val="259624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atasets downloaded from </a:t>
            </a:r>
            <a:r>
              <a:rPr lang="en-US" dirty="0" err="1" smtClean="0">
                <a:solidFill>
                  <a:srgbClr val="FFFF00"/>
                </a:solidFill>
              </a:rPr>
              <a:t>Kaggle.com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Data collected </a:t>
            </a:r>
            <a:r>
              <a:rPr lang="en-US" dirty="0">
                <a:solidFill>
                  <a:srgbClr val="FFFF00"/>
                </a:solidFill>
              </a:rPr>
              <a:t>using school reports and </a:t>
            </a:r>
            <a:r>
              <a:rPr lang="en-US" dirty="0" smtClean="0">
                <a:solidFill>
                  <a:srgbClr val="FFFF00"/>
                </a:solidFill>
              </a:rPr>
              <a:t>questionnaires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ata </a:t>
            </a:r>
            <a:r>
              <a:rPr lang="en-US" dirty="0">
                <a:solidFill>
                  <a:srgbClr val="FFFF00"/>
                </a:solidFill>
              </a:rPr>
              <a:t>attributes include student grades, demographic, social and school related </a:t>
            </a:r>
            <a:r>
              <a:rPr lang="en-US" dirty="0" smtClean="0">
                <a:solidFill>
                  <a:srgbClr val="FFFF00"/>
                </a:solidFill>
              </a:rPr>
              <a:t>features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datasets </a:t>
            </a:r>
            <a:r>
              <a:rPr lang="en-US" dirty="0" smtClean="0">
                <a:solidFill>
                  <a:srgbClr val="FFFF00"/>
                </a:solidFill>
              </a:rPr>
              <a:t>containing </a:t>
            </a:r>
            <a:r>
              <a:rPr lang="en-US" dirty="0">
                <a:solidFill>
                  <a:srgbClr val="FFFF00"/>
                </a:solidFill>
              </a:rPr>
              <a:t>the performance in two distinct subjects: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Mathematics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Portuguese language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dirty="0" smtClean="0">
                <a:solidFill>
                  <a:srgbClr val="FFFF00"/>
                </a:solidFill>
              </a:rPr>
              <a:t>oth datasets contained the same features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3185"/>
            <a:ext cx="8229600" cy="3842978"/>
          </a:xfrm>
        </p:spPr>
        <p:txBody>
          <a:bodyPr/>
          <a:lstStyle/>
          <a:p>
            <a:r>
              <a:rPr lang="en-US" dirty="0" smtClean="0"/>
              <a:t>Converted all the categorical data to numeric using dummies for both the Math and Portuguese datasets so I can run the numeric data thru my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model used </a:t>
            </a:r>
          </a:p>
          <a:p>
            <a:r>
              <a:rPr lang="en-US" dirty="0" err="1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Along with shrinking coefficients, lasso performs feature </a:t>
            </a:r>
            <a:r>
              <a:rPr lang="en-US" dirty="0" smtClean="0"/>
              <a:t>selection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of the coefficients become exactly zero, which is equivalent to the particular feature being excluded from the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regularization is useful if we think many of the features are irrelevant, since a feature </a:t>
            </a:r>
            <a:r>
              <a:rPr lang="en-US" dirty="0" smtClean="0"/>
              <a:t>with a zero coefficient is essentially removed from the model</a:t>
            </a:r>
          </a:p>
          <a:p>
            <a:endParaRPr lang="en-US" dirty="0"/>
          </a:p>
          <a:p>
            <a:r>
              <a:rPr lang="en-US" dirty="0" smtClean="0"/>
              <a:t>This makes Lasso regularization a good technique for feature selection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optimal Alpha value is: 0.01</a:t>
            </a:r>
          </a:p>
          <a:p>
            <a:r>
              <a:rPr lang="en-US" dirty="0"/>
              <a:t>Gave RMSE of  3.23008131319</a:t>
            </a:r>
          </a:p>
        </p:txBody>
      </p:sp>
    </p:spTree>
    <p:extLst>
      <p:ext uri="{BB962C8B-B14F-4D97-AF65-F5344CB8AC3E}">
        <p14:creationId xmlns:p14="http://schemas.microsoft.com/office/powerpoint/2010/main" val="23625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Math: 0.0 coefficients not included in the </a:t>
            </a:r>
            <a:r>
              <a:rPr lang="en-US" sz="3600" dirty="0" smtClean="0"/>
              <a:t>model</a:t>
            </a:r>
            <a:br>
              <a:rPr lang="en-US" sz="3600" dirty="0" smtClean="0"/>
            </a:br>
            <a:r>
              <a:rPr lang="en-US" sz="3600" dirty="0" smtClean="0"/>
              <a:t>features excluded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Internet = y or n</a:t>
            </a:r>
          </a:p>
          <a:p>
            <a:r>
              <a:rPr lang="en-US" sz="2000" dirty="0" smtClean="0"/>
              <a:t>Nursery = y or n</a:t>
            </a:r>
          </a:p>
          <a:p>
            <a:r>
              <a:rPr lang="en-US" sz="2000" dirty="0" smtClean="0"/>
              <a:t>Activities = y or n</a:t>
            </a:r>
          </a:p>
          <a:p>
            <a:r>
              <a:rPr lang="en-US" sz="2000" dirty="0" smtClean="0"/>
              <a:t>Paid = y or n</a:t>
            </a:r>
          </a:p>
          <a:p>
            <a:r>
              <a:rPr lang="en-US" sz="2000" dirty="0" err="1" smtClean="0"/>
              <a:t>Famsup</a:t>
            </a:r>
            <a:r>
              <a:rPr lang="en-US" sz="2000" dirty="0" smtClean="0"/>
              <a:t> = y</a:t>
            </a:r>
          </a:p>
          <a:p>
            <a:r>
              <a:rPr lang="en-US" sz="2000" dirty="0" err="1" smtClean="0"/>
              <a:t>Schoolsup</a:t>
            </a:r>
            <a:r>
              <a:rPr lang="en-US" sz="2000" dirty="0" smtClean="0"/>
              <a:t> = y</a:t>
            </a:r>
          </a:p>
          <a:p>
            <a:r>
              <a:rPr lang="en-US" sz="2000" dirty="0" smtClean="0"/>
              <a:t>Absences</a:t>
            </a:r>
          </a:p>
          <a:p>
            <a:r>
              <a:rPr lang="en-US" sz="2000" dirty="0" smtClean="0"/>
              <a:t>School = MS or GP</a:t>
            </a:r>
          </a:p>
          <a:p>
            <a:r>
              <a:rPr lang="en-US" sz="2000" dirty="0" smtClean="0"/>
              <a:t>Address = U or R</a:t>
            </a:r>
          </a:p>
          <a:p>
            <a:r>
              <a:rPr lang="en-US" sz="2000" dirty="0" err="1" smtClean="0"/>
              <a:t>Famsize</a:t>
            </a:r>
            <a:r>
              <a:rPr lang="en-US" sz="2000" dirty="0" smtClean="0"/>
              <a:t> LE 3</a:t>
            </a:r>
          </a:p>
          <a:p>
            <a:r>
              <a:rPr lang="en-US" sz="2000" dirty="0" err="1" smtClean="0"/>
              <a:t>Pstatus</a:t>
            </a:r>
            <a:r>
              <a:rPr lang="en-US" sz="2000" dirty="0" smtClean="0"/>
              <a:t> = A or T</a:t>
            </a:r>
          </a:p>
          <a:p>
            <a:r>
              <a:rPr lang="en-US" sz="2000" dirty="0" err="1" smtClean="0"/>
              <a:t>Mjob</a:t>
            </a:r>
            <a:r>
              <a:rPr lang="en-US" sz="2000" dirty="0" smtClean="0"/>
              <a:t>=home or teacher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Sex = male</a:t>
            </a:r>
          </a:p>
          <a:p>
            <a:r>
              <a:rPr lang="en-US" sz="2000" dirty="0" smtClean="0"/>
              <a:t>Higher = yes</a:t>
            </a:r>
          </a:p>
          <a:p>
            <a:r>
              <a:rPr lang="en-US" sz="2000" dirty="0" smtClean="0"/>
              <a:t>Romantic = yes</a:t>
            </a:r>
          </a:p>
          <a:p>
            <a:r>
              <a:rPr lang="en-US" sz="2000" dirty="0" err="1" smtClean="0"/>
              <a:t>Fedu</a:t>
            </a:r>
            <a:endParaRPr lang="en-US" sz="2000" dirty="0" smtClean="0"/>
          </a:p>
          <a:p>
            <a:r>
              <a:rPr lang="en-US" sz="2000" dirty="0" err="1" smtClean="0"/>
              <a:t>Famrel</a:t>
            </a:r>
            <a:endParaRPr lang="en-US" sz="2000" dirty="0" smtClean="0"/>
          </a:p>
          <a:p>
            <a:r>
              <a:rPr lang="en-US" sz="2000" dirty="0" err="1" smtClean="0"/>
              <a:t>Freetime</a:t>
            </a:r>
            <a:endParaRPr lang="en-US" sz="2000" dirty="0" smtClean="0"/>
          </a:p>
          <a:p>
            <a:r>
              <a:rPr lang="en-US" sz="2000" dirty="0" err="1" smtClean="0"/>
              <a:t>Dalc</a:t>
            </a:r>
            <a:endParaRPr lang="en-US" sz="2000" dirty="0" smtClean="0"/>
          </a:p>
          <a:p>
            <a:r>
              <a:rPr lang="en-US" sz="2000" dirty="0" err="1" smtClean="0"/>
              <a:t>Walc</a:t>
            </a:r>
            <a:endParaRPr lang="en-US" sz="2000" dirty="0" smtClean="0"/>
          </a:p>
          <a:p>
            <a:r>
              <a:rPr lang="en-US" sz="2000" dirty="0" smtClean="0"/>
              <a:t>Health</a:t>
            </a:r>
          </a:p>
          <a:p>
            <a:r>
              <a:rPr lang="en-US" sz="2000" dirty="0" err="1" smtClean="0"/>
              <a:t>Fjob</a:t>
            </a:r>
            <a:r>
              <a:rPr lang="en-US" sz="2000" dirty="0" smtClean="0"/>
              <a:t>=home, health,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Features selected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Higher = no</a:t>
            </a:r>
          </a:p>
          <a:p>
            <a:r>
              <a:rPr lang="en-US" sz="2400" dirty="0" smtClean="0"/>
              <a:t>Failures</a:t>
            </a:r>
          </a:p>
          <a:p>
            <a:r>
              <a:rPr lang="en-US" sz="2400" dirty="0" err="1" smtClean="0"/>
              <a:t>Schoolsup</a:t>
            </a:r>
            <a:r>
              <a:rPr lang="en-US" sz="2400" dirty="0" smtClean="0"/>
              <a:t> = no </a:t>
            </a:r>
          </a:p>
          <a:p>
            <a:r>
              <a:rPr lang="en-US" sz="2400" dirty="0" err="1" smtClean="0"/>
              <a:t>Mjob</a:t>
            </a:r>
            <a:r>
              <a:rPr lang="en-US" sz="2400" dirty="0" smtClean="0"/>
              <a:t>= </a:t>
            </a:r>
            <a:r>
              <a:rPr lang="en-US" sz="2400" dirty="0" err="1" smtClean="0"/>
              <a:t>health,services</a:t>
            </a:r>
            <a:endParaRPr lang="en-US" sz="2400" dirty="0" smtClean="0"/>
          </a:p>
          <a:p>
            <a:r>
              <a:rPr lang="en-US" sz="2400" dirty="0" err="1" smtClean="0"/>
              <a:t>Fjob</a:t>
            </a:r>
            <a:r>
              <a:rPr lang="en-US" sz="2400" dirty="0" smtClean="0"/>
              <a:t> = teacher</a:t>
            </a:r>
          </a:p>
          <a:p>
            <a:r>
              <a:rPr lang="en-US" sz="2400" dirty="0" smtClean="0"/>
              <a:t>Romantic = no</a:t>
            </a:r>
          </a:p>
          <a:p>
            <a:r>
              <a:rPr lang="en-US" sz="2400" dirty="0" err="1" smtClean="0"/>
              <a:t>Famsize</a:t>
            </a:r>
            <a:r>
              <a:rPr lang="en-US" sz="2400" dirty="0" smtClean="0"/>
              <a:t> GT 3</a:t>
            </a:r>
          </a:p>
          <a:p>
            <a:r>
              <a:rPr lang="en-US" sz="2400" dirty="0" smtClean="0"/>
              <a:t>Sex = Female </a:t>
            </a:r>
          </a:p>
          <a:p>
            <a:r>
              <a:rPr lang="en-US" sz="2400" dirty="0" err="1" smtClean="0"/>
              <a:t>Famsup</a:t>
            </a:r>
            <a:r>
              <a:rPr lang="en-US" sz="2400" dirty="0" smtClean="0"/>
              <a:t> = no</a:t>
            </a:r>
          </a:p>
          <a:p>
            <a:r>
              <a:rPr lang="en-US" sz="2400" dirty="0" err="1" smtClean="0"/>
              <a:t>traveltime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Reason = course</a:t>
            </a:r>
          </a:p>
          <a:p>
            <a:r>
              <a:rPr lang="en-US" sz="2400" dirty="0" err="1" smtClean="0"/>
              <a:t>Studytime</a:t>
            </a:r>
            <a:endParaRPr lang="en-US" sz="2400" dirty="0" smtClean="0"/>
          </a:p>
          <a:p>
            <a:r>
              <a:rPr lang="en-US" sz="2400" dirty="0" err="1" smtClean="0"/>
              <a:t>Medu</a:t>
            </a:r>
            <a:endParaRPr lang="en-US" sz="2400" dirty="0" smtClean="0"/>
          </a:p>
          <a:p>
            <a:r>
              <a:rPr lang="en-US" sz="2400" dirty="0" err="1" smtClean="0"/>
              <a:t>Mjob</a:t>
            </a:r>
            <a:r>
              <a:rPr lang="en-US" sz="2400" dirty="0" smtClean="0"/>
              <a:t> = other</a:t>
            </a:r>
          </a:p>
          <a:p>
            <a:r>
              <a:rPr lang="en-US" sz="2400" dirty="0" smtClean="0"/>
              <a:t>Age</a:t>
            </a:r>
          </a:p>
          <a:p>
            <a:r>
              <a:rPr lang="en-US" sz="2400" dirty="0" err="1" smtClean="0"/>
              <a:t>Goout</a:t>
            </a:r>
            <a:endParaRPr lang="en-US" sz="2400" dirty="0" smtClean="0"/>
          </a:p>
          <a:p>
            <a:r>
              <a:rPr lang="en-US" sz="2400" dirty="0" smtClean="0"/>
              <a:t>Reason = reputation</a:t>
            </a:r>
          </a:p>
          <a:p>
            <a:r>
              <a:rPr lang="en-US" sz="2400" dirty="0" smtClean="0"/>
              <a:t>Guardian = father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032"/>
          </a:xfrm>
        </p:spPr>
        <p:txBody>
          <a:bodyPr/>
          <a:lstStyle/>
          <a:p>
            <a:r>
              <a:rPr lang="en-US" dirty="0" smtClean="0"/>
              <a:t>Math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wishing to take higher education had negative impact on grades</a:t>
            </a:r>
          </a:p>
          <a:p>
            <a:endParaRPr lang="en-US" dirty="0" smtClean="0"/>
          </a:p>
          <a:p>
            <a:r>
              <a:rPr lang="en-US" dirty="0" smtClean="0"/>
              <a:t>The less failures, the higher the 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requiring extra education support contributed to higher grades</a:t>
            </a:r>
          </a:p>
          <a:p>
            <a:endParaRPr lang="en-US" dirty="0" smtClean="0"/>
          </a:p>
          <a:p>
            <a:r>
              <a:rPr lang="en-US" dirty="0" smtClean="0"/>
              <a:t>Mother’s job in health or services had positive impact on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859"/>
          </a:xfrm>
        </p:spPr>
        <p:txBody>
          <a:bodyPr/>
          <a:lstStyle/>
          <a:p>
            <a:r>
              <a:rPr lang="en-US" sz="4000" dirty="0" smtClean="0"/>
              <a:t>Math results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498"/>
            <a:ext cx="8229600" cy="49956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Father’s job as a teacher has a positive influence on grades</a:t>
            </a:r>
          </a:p>
          <a:p>
            <a:endParaRPr lang="en-US" dirty="0" smtClean="0"/>
          </a:p>
          <a:p>
            <a:r>
              <a:rPr lang="en-US" dirty="0" smtClean="0"/>
              <a:t>Not being involved romantically had a positive influence on grades</a:t>
            </a:r>
          </a:p>
          <a:p>
            <a:endParaRPr lang="en-US" dirty="0"/>
          </a:p>
          <a:p>
            <a:r>
              <a:rPr lang="en-US" dirty="0" smtClean="0"/>
              <a:t>Family size &gt; 3 had negative impact</a:t>
            </a:r>
          </a:p>
          <a:p>
            <a:endParaRPr lang="en-US" dirty="0" smtClean="0"/>
          </a:p>
          <a:p>
            <a:r>
              <a:rPr lang="en-US" dirty="0"/>
              <a:t>Being female had a negative impact on grades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383"/>
          </a:xfrm>
        </p:spPr>
        <p:txBody>
          <a:bodyPr/>
          <a:lstStyle/>
          <a:p>
            <a:r>
              <a:rPr lang="en-US" sz="4000" dirty="0" smtClean="0"/>
              <a:t>Math results more..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022"/>
            <a:ext cx="8229600" cy="484214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Family education support = no contributed to higher grades ?? Not sure this one makes </a:t>
            </a:r>
            <a:r>
              <a:rPr lang="en-US" dirty="0" smtClean="0"/>
              <a:t>sense</a:t>
            </a:r>
          </a:p>
          <a:p>
            <a:endParaRPr lang="en-US" dirty="0"/>
          </a:p>
          <a:p>
            <a:r>
              <a:rPr lang="en-US" dirty="0"/>
              <a:t>Reason </a:t>
            </a:r>
            <a:r>
              <a:rPr lang="en-US" dirty="0" smtClean="0"/>
              <a:t>chose the </a:t>
            </a:r>
            <a:r>
              <a:rPr lang="en-US" dirty="0"/>
              <a:t>school </a:t>
            </a:r>
            <a:r>
              <a:rPr lang="en-US" dirty="0" smtClean="0"/>
              <a:t>for the </a:t>
            </a:r>
            <a:r>
              <a:rPr lang="en-US" dirty="0"/>
              <a:t>course had negative impact on grades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Increase in travel time causes decrease in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7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goal to try and answer 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5872"/>
            <a:ext cx="8229600" cy="3430291"/>
          </a:xfrm>
        </p:spPr>
        <p:txBody>
          <a:bodyPr>
            <a:normAutofit/>
          </a:bodyPr>
          <a:lstStyle/>
          <a:p>
            <a:r>
              <a:rPr lang="en-US" dirty="0"/>
              <a:t>What factors influence the average </a:t>
            </a:r>
            <a:r>
              <a:rPr lang="en-US" dirty="0" smtClean="0"/>
              <a:t>math </a:t>
            </a:r>
            <a:r>
              <a:rPr lang="en-US" dirty="0"/>
              <a:t>grade score?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factors influence the average </a:t>
            </a:r>
            <a:r>
              <a:rPr lang="en-US" dirty="0" smtClean="0"/>
              <a:t>Portuguese grade </a:t>
            </a:r>
            <a:r>
              <a:rPr lang="en-US" dirty="0"/>
              <a:t>score?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Math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978"/>
            <a:ext cx="8229600" cy="482818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The more one studies the better the grade</a:t>
            </a:r>
          </a:p>
          <a:p>
            <a:endParaRPr lang="en-US" dirty="0" smtClean="0"/>
          </a:p>
          <a:p>
            <a:r>
              <a:rPr lang="en-US" dirty="0" smtClean="0"/>
              <a:t>Mother’s education level had positive impact</a:t>
            </a:r>
          </a:p>
          <a:p>
            <a:endParaRPr lang="en-US" dirty="0" smtClean="0"/>
          </a:p>
          <a:p>
            <a:r>
              <a:rPr lang="en-US" dirty="0" smtClean="0"/>
              <a:t>Mother’s job of other shows negative impact</a:t>
            </a:r>
          </a:p>
          <a:p>
            <a:endParaRPr lang="en-US" dirty="0" smtClean="0"/>
          </a:p>
          <a:p>
            <a:r>
              <a:rPr lang="en-US" dirty="0" smtClean="0"/>
              <a:t>Age has negative impact </a:t>
            </a:r>
          </a:p>
        </p:txBody>
      </p:sp>
    </p:spTree>
    <p:extLst>
      <p:ext uri="{BB962C8B-B14F-4D97-AF65-F5344CB8AC3E}">
        <p14:creationId xmlns:p14="http://schemas.microsoft.com/office/powerpoint/2010/main" val="239481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5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Math more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584"/>
            <a:ext cx="8229600" cy="5023579"/>
          </a:xfrm>
        </p:spPr>
        <p:txBody>
          <a:bodyPr/>
          <a:lstStyle/>
          <a:p>
            <a:r>
              <a:rPr lang="en-US" dirty="0" smtClean="0"/>
              <a:t>Frequency of going out impacted the grade</a:t>
            </a:r>
          </a:p>
          <a:p>
            <a:endParaRPr lang="en-US" dirty="0"/>
          </a:p>
          <a:p>
            <a:r>
              <a:rPr lang="en-US" dirty="0" smtClean="0"/>
              <a:t>If the student choose the school for reputation, this had a positive impact</a:t>
            </a:r>
          </a:p>
          <a:p>
            <a:endParaRPr lang="en-US" dirty="0"/>
          </a:p>
          <a:p>
            <a:r>
              <a:rPr lang="en-US" dirty="0" smtClean="0"/>
              <a:t>If the guardian was the father, this had a positive impact, guardian mother or other was excluded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Portuguese: 0.0 coefficients – features excluded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/>
              <a:t>Higher = y</a:t>
            </a:r>
          </a:p>
          <a:p>
            <a:r>
              <a:rPr lang="en-US" dirty="0" smtClean="0"/>
              <a:t>School = MS</a:t>
            </a:r>
          </a:p>
          <a:p>
            <a:r>
              <a:rPr lang="en-US" dirty="0" err="1" smtClean="0"/>
              <a:t>Schoolsup</a:t>
            </a:r>
            <a:r>
              <a:rPr lang="en-US" dirty="0" smtClean="0"/>
              <a:t> = y</a:t>
            </a:r>
          </a:p>
          <a:p>
            <a:r>
              <a:rPr lang="en-US" dirty="0" smtClean="0"/>
              <a:t>Internet = y</a:t>
            </a:r>
          </a:p>
          <a:p>
            <a:r>
              <a:rPr lang="en-US" dirty="0" smtClean="0"/>
              <a:t>Age</a:t>
            </a:r>
          </a:p>
          <a:p>
            <a:r>
              <a:rPr lang="en-US" dirty="0" err="1" smtClean="0"/>
              <a:t>Traveltime</a:t>
            </a:r>
            <a:endParaRPr lang="en-US" dirty="0" smtClean="0"/>
          </a:p>
          <a:p>
            <a:r>
              <a:rPr lang="en-US" dirty="0" err="1" smtClean="0"/>
              <a:t>Famrel</a:t>
            </a:r>
            <a:endParaRPr lang="en-US" dirty="0" smtClean="0"/>
          </a:p>
          <a:p>
            <a:r>
              <a:rPr lang="en-US" dirty="0" err="1" smtClean="0"/>
              <a:t>Freetime</a:t>
            </a:r>
            <a:endParaRPr lang="en-US" dirty="0" smtClean="0"/>
          </a:p>
          <a:p>
            <a:r>
              <a:rPr lang="en-US" dirty="0" err="1" smtClean="0"/>
              <a:t>goout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Absences</a:t>
            </a:r>
          </a:p>
          <a:p>
            <a:r>
              <a:rPr lang="en-US" dirty="0" smtClean="0"/>
              <a:t>Sex = f &amp; m</a:t>
            </a:r>
          </a:p>
          <a:p>
            <a:r>
              <a:rPr lang="en-US" dirty="0" smtClean="0"/>
              <a:t>Address = R or U</a:t>
            </a:r>
          </a:p>
          <a:p>
            <a:r>
              <a:rPr lang="en-US" dirty="0" err="1" smtClean="0"/>
              <a:t>Famsize</a:t>
            </a:r>
            <a:endParaRPr lang="en-US" dirty="0" smtClean="0"/>
          </a:p>
          <a:p>
            <a:r>
              <a:rPr lang="en-US" dirty="0" err="1" smtClean="0"/>
              <a:t>Pstatus</a:t>
            </a:r>
            <a:r>
              <a:rPr lang="en-US" dirty="0" smtClean="0"/>
              <a:t> (both A &amp;T)</a:t>
            </a:r>
          </a:p>
          <a:p>
            <a:r>
              <a:rPr lang="en-US" dirty="0" err="1" smtClean="0"/>
              <a:t>Mjob</a:t>
            </a:r>
            <a:r>
              <a:rPr lang="en-US" dirty="0" smtClean="0"/>
              <a:t> – all </a:t>
            </a:r>
          </a:p>
          <a:p>
            <a:r>
              <a:rPr lang="en-US" dirty="0" err="1" smtClean="0"/>
              <a:t>Mjob</a:t>
            </a:r>
            <a:r>
              <a:rPr lang="en-US" dirty="0" smtClean="0"/>
              <a:t> – all</a:t>
            </a:r>
          </a:p>
          <a:p>
            <a:r>
              <a:rPr lang="en-US" dirty="0" smtClean="0"/>
              <a:t>Reason = course, home,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6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Portuguese: 0.0 coefficients – features excluded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/>
              <a:t>Guardian all 3</a:t>
            </a:r>
          </a:p>
          <a:p>
            <a:r>
              <a:rPr lang="en-US" dirty="0" err="1" smtClean="0"/>
              <a:t>Famsup</a:t>
            </a:r>
            <a:endParaRPr lang="en-US" dirty="0" smtClean="0"/>
          </a:p>
          <a:p>
            <a:r>
              <a:rPr lang="en-US" dirty="0" smtClean="0"/>
              <a:t>Paid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Nursery</a:t>
            </a:r>
          </a:p>
          <a:p>
            <a:r>
              <a:rPr lang="en-US" dirty="0" smtClean="0"/>
              <a:t>Romantic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Portuguese Features selected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9125"/>
            <a:ext cx="4038600" cy="3628756"/>
          </a:xfrm>
        </p:spPr>
        <p:txBody>
          <a:bodyPr>
            <a:normAutofit/>
          </a:bodyPr>
          <a:lstStyle/>
          <a:p>
            <a:r>
              <a:rPr lang="en-US" dirty="0" smtClean="0"/>
              <a:t>Higher = no</a:t>
            </a:r>
          </a:p>
          <a:p>
            <a:r>
              <a:rPr lang="en-US" dirty="0" smtClean="0"/>
              <a:t>Failures</a:t>
            </a:r>
          </a:p>
          <a:p>
            <a:r>
              <a:rPr lang="en-US" dirty="0" smtClean="0"/>
              <a:t>School = GP </a:t>
            </a:r>
          </a:p>
          <a:p>
            <a:r>
              <a:rPr lang="en-US" dirty="0" smtClean="0"/>
              <a:t>Reason = reputation</a:t>
            </a:r>
          </a:p>
          <a:p>
            <a:r>
              <a:rPr lang="en-US" dirty="0" err="1" smtClean="0"/>
              <a:t>Schoolsup</a:t>
            </a:r>
            <a:r>
              <a:rPr lang="en-US" dirty="0" smtClean="0"/>
              <a:t> = no</a:t>
            </a:r>
          </a:p>
          <a:p>
            <a:r>
              <a:rPr lang="en-US" dirty="0" err="1" smtClean="0"/>
              <a:t>Studytime</a:t>
            </a:r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9125"/>
            <a:ext cx="4038600" cy="3475232"/>
          </a:xfrm>
        </p:spPr>
        <p:txBody>
          <a:bodyPr>
            <a:normAutofit/>
          </a:bodyPr>
          <a:lstStyle/>
          <a:p>
            <a:r>
              <a:rPr lang="en-US" dirty="0" err="1" smtClean="0"/>
              <a:t>Walc</a:t>
            </a:r>
            <a:endParaRPr lang="en-US" dirty="0" smtClean="0"/>
          </a:p>
          <a:p>
            <a:r>
              <a:rPr lang="en-US" dirty="0" err="1" smtClean="0"/>
              <a:t>Dalc</a:t>
            </a:r>
            <a:endParaRPr lang="en-US" dirty="0" smtClean="0"/>
          </a:p>
          <a:p>
            <a:r>
              <a:rPr lang="en-US" dirty="0" err="1" smtClean="0"/>
              <a:t>Medu</a:t>
            </a:r>
            <a:endParaRPr lang="en-US" dirty="0" smtClean="0"/>
          </a:p>
          <a:p>
            <a:r>
              <a:rPr lang="en-US" dirty="0" err="1" smtClean="0"/>
              <a:t>Fedu</a:t>
            </a:r>
            <a:endParaRPr lang="en-US" dirty="0" smtClean="0"/>
          </a:p>
          <a:p>
            <a:r>
              <a:rPr lang="en-US" dirty="0" smtClean="0"/>
              <a:t>Internet = no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89502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</a:t>
            </a:r>
            <a:br>
              <a:rPr lang="en-US" dirty="0" smtClean="0"/>
            </a:br>
            <a:r>
              <a:rPr lang="en-US" dirty="0" smtClean="0"/>
              <a:t>Math vs. Portuguese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80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features were excluded from the Portuguese model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features selected for the Math Lasso was 18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Number of features selected for the Portuguese Lasso was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used in Math but excluded from Portuguese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44735"/>
            <a:ext cx="4040188" cy="3781428"/>
          </a:xfrm>
        </p:spPr>
        <p:txBody>
          <a:bodyPr/>
          <a:lstStyle/>
          <a:p>
            <a:r>
              <a:rPr lang="en-US" sz="2800" dirty="0" smtClean="0"/>
              <a:t>Age</a:t>
            </a:r>
          </a:p>
          <a:p>
            <a:r>
              <a:rPr lang="en-US" sz="2800" dirty="0" smtClean="0"/>
              <a:t>Romantic = yes</a:t>
            </a:r>
          </a:p>
          <a:p>
            <a:r>
              <a:rPr lang="en-US" sz="2800" dirty="0" err="1" smtClean="0"/>
              <a:t>Mjob</a:t>
            </a:r>
            <a:r>
              <a:rPr lang="en-US" sz="2800" dirty="0" smtClean="0"/>
              <a:t> = health, services or other</a:t>
            </a:r>
          </a:p>
          <a:p>
            <a:r>
              <a:rPr lang="en-US" sz="2800" dirty="0" err="1" smtClean="0"/>
              <a:t>Famsize</a:t>
            </a:r>
            <a:r>
              <a:rPr lang="en-US" sz="2800" dirty="0" smtClean="0"/>
              <a:t> &gt; 3</a:t>
            </a:r>
          </a:p>
          <a:p>
            <a:r>
              <a:rPr lang="en-US" sz="2800" dirty="0" smtClean="0"/>
              <a:t>Guardian = Father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344735"/>
            <a:ext cx="4041775" cy="3419404"/>
          </a:xfrm>
        </p:spPr>
        <p:txBody>
          <a:bodyPr/>
          <a:lstStyle/>
          <a:p>
            <a:r>
              <a:rPr lang="en-US" sz="2800" dirty="0" smtClean="0"/>
              <a:t>Sex = female</a:t>
            </a:r>
          </a:p>
          <a:p>
            <a:r>
              <a:rPr lang="en-US" sz="2800" dirty="0" err="1" smtClean="0"/>
              <a:t>Famsup</a:t>
            </a:r>
            <a:r>
              <a:rPr lang="en-US" sz="2800" dirty="0" smtClean="0"/>
              <a:t> = No</a:t>
            </a:r>
          </a:p>
          <a:p>
            <a:r>
              <a:rPr lang="en-US" sz="2800" dirty="0" err="1" smtClean="0"/>
              <a:t>Traveltime</a:t>
            </a:r>
            <a:endParaRPr lang="en-US" sz="2800" dirty="0" smtClean="0"/>
          </a:p>
          <a:p>
            <a:r>
              <a:rPr lang="en-US" sz="2800" dirty="0" smtClean="0"/>
              <a:t>Reasons to choose school  for the course</a:t>
            </a:r>
          </a:p>
          <a:p>
            <a:r>
              <a:rPr lang="en-US" sz="2800" dirty="0" err="1" smtClean="0"/>
              <a:t>Goout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24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selected for Portuguese but excluded from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37686"/>
            <a:ext cx="8229600" cy="4088477"/>
          </a:xfrm>
        </p:spPr>
        <p:txBody>
          <a:bodyPr/>
          <a:lstStyle/>
          <a:p>
            <a:r>
              <a:rPr lang="en-US" dirty="0" smtClean="0"/>
              <a:t>Internet = no</a:t>
            </a:r>
          </a:p>
          <a:p>
            <a:r>
              <a:rPr lang="en-US" dirty="0" smtClean="0"/>
              <a:t>School = GP</a:t>
            </a:r>
          </a:p>
          <a:p>
            <a:r>
              <a:rPr lang="en-US" dirty="0" err="1" smtClean="0"/>
              <a:t>Walc</a:t>
            </a:r>
            <a:endParaRPr lang="en-US" dirty="0" smtClean="0"/>
          </a:p>
          <a:p>
            <a:r>
              <a:rPr lang="en-US" dirty="0" err="1" smtClean="0"/>
              <a:t>Dalc</a:t>
            </a:r>
            <a:endParaRPr lang="en-US" dirty="0" smtClean="0"/>
          </a:p>
          <a:p>
            <a:r>
              <a:rPr lang="en-US" dirty="0" err="1" smtClean="0"/>
              <a:t>Fedu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in common for Math and Portuguese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421"/>
            <a:ext cx="8229600" cy="43257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Students that did not wish to pursue higher education had a negative impact on grades </a:t>
            </a:r>
          </a:p>
          <a:p>
            <a:endParaRPr lang="en-US" dirty="0" smtClean="0"/>
          </a:p>
          <a:p>
            <a:r>
              <a:rPr lang="en-US" dirty="0" smtClean="0"/>
              <a:t> Increased value in the past class failures had a negative impact on grades</a:t>
            </a:r>
          </a:p>
          <a:p>
            <a:endParaRPr lang="en-US" dirty="0" smtClean="0"/>
          </a:p>
          <a:p>
            <a:r>
              <a:rPr lang="en-US" dirty="0" smtClean="0"/>
              <a:t>Attending a school for it’s reputation had a positive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359450"/>
            <a:ext cx="8229600" cy="577869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What factors are the same in predicting the performance of students test scores for </a:t>
            </a:r>
            <a:r>
              <a:rPr lang="en-US" dirty="0" smtClean="0"/>
              <a:t>Math </a:t>
            </a:r>
            <a:r>
              <a:rPr lang="en-US" dirty="0"/>
              <a:t>and Portuguese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factors </a:t>
            </a:r>
            <a:r>
              <a:rPr lang="en-US" dirty="0" smtClean="0"/>
              <a:t>are different in predicting the performance of student’s test scores for Math and Portuguese?</a:t>
            </a:r>
          </a:p>
          <a:p>
            <a:endParaRPr lang="en-US" dirty="0"/>
          </a:p>
          <a:p>
            <a:r>
              <a:rPr lang="en-US" dirty="0"/>
              <a:t>How could someone improve their test score in </a:t>
            </a:r>
            <a:r>
              <a:rPr lang="en-US" dirty="0" err="1"/>
              <a:t>Maths</a:t>
            </a:r>
            <a:r>
              <a:rPr lang="en-US" dirty="0"/>
              <a:t> (or Portuguese)?</a:t>
            </a:r>
          </a:p>
        </p:txBody>
      </p:sp>
    </p:spTree>
    <p:extLst>
      <p:ext uri="{BB962C8B-B14F-4D97-AF65-F5344CB8AC3E}">
        <p14:creationId xmlns:p14="http://schemas.microsoft.com/office/powerpoint/2010/main" val="8080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for both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that did not require extra education support had a positive influence</a:t>
            </a:r>
          </a:p>
          <a:p>
            <a:endParaRPr lang="en-US" dirty="0"/>
          </a:p>
          <a:p>
            <a:r>
              <a:rPr lang="en-US" dirty="0" smtClean="0"/>
              <a:t>The more the student studies, the better the grade</a:t>
            </a:r>
          </a:p>
          <a:p>
            <a:endParaRPr lang="en-US" dirty="0"/>
          </a:p>
          <a:p>
            <a:r>
              <a:rPr lang="en-US" dirty="0" smtClean="0"/>
              <a:t>Mother’s level of education, as level of education increase, the grade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8908"/>
            <a:ext cx="8229600" cy="3837255"/>
          </a:xfrm>
        </p:spPr>
        <p:txBody>
          <a:bodyPr/>
          <a:lstStyle/>
          <a:p>
            <a:r>
              <a:rPr lang="en-US" dirty="0" smtClean="0"/>
              <a:t>Student drinking habits has an impact on the Portuguese grades but were not included in the Math selection.  The greater the level of drinking the lower the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0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schools was a factor in the Portuguese grades, so maybe that school has a better language teacher(s</a:t>
            </a:r>
            <a:r>
              <a:rPr lang="en-US" dirty="0" smtClean="0"/>
              <a:t>)?</a:t>
            </a:r>
          </a:p>
          <a:p>
            <a:endParaRPr lang="en-US" dirty="0"/>
          </a:p>
          <a:p>
            <a:r>
              <a:rPr lang="en-US" dirty="0" smtClean="0"/>
              <a:t>Mother’s level of education impacted Portuguese grades but not Math.  Not sure how to interpret that.  Maybe higher level of education indicates study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45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having internet access was noted to impact Portuguese grades.  I would have thought that would impact either, but the model excluded that from the </a:t>
            </a:r>
            <a:r>
              <a:rPr lang="en-US" dirty="0" err="1" smtClean="0"/>
              <a:t>Maths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Being in a romantic relationship had negative impact on grades for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8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interesting that the Father’s job of being a teacher had a positive impact on grades which makes sense, but the Mother’s job as teacher was not included in 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models, due to time only Lasso regression was included in this presentation.  </a:t>
            </a:r>
          </a:p>
          <a:p>
            <a:endParaRPr lang="en-US" dirty="0"/>
          </a:p>
          <a:p>
            <a:r>
              <a:rPr lang="en-US" dirty="0" smtClean="0"/>
              <a:t>I was really interested to see what the trees would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22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290" y="260680"/>
            <a:ext cx="8229600" cy="51545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&amp; explore the data</a:t>
            </a:r>
          </a:p>
          <a:p>
            <a:r>
              <a:rPr lang="en-US" dirty="0" smtClean="0"/>
              <a:t>Visualize the data</a:t>
            </a:r>
            <a:endParaRPr lang="en-US" dirty="0" smtClean="0"/>
          </a:p>
          <a:p>
            <a:r>
              <a:rPr lang="en-US" dirty="0" smtClean="0"/>
              <a:t>Run a regression model on both data sets</a:t>
            </a:r>
          </a:p>
          <a:p>
            <a:r>
              <a:rPr lang="en-US" dirty="0" smtClean="0"/>
              <a:t>Review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73826"/>
          </a:xfrm>
        </p:spPr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9550"/>
            <a:ext cx="6400800" cy="829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Profile of the math 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830"/>
            <a:ext cx="8229600" cy="4525963"/>
          </a:xfrm>
        </p:spPr>
        <p:txBody>
          <a:bodyPr/>
          <a:lstStyle/>
          <a:p>
            <a:r>
              <a:rPr lang="en-US" dirty="0" smtClean="0"/>
              <a:t>Number of variables : 33</a:t>
            </a:r>
          </a:p>
          <a:p>
            <a:r>
              <a:rPr lang="en-US" dirty="0" smtClean="0"/>
              <a:t>Number of observations: 395</a:t>
            </a:r>
          </a:p>
          <a:p>
            <a:r>
              <a:rPr lang="en-US" dirty="0" smtClean="0"/>
              <a:t>Total missing: 0%</a:t>
            </a:r>
          </a:p>
          <a:p>
            <a:r>
              <a:rPr lang="en-US" dirty="0" smtClean="0"/>
              <a:t>Variable type numeric: 15</a:t>
            </a:r>
          </a:p>
          <a:p>
            <a:r>
              <a:rPr lang="en-US" dirty="0" smtClean="0"/>
              <a:t>Variable type categorical: 17</a:t>
            </a:r>
          </a:p>
          <a:p>
            <a:r>
              <a:rPr lang="en-US" dirty="0" smtClean="0"/>
              <a:t>Rejected = 1  </a:t>
            </a:r>
          </a:p>
          <a:p>
            <a:pPr lvl="1"/>
            <a:r>
              <a:rPr lang="en-US" dirty="0" smtClean="0"/>
              <a:t>G3 highly correlated with G2 (.90487)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Profile of Portuguese 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383376"/>
          </a:xfrm>
        </p:spPr>
        <p:txBody>
          <a:bodyPr/>
          <a:lstStyle/>
          <a:p>
            <a:r>
              <a:rPr lang="en-US" dirty="0"/>
              <a:t>Number of variables : 33</a:t>
            </a:r>
          </a:p>
          <a:p>
            <a:r>
              <a:rPr lang="en-US" dirty="0"/>
              <a:t>Number of observations: </a:t>
            </a:r>
            <a:r>
              <a:rPr lang="en-US" dirty="0" smtClean="0"/>
              <a:t>649</a:t>
            </a:r>
            <a:endParaRPr lang="en-US" dirty="0"/>
          </a:p>
          <a:p>
            <a:r>
              <a:rPr lang="en-US" dirty="0"/>
              <a:t>Total missing: 0%</a:t>
            </a:r>
          </a:p>
          <a:p>
            <a:r>
              <a:rPr lang="en-US" dirty="0"/>
              <a:t>Variable type numeric: 15</a:t>
            </a:r>
          </a:p>
          <a:p>
            <a:r>
              <a:rPr lang="en-US" dirty="0"/>
              <a:t>Variable type categorical: 17</a:t>
            </a:r>
          </a:p>
          <a:p>
            <a:r>
              <a:rPr lang="en-US" dirty="0"/>
              <a:t>Rejected = 1  </a:t>
            </a:r>
            <a:endParaRPr lang="en-US" dirty="0" smtClean="0"/>
          </a:p>
          <a:p>
            <a:pPr lvl="1"/>
            <a:r>
              <a:rPr lang="en-US" dirty="0" smtClean="0"/>
              <a:t>G3 </a:t>
            </a:r>
            <a:r>
              <a:rPr lang="en-US" dirty="0"/>
              <a:t>highly correlated with </a:t>
            </a:r>
            <a:r>
              <a:rPr lang="en-US" dirty="0" smtClean="0"/>
              <a:t>G2 (.91855)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o</a:t>
            </a:r>
            <a:r>
              <a:rPr lang="en-US" sz="3200" dirty="0" smtClean="0"/>
              <a:t>bservations while exploring the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No missing data in either dataset</a:t>
            </a:r>
          </a:p>
          <a:p>
            <a:endParaRPr lang="en-US" sz="2800" dirty="0" smtClean="0"/>
          </a:p>
          <a:p>
            <a:r>
              <a:rPr lang="en-US" sz="2800" dirty="0" smtClean="0"/>
              <a:t>Both datasets contain the same features</a:t>
            </a:r>
          </a:p>
          <a:p>
            <a:endParaRPr lang="en-US" sz="2800" dirty="0" smtClean="0"/>
          </a:p>
          <a:p>
            <a:r>
              <a:rPr lang="en-US" sz="2800" dirty="0" smtClean="0"/>
              <a:t>Features are a mix of numeric &amp; categorical variables  15-numeric, 17 categorical</a:t>
            </a:r>
          </a:p>
          <a:p>
            <a:endParaRPr lang="en-US" sz="2800" dirty="0" smtClean="0"/>
          </a:p>
          <a:p>
            <a:r>
              <a:rPr lang="en-US" sz="2800" dirty="0" smtClean="0"/>
              <a:t>Portuguese dataset contained 649 records</a:t>
            </a:r>
          </a:p>
          <a:p>
            <a:r>
              <a:rPr lang="en-US" sz="2800" dirty="0" smtClean="0"/>
              <a:t>Math dataset contained 395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2056</TotalTime>
  <Words>1304</Words>
  <Application>Microsoft Macintosh PowerPoint</Application>
  <PresentationFormat>On-screen Show (4:3)</PresentationFormat>
  <Paragraphs>287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The Data</vt:lpstr>
      <vt:lpstr>Project goal to try and answer  the following:</vt:lpstr>
      <vt:lpstr>PowerPoint Presentation</vt:lpstr>
      <vt:lpstr>process</vt:lpstr>
      <vt:lpstr>Exploring the Data</vt:lpstr>
      <vt:lpstr>Profile of the math dataset</vt:lpstr>
      <vt:lpstr>Profile of Portuguese dataset</vt:lpstr>
      <vt:lpstr>Some observations while exploring the data</vt:lpstr>
      <vt:lpstr>Notes on grades</vt:lpstr>
      <vt:lpstr>Visualize the data</vt:lpstr>
      <vt:lpstr>Heat map correlation – Math</vt:lpstr>
      <vt:lpstr>Heat map correlation – Portuguese</vt:lpstr>
      <vt:lpstr>Math averages - Distribution </vt:lpstr>
      <vt:lpstr>Portuguese – average distribution</vt:lpstr>
      <vt:lpstr>Math failures / Average</vt:lpstr>
      <vt:lpstr>Portuguese failures/average</vt:lpstr>
      <vt:lpstr>Math – higher yes/average</vt:lpstr>
      <vt:lpstr>Portuguese higher yes/average</vt:lpstr>
      <vt:lpstr>Next steps</vt:lpstr>
      <vt:lpstr>Modelling</vt:lpstr>
      <vt:lpstr>Lasso regression model </vt:lpstr>
      <vt:lpstr>Lasso Regularization</vt:lpstr>
      <vt:lpstr>PowerPoint Presentation</vt:lpstr>
      <vt:lpstr>Math: 0.0 coefficients not included in the model features excluded </vt:lpstr>
      <vt:lpstr>Math Features selected </vt:lpstr>
      <vt:lpstr>Math results</vt:lpstr>
      <vt:lpstr>Math results cont.</vt:lpstr>
      <vt:lpstr>Math results more..</vt:lpstr>
      <vt:lpstr>Math results</vt:lpstr>
      <vt:lpstr>Math more</vt:lpstr>
      <vt:lpstr>Portuguese: 0.0 coefficients – features excluded</vt:lpstr>
      <vt:lpstr>Portuguese: 0.0 coefficients – features excluded</vt:lpstr>
      <vt:lpstr>Portuguese Features selected </vt:lpstr>
      <vt:lpstr>Comparison  Math vs. Portuguese</vt:lpstr>
      <vt:lpstr>PowerPoint Presentation</vt:lpstr>
      <vt:lpstr>Features used in Math but excluded from Portuguese</vt:lpstr>
      <vt:lpstr>Features selected for Portuguese but excluded from Math</vt:lpstr>
      <vt:lpstr>Things in common for Math and Portuguese grades</vt:lpstr>
      <vt:lpstr>Common for both cont.</vt:lpstr>
      <vt:lpstr>Some differences</vt:lpstr>
      <vt:lpstr>PowerPoint Presentation</vt:lpstr>
      <vt:lpstr>PowerPoint Presentation</vt:lpstr>
      <vt:lpstr>PowerPoint Presentation</vt:lpstr>
      <vt:lpstr>What next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Carolyn Randall</cp:lastModifiedBy>
  <cp:revision>129</cp:revision>
  <cp:lastPrinted>2017-07-23T07:04:18Z</cp:lastPrinted>
  <dcterms:created xsi:type="dcterms:W3CDTF">2010-04-12T23:12:02Z</dcterms:created>
  <dcterms:modified xsi:type="dcterms:W3CDTF">2017-07-23T08:46:59Z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