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57" r:id="rId6"/>
    <p:sldId id="262" r:id="rId7"/>
    <p:sldId id="264" r:id="rId8"/>
    <p:sldId id="258" r:id="rId9"/>
    <p:sldId id="283" r:id="rId10"/>
    <p:sldId id="279" r:id="rId11"/>
    <p:sldId id="280" r:id="rId12"/>
    <p:sldId id="269" r:id="rId13"/>
    <p:sldId id="265" r:id="rId14"/>
    <p:sldId id="261" r:id="rId15"/>
    <p:sldId id="266" r:id="rId16"/>
    <p:sldId id="278" r:id="rId17"/>
    <p:sldId id="260" r:id="rId18"/>
    <p:sldId id="272" r:id="rId19"/>
    <p:sldId id="273" r:id="rId20"/>
    <p:sldId id="274" r:id="rId21"/>
    <p:sldId id="288" r:id="rId22"/>
    <p:sldId id="287" r:id="rId23"/>
    <p:sldId id="284" r:id="rId24"/>
    <p:sldId id="286" r:id="rId25"/>
    <p:sldId id="285" r:id="rId26"/>
    <p:sldId id="275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94575" autoAdjust="0"/>
  </p:normalViewPr>
  <p:slideViewPr>
    <p:cSldViewPr snapToGrid="0" snapToObjects="1">
      <p:cViewPr varScale="1">
        <p:scale>
          <a:sx n="95" d="100"/>
          <a:sy n="95" d="100"/>
        </p:scale>
        <p:origin x="-11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8" y="2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23/07/17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23/07/17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23/07/17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23/07/17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23/07/17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23/07/17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23/07/17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23/07/17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23/07/17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23/07/17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23/07/17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23/07/17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7825" y="1181958"/>
            <a:ext cx="7479250" cy="50167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4000" b="1" spc="150" dirty="0" smtClean="0">
                <a:ln w="11430"/>
                <a:solidFill>
                  <a:srgbClr val="FFFF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Predicting Student Grades</a:t>
            </a:r>
          </a:p>
          <a:p>
            <a:pPr algn="ctr"/>
            <a:endParaRPr lang="en-US" sz="4000" b="1" spc="150" dirty="0">
              <a:ln w="11430"/>
              <a:solidFill>
                <a:srgbClr val="FFFF0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4000" b="1" spc="150" dirty="0" smtClean="0">
                <a:ln w="11430"/>
                <a:solidFill>
                  <a:srgbClr val="FFFF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Final Project</a:t>
            </a:r>
          </a:p>
          <a:p>
            <a:pPr algn="ctr"/>
            <a:r>
              <a:rPr lang="en-US" sz="4000" b="1" spc="150" dirty="0" smtClean="0">
                <a:ln w="11430"/>
                <a:solidFill>
                  <a:srgbClr val="FFFF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General Assembly </a:t>
            </a:r>
          </a:p>
          <a:p>
            <a:pPr algn="ctr"/>
            <a:r>
              <a:rPr lang="en-US" sz="4000" b="1" spc="150" dirty="0" smtClean="0">
                <a:ln w="11430"/>
                <a:solidFill>
                  <a:srgbClr val="FFFF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Data Science</a:t>
            </a:r>
          </a:p>
          <a:p>
            <a:pPr algn="ctr"/>
            <a:endParaRPr lang="en-US" sz="4000" b="1" spc="150" dirty="0">
              <a:ln w="11430"/>
              <a:solidFill>
                <a:srgbClr val="FFFF0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4000" b="1" spc="150" dirty="0" smtClean="0">
                <a:ln w="11430"/>
                <a:solidFill>
                  <a:srgbClr val="FFFF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Carolyn Randall </a:t>
            </a:r>
          </a:p>
          <a:p>
            <a:pPr algn="ctr"/>
            <a:r>
              <a:rPr lang="en-US" sz="4000" b="1" spc="150" dirty="0" smtClean="0">
                <a:ln w="11430"/>
                <a:solidFill>
                  <a:srgbClr val="FFFF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July 2017</a:t>
            </a:r>
            <a:endParaRPr lang="en-US" sz="4000" b="1" spc="150" dirty="0">
              <a:ln w="11430"/>
              <a:solidFill>
                <a:srgbClr val="FFFF0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2311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967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Notes on grades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46" y="1094308"/>
            <a:ext cx="8051753" cy="503185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20-point grading scale is used, where 0 is the lowest grade and 20 is the perfect score.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students </a:t>
            </a:r>
            <a:r>
              <a:rPr lang="en-US" dirty="0" smtClean="0"/>
              <a:t>were evaluated </a:t>
            </a:r>
            <a:r>
              <a:rPr lang="en-US" dirty="0"/>
              <a:t>in three periods and the last evaluation (</a:t>
            </a:r>
            <a:r>
              <a:rPr lang="en-US" dirty="0" smtClean="0"/>
              <a:t>G3) </a:t>
            </a:r>
          </a:p>
          <a:p>
            <a:endParaRPr lang="en-US" dirty="0" smtClean="0"/>
          </a:p>
          <a:p>
            <a:r>
              <a:rPr lang="en-US" dirty="0"/>
              <a:t>I will be using Average as my target (average of G1, G2, G3)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Students evaluated at two schools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3000" dirty="0"/>
              <a:t>N</a:t>
            </a:r>
            <a:r>
              <a:rPr lang="en-US" sz="3000" dirty="0" smtClean="0"/>
              <a:t>umber of grades &gt; 10 midway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dirty="0" smtClean="0"/>
              <a:t>216 </a:t>
            </a:r>
            <a:r>
              <a:rPr lang="en-US" dirty="0"/>
              <a:t>of 395 math grades </a:t>
            </a:r>
            <a:r>
              <a:rPr lang="en-US" dirty="0" smtClean="0"/>
              <a:t>greater than 10</a:t>
            </a:r>
          </a:p>
          <a:p>
            <a:pPr lvl="1"/>
            <a:r>
              <a:rPr lang="en-US" dirty="0" smtClean="0"/>
              <a:t>54.68%</a:t>
            </a:r>
          </a:p>
          <a:p>
            <a:endParaRPr lang="en-US" dirty="0" smtClean="0"/>
          </a:p>
          <a:p>
            <a:r>
              <a:rPr lang="en-US" dirty="0"/>
              <a:t>450 out of 649  Portuguese grades </a:t>
            </a:r>
            <a:r>
              <a:rPr lang="en-US" dirty="0" smtClean="0"/>
              <a:t>greater than 10</a:t>
            </a:r>
          </a:p>
          <a:p>
            <a:pPr lvl="1"/>
            <a:r>
              <a:rPr lang="en-US" dirty="0" smtClean="0"/>
              <a:t>69.34%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19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more pictures here once review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9670"/>
          </a:xfrm>
        </p:spPr>
        <p:txBody>
          <a:bodyPr>
            <a:noAutofit/>
          </a:bodyPr>
          <a:lstStyle/>
          <a:p>
            <a:r>
              <a:rPr lang="en-US" sz="3200" dirty="0" smtClean="0"/>
              <a:t>Heat map correlation – Math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44" b="854"/>
          <a:stretch/>
        </p:blipFill>
        <p:spPr>
          <a:xfrm>
            <a:off x="740104" y="1202388"/>
            <a:ext cx="7798067" cy="5498559"/>
          </a:xfrm>
        </p:spPr>
      </p:pic>
    </p:spTree>
    <p:extLst>
      <p:ext uri="{BB962C8B-B14F-4D97-AF65-F5344CB8AC3E}">
        <p14:creationId xmlns:p14="http://schemas.microsoft.com/office/powerpoint/2010/main" val="3694635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808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Heat map correlation – Portuguese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664" b="946"/>
          <a:stretch/>
        </p:blipFill>
        <p:spPr>
          <a:xfrm>
            <a:off x="932302" y="972718"/>
            <a:ext cx="7659916" cy="5666502"/>
          </a:xfrm>
        </p:spPr>
      </p:pic>
    </p:spTree>
    <p:extLst>
      <p:ext uri="{BB962C8B-B14F-4D97-AF65-F5344CB8AC3E}">
        <p14:creationId xmlns:p14="http://schemas.microsoft.com/office/powerpoint/2010/main" val="2656568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summary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48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3185"/>
            <a:ext cx="8229600" cy="3842978"/>
          </a:xfrm>
        </p:spPr>
        <p:txBody>
          <a:bodyPr/>
          <a:lstStyle/>
          <a:p>
            <a:r>
              <a:rPr lang="en-US" dirty="0" smtClean="0"/>
              <a:t>Converted all the categorical data to numeric using dummies for both the Math and Portuguese datasets so I can run the numeric data thru my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9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Lasso regression model used </a:t>
            </a:r>
          </a:p>
          <a:p>
            <a:r>
              <a:rPr lang="en-US" dirty="0" err="1" smtClean="0"/>
              <a:t>xxxxx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27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Lasso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Uses penalty</a:t>
            </a:r>
          </a:p>
          <a:p>
            <a:r>
              <a:rPr lang="en-US" dirty="0" smtClean="0"/>
              <a:t>Uses an absolute value of beta in our penalty term</a:t>
            </a:r>
          </a:p>
          <a:p>
            <a:r>
              <a:rPr lang="en-US" dirty="0" smtClean="0"/>
              <a:t>Along </a:t>
            </a:r>
            <a:r>
              <a:rPr lang="en-US" dirty="0"/>
              <a:t>with shrinking coefficients, lasso performs feature </a:t>
            </a:r>
            <a:r>
              <a:rPr lang="en-US" dirty="0" smtClean="0"/>
              <a:t>selection</a:t>
            </a:r>
          </a:p>
          <a:p>
            <a:r>
              <a:rPr lang="en-US" dirty="0"/>
              <a:t>S</a:t>
            </a:r>
            <a:r>
              <a:rPr lang="en-US" dirty="0" smtClean="0"/>
              <a:t>ome </a:t>
            </a:r>
            <a:r>
              <a:rPr lang="en-US" dirty="0"/>
              <a:t>of the coefficients become exactly zero, which is equivalent to the particular feature being excluded from the model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9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tuning parameter is zero, we get least squares, as it increases the shrinkage penalty has more of an impact and the coefficients will equal zero</a:t>
            </a:r>
          </a:p>
          <a:p>
            <a:r>
              <a:rPr lang="en-US" dirty="0" smtClean="0"/>
              <a:t>Some </a:t>
            </a:r>
            <a:r>
              <a:rPr lang="en-US" dirty="0"/>
              <a:t>of the coefficients become exactly zero, which is equivalent to the particular feature being excluded from the model.</a:t>
            </a:r>
          </a:p>
        </p:txBody>
      </p:sp>
    </p:spTree>
    <p:extLst>
      <p:ext uri="{BB962C8B-B14F-4D97-AF65-F5344CB8AC3E}">
        <p14:creationId xmlns:p14="http://schemas.microsoft.com/office/powerpoint/2010/main" val="40929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Lasso regularization is useful when we think we have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6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The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Data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D</a:t>
            </a:r>
            <a:r>
              <a:rPr lang="en-US" dirty="0" smtClean="0">
                <a:solidFill>
                  <a:srgbClr val="FFFF00"/>
                </a:solidFill>
              </a:rPr>
              <a:t>atasets downloaded from </a:t>
            </a:r>
            <a:r>
              <a:rPr lang="en-US" dirty="0" err="1" smtClean="0">
                <a:solidFill>
                  <a:srgbClr val="FFFF00"/>
                </a:solidFill>
              </a:rPr>
              <a:t>Kaggle.com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Data collected </a:t>
            </a:r>
            <a:r>
              <a:rPr lang="en-US" dirty="0">
                <a:solidFill>
                  <a:srgbClr val="FFFF00"/>
                </a:solidFill>
              </a:rPr>
              <a:t>using school reports and </a:t>
            </a:r>
            <a:r>
              <a:rPr lang="en-US" dirty="0" smtClean="0">
                <a:solidFill>
                  <a:srgbClr val="FFFF00"/>
                </a:solidFill>
              </a:rPr>
              <a:t>questionnaires</a:t>
            </a:r>
          </a:p>
          <a:p>
            <a:pPr marL="0" indent="0"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D</a:t>
            </a:r>
            <a:r>
              <a:rPr lang="en-US" dirty="0" smtClean="0">
                <a:solidFill>
                  <a:srgbClr val="FFFF00"/>
                </a:solidFill>
              </a:rPr>
              <a:t>ata </a:t>
            </a:r>
            <a:r>
              <a:rPr lang="en-US" dirty="0">
                <a:solidFill>
                  <a:srgbClr val="FFFF00"/>
                </a:solidFill>
              </a:rPr>
              <a:t>attributes include student grades, demographic, social and school related </a:t>
            </a:r>
            <a:r>
              <a:rPr lang="en-US" dirty="0" smtClean="0">
                <a:solidFill>
                  <a:srgbClr val="FFFF00"/>
                </a:solidFill>
              </a:rPr>
              <a:t>features</a:t>
            </a:r>
          </a:p>
          <a:p>
            <a:pPr marL="0" indent="0"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Two datasets </a:t>
            </a:r>
            <a:r>
              <a:rPr lang="en-US" dirty="0" smtClean="0">
                <a:solidFill>
                  <a:srgbClr val="FFFF00"/>
                </a:solidFill>
              </a:rPr>
              <a:t>containing </a:t>
            </a:r>
            <a:r>
              <a:rPr lang="en-US" dirty="0">
                <a:solidFill>
                  <a:srgbClr val="FFFF00"/>
                </a:solidFill>
              </a:rPr>
              <a:t>the performance in two distinct subjects: 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Mathematics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Portuguese language 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B</a:t>
            </a:r>
            <a:r>
              <a:rPr lang="en-US" dirty="0" smtClean="0">
                <a:solidFill>
                  <a:srgbClr val="FFFF00"/>
                </a:solidFill>
              </a:rPr>
              <a:t>oth datasets contained the same features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44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Lasso optimal Alpha value is: 0.01</a:t>
            </a:r>
          </a:p>
          <a:p>
            <a:r>
              <a:rPr lang="en-US" dirty="0"/>
              <a:t>Gave RMSE of  3.23008131319</a:t>
            </a:r>
          </a:p>
        </p:txBody>
      </p:sp>
    </p:spTree>
    <p:extLst>
      <p:ext uri="{BB962C8B-B14F-4D97-AF65-F5344CB8AC3E}">
        <p14:creationId xmlns:p14="http://schemas.microsoft.com/office/powerpoint/2010/main" val="236256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30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77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5063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goal to try and answer  the following: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95872"/>
            <a:ext cx="8229600" cy="3430291"/>
          </a:xfrm>
        </p:spPr>
        <p:txBody>
          <a:bodyPr>
            <a:normAutofit/>
          </a:bodyPr>
          <a:lstStyle/>
          <a:p>
            <a:r>
              <a:rPr lang="en-US" dirty="0"/>
              <a:t>What factors influence the average </a:t>
            </a:r>
            <a:r>
              <a:rPr lang="en-US" dirty="0" smtClean="0"/>
              <a:t>math </a:t>
            </a:r>
            <a:r>
              <a:rPr lang="en-US" dirty="0"/>
              <a:t>grade score?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factors influence the average </a:t>
            </a:r>
            <a:r>
              <a:rPr lang="en-US" dirty="0" smtClean="0"/>
              <a:t>Portuguese grade </a:t>
            </a:r>
            <a:r>
              <a:rPr lang="en-US" dirty="0"/>
              <a:t>score?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068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50" y="359450"/>
            <a:ext cx="8229600" cy="5778697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/>
              <a:t>What factors are the same in predicting the performance of students test scores for </a:t>
            </a:r>
            <a:r>
              <a:rPr lang="en-US" dirty="0" smtClean="0"/>
              <a:t>Math </a:t>
            </a:r>
            <a:r>
              <a:rPr lang="en-US" dirty="0"/>
              <a:t>and Portuguese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factors </a:t>
            </a:r>
            <a:r>
              <a:rPr lang="en-US" dirty="0" smtClean="0"/>
              <a:t>are different in predicting the performance of student’s test scores for Math and Portuguese?</a:t>
            </a:r>
          </a:p>
          <a:p>
            <a:endParaRPr lang="en-US" dirty="0"/>
          </a:p>
          <a:p>
            <a:r>
              <a:rPr lang="en-US" dirty="0"/>
              <a:t>How could someone improve their test score in </a:t>
            </a:r>
            <a:r>
              <a:rPr lang="en-US" dirty="0" err="1"/>
              <a:t>Maths</a:t>
            </a:r>
            <a:r>
              <a:rPr lang="en-US" dirty="0"/>
              <a:t> (or Portuguese)?</a:t>
            </a:r>
          </a:p>
        </p:txBody>
      </p:sp>
    </p:spTree>
    <p:extLst>
      <p:ext uri="{BB962C8B-B14F-4D97-AF65-F5344CB8AC3E}">
        <p14:creationId xmlns:p14="http://schemas.microsoft.com/office/powerpoint/2010/main" val="808048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&amp; explore the data</a:t>
            </a:r>
          </a:p>
          <a:p>
            <a:r>
              <a:rPr lang="en-US" dirty="0" err="1" smtClean="0"/>
              <a:t>Visulaizat</a:t>
            </a:r>
            <a:r>
              <a:rPr lang="en-US" dirty="0" smtClean="0"/>
              <a:t> </a:t>
            </a:r>
            <a:r>
              <a:rPr lang="en-US" dirty="0" err="1" smtClean="0"/>
              <a:t>sfjsalfjslkdfjlaksdjflkas</a:t>
            </a:r>
            <a:endParaRPr lang="en-US" dirty="0" smtClean="0"/>
          </a:p>
          <a:p>
            <a:r>
              <a:rPr lang="en-US" dirty="0" smtClean="0"/>
              <a:t>See if we can predict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182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73826"/>
          </a:xfrm>
        </p:spPr>
        <p:txBody>
          <a:bodyPr/>
          <a:lstStyle/>
          <a:p>
            <a:r>
              <a:rPr lang="en-US" dirty="0" smtClean="0"/>
              <a:t>Exploring the Data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809550"/>
            <a:ext cx="6400800" cy="8292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145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Profile of the math dataset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830"/>
            <a:ext cx="8229600" cy="4525963"/>
          </a:xfrm>
        </p:spPr>
        <p:txBody>
          <a:bodyPr/>
          <a:lstStyle/>
          <a:p>
            <a:r>
              <a:rPr lang="en-US" dirty="0" smtClean="0"/>
              <a:t>Number of variables : 33</a:t>
            </a:r>
          </a:p>
          <a:p>
            <a:r>
              <a:rPr lang="en-US" dirty="0" smtClean="0"/>
              <a:t>Number of observations: 395</a:t>
            </a:r>
          </a:p>
          <a:p>
            <a:r>
              <a:rPr lang="en-US" dirty="0" smtClean="0"/>
              <a:t>Total missing: 0%</a:t>
            </a:r>
          </a:p>
          <a:p>
            <a:r>
              <a:rPr lang="en-US" dirty="0" smtClean="0"/>
              <a:t>Variable type numeric: 15</a:t>
            </a:r>
          </a:p>
          <a:p>
            <a:r>
              <a:rPr lang="en-US" dirty="0" smtClean="0"/>
              <a:t>Variable type categorical: 17</a:t>
            </a:r>
          </a:p>
          <a:p>
            <a:r>
              <a:rPr lang="en-US" dirty="0" smtClean="0"/>
              <a:t>Rejected = 1  </a:t>
            </a:r>
          </a:p>
          <a:p>
            <a:pPr lvl="1"/>
            <a:r>
              <a:rPr lang="en-US" dirty="0" smtClean="0"/>
              <a:t>G3 highly correlated with G2 (.90487)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71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Profile of Portuguese dataset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2787"/>
            <a:ext cx="8229600" cy="4383376"/>
          </a:xfrm>
        </p:spPr>
        <p:txBody>
          <a:bodyPr/>
          <a:lstStyle/>
          <a:p>
            <a:r>
              <a:rPr lang="en-US" dirty="0"/>
              <a:t>Number of variables : 33</a:t>
            </a:r>
          </a:p>
          <a:p>
            <a:r>
              <a:rPr lang="en-US" dirty="0"/>
              <a:t>Number of observations: </a:t>
            </a:r>
            <a:r>
              <a:rPr lang="en-US" dirty="0" smtClean="0"/>
              <a:t>649</a:t>
            </a:r>
            <a:endParaRPr lang="en-US" dirty="0"/>
          </a:p>
          <a:p>
            <a:r>
              <a:rPr lang="en-US" dirty="0"/>
              <a:t>Total missing: 0%</a:t>
            </a:r>
          </a:p>
          <a:p>
            <a:r>
              <a:rPr lang="en-US" dirty="0"/>
              <a:t>Variable type numeric: 15</a:t>
            </a:r>
          </a:p>
          <a:p>
            <a:r>
              <a:rPr lang="en-US" dirty="0"/>
              <a:t>Variable type categorical: 17</a:t>
            </a:r>
          </a:p>
          <a:p>
            <a:r>
              <a:rPr lang="en-US" dirty="0"/>
              <a:t>Rejected = 1  </a:t>
            </a:r>
            <a:endParaRPr lang="en-US" dirty="0" smtClean="0"/>
          </a:p>
          <a:p>
            <a:pPr lvl="1"/>
            <a:r>
              <a:rPr lang="en-US" dirty="0" smtClean="0"/>
              <a:t>G3 </a:t>
            </a:r>
            <a:r>
              <a:rPr lang="en-US" dirty="0"/>
              <a:t>highly correlated with </a:t>
            </a:r>
            <a:r>
              <a:rPr lang="en-US" dirty="0" smtClean="0"/>
              <a:t>G2 (.91855)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887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Some </a:t>
            </a:r>
            <a:r>
              <a:rPr lang="en-US" sz="3200" dirty="0"/>
              <a:t>o</a:t>
            </a:r>
            <a:r>
              <a:rPr lang="en-US" sz="3200" dirty="0" smtClean="0"/>
              <a:t>bservations while exploring the data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2800" dirty="0" smtClean="0"/>
              <a:t>No missing data in either dataset</a:t>
            </a:r>
          </a:p>
          <a:p>
            <a:endParaRPr lang="en-US" sz="2800" dirty="0" smtClean="0"/>
          </a:p>
          <a:p>
            <a:r>
              <a:rPr lang="en-US" sz="2800" dirty="0" smtClean="0"/>
              <a:t>Both datasets contain the same features</a:t>
            </a:r>
          </a:p>
          <a:p>
            <a:endParaRPr lang="en-US" sz="2800" dirty="0" smtClean="0"/>
          </a:p>
          <a:p>
            <a:r>
              <a:rPr lang="en-US" sz="2800" dirty="0" smtClean="0"/>
              <a:t>Features are a mix of numeric &amp; categorical variables  15-numeric, 17 categorical</a:t>
            </a:r>
          </a:p>
          <a:p>
            <a:endParaRPr lang="en-US" sz="2800" dirty="0" smtClean="0"/>
          </a:p>
          <a:p>
            <a:r>
              <a:rPr lang="en-US" sz="2800" dirty="0" smtClean="0"/>
              <a:t>Portuguese dataset contained 649 records</a:t>
            </a:r>
          </a:p>
          <a:p>
            <a:r>
              <a:rPr lang="en-US" sz="2800" dirty="0" smtClean="0"/>
              <a:t>Math dataset contained 395 records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38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1781</TotalTime>
  <Words>535</Words>
  <Application>Microsoft Macintosh PowerPoint</Application>
  <PresentationFormat>On-screen Show (4:3)</PresentationFormat>
  <Paragraphs>106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The Data</vt:lpstr>
      <vt:lpstr>Project goal to try and answer  the following:</vt:lpstr>
      <vt:lpstr>PowerPoint Presentation</vt:lpstr>
      <vt:lpstr>process</vt:lpstr>
      <vt:lpstr>Exploring the Data</vt:lpstr>
      <vt:lpstr>Profile of the math dataset</vt:lpstr>
      <vt:lpstr>Profile of Portuguese dataset</vt:lpstr>
      <vt:lpstr>Some observations while exploring the data</vt:lpstr>
      <vt:lpstr>Notes on grades</vt:lpstr>
      <vt:lpstr>Visualize the data</vt:lpstr>
      <vt:lpstr>Heat map correlation – Math</vt:lpstr>
      <vt:lpstr>Heat map correlation – Portuguese</vt:lpstr>
      <vt:lpstr>Statistical summary of data</vt:lpstr>
      <vt:lpstr>Next steps</vt:lpstr>
      <vt:lpstr>Modelling</vt:lpstr>
      <vt:lpstr>Lasso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Carolyn Randall</cp:lastModifiedBy>
  <cp:revision>95</cp:revision>
  <dcterms:created xsi:type="dcterms:W3CDTF">2010-04-12T23:12:02Z</dcterms:created>
  <dcterms:modified xsi:type="dcterms:W3CDTF">2017-07-23T04:10:52Z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