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handoutMasterIdLst>
    <p:handoutMasterId r:id="rId64"/>
  </p:handoutMasterIdLst>
  <p:sldIdLst>
    <p:sldId id="267" r:id="rId2"/>
    <p:sldId id="268" r:id="rId3"/>
    <p:sldId id="269" r:id="rId4"/>
    <p:sldId id="256" r:id="rId5"/>
    <p:sldId id="266" r:id="rId6"/>
    <p:sldId id="259" r:id="rId7"/>
    <p:sldId id="257" r:id="rId8"/>
    <p:sldId id="260" r:id="rId9"/>
    <p:sldId id="258" r:id="rId10"/>
    <p:sldId id="261" r:id="rId11"/>
    <p:sldId id="262" r:id="rId12"/>
    <p:sldId id="279" r:id="rId13"/>
    <p:sldId id="334" r:id="rId14"/>
    <p:sldId id="335" r:id="rId15"/>
    <p:sldId id="336" r:id="rId16"/>
    <p:sldId id="337" r:id="rId17"/>
    <p:sldId id="338" r:id="rId18"/>
    <p:sldId id="280" r:id="rId19"/>
    <p:sldId id="282" r:id="rId20"/>
    <p:sldId id="281" r:id="rId21"/>
    <p:sldId id="284" r:id="rId22"/>
    <p:sldId id="285" r:id="rId23"/>
    <p:sldId id="286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270" r:id="rId48"/>
    <p:sldId id="271" r:id="rId49"/>
    <p:sldId id="272" r:id="rId50"/>
    <p:sldId id="273" r:id="rId51"/>
    <p:sldId id="274" r:id="rId52"/>
    <p:sldId id="275" r:id="rId53"/>
    <p:sldId id="276" r:id="rId54"/>
    <p:sldId id="277" r:id="rId55"/>
    <p:sldId id="278" r:id="rId56"/>
    <p:sldId id="290" r:id="rId57"/>
    <p:sldId id="291" r:id="rId58"/>
    <p:sldId id="287" r:id="rId59"/>
    <p:sldId id="295" r:id="rId60"/>
    <p:sldId id="288" r:id="rId61"/>
    <p:sldId id="263" r:id="rId6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2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8"/>
  <c:chart>
    <c:autoTitleDeleted val="1"/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College Students (n)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Becker</c:v>
                </c:pt>
                <c:pt idx="1">
                  <c:v>Clark</c:v>
                </c:pt>
                <c:pt idx="2">
                  <c:v>Holy Cross</c:v>
                </c:pt>
                <c:pt idx="3">
                  <c:v>WPI</c:v>
                </c:pt>
                <c:pt idx="4">
                  <c:v>WSC*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6</c:v>
                </c:pt>
                <c:pt idx="4">
                  <c:v>1</c:v>
                </c:pt>
              </c:numCache>
            </c:numRef>
          </c:val>
        </c:ser>
        <c:dLbls/>
        <c:shape val="box"/>
        <c:axId val="73342336"/>
        <c:axId val="74990720"/>
        <c:axId val="0"/>
      </c:bar3DChart>
      <c:catAx>
        <c:axId val="73342336"/>
        <c:scaling>
          <c:orientation val="minMax"/>
        </c:scaling>
        <c:axPos val="b"/>
        <c:tickLblPos val="nextTo"/>
        <c:crossAx val="74990720"/>
        <c:crosses val="autoZero"/>
        <c:auto val="1"/>
        <c:lblAlgn val="ctr"/>
        <c:lblOffset val="100"/>
      </c:catAx>
      <c:valAx>
        <c:axId val="74990720"/>
        <c:scaling>
          <c:orientation val="minMax"/>
        </c:scaling>
        <c:axPos val="l"/>
        <c:majorGridlines/>
        <c:numFmt formatCode="General" sourceLinked="1"/>
        <c:tickLblPos val="nextTo"/>
        <c:crossAx val="73342336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>
          <a:solidFill>
            <a:srgbClr val="FFFFFF"/>
          </a:solidFill>
        </a:defRPr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BE61CB-63A0-1A4D-BF1A-667361E59F4C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A60B75-C5BF-A14A-8432-67A47D0E7A32}">
      <dgm:prSet/>
      <dgm:spPr/>
      <dgm:t>
        <a:bodyPr/>
        <a:lstStyle/>
        <a:p>
          <a:pPr algn="ctr" rtl="0"/>
          <a:r>
            <a:rPr lang="en-US" dirty="0" smtClean="0">
              <a:solidFill>
                <a:srgbClr val="000000"/>
              </a:solidFill>
            </a:rPr>
            <a:t>Mood</a:t>
          </a:r>
          <a:endParaRPr lang="en-US" dirty="0">
            <a:solidFill>
              <a:srgbClr val="000000"/>
            </a:solidFill>
          </a:endParaRPr>
        </a:p>
      </dgm:t>
    </dgm:pt>
    <dgm:pt modelId="{5F3A884C-A7F9-CE43-BEE8-ECB2DEC77EB0}" type="parTrans" cxnId="{2621B11E-DC3A-A545-86C8-3AB684222FD0}">
      <dgm:prSet/>
      <dgm:spPr/>
      <dgm:t>
        <a:bodyPr/>
        <a:lstStyle/>
        <a:p>
          <a:pPr algn="ctr"/>
          <a:endParaRPr lang="en-US">
            <a:solidFill>
              <a:srgbClr val="000000"/>
            </a:solidFill>
          </a:endParaRPr>
        </a:p>
      </dgm:t>
    </dgm:pt>
    <dgm:pt modelId="{AA2A09F7-8840-9A43-8166-53F8CA3689F9}" type="sibTrans" cxnId="{2621B11E-DC3A-A545-86C8-3AB684222FD0}">
      <dgm:prSet/>
      <dgm:spPr/>
      <dgm:t>
        <a:bodyPr/>
        <a:lstStyle/>
        <a:p>
          <a:pPr algn="ctr"/>
          <a:endParaRPr lang="en-US">
            <a:solidFill>
              <a:srgbClr val="000000"/>
            </a:solidFill>
          </a:endParaRPr>
        </a:p>
      </dgm:t>
    </dgm:pt>
    <dgm:pt modelId="{EFB4A4F2-5301-BF48-A453-5B848023F925}">
      <dgm:prSet/>
      <dgm:spPr/>
      <dgm:t>
        <a:bodyPr/>
        <a:lstStyle/>
        <a:p>
          <a:pPr algn="ctr" rtl="0"/>
          <a:r>
            <a:rPr lang="en-US" dirty="0" smtClean="0">
              <a:solidFill>
                <a:srgbClr val="000000"/>
              </a:solidFill>
            </a:rPr>
            <a:t>Anxiety</a:t>
          </a:r>
          <a:endParaRPr lang="en-US" dirty="0">
            <a:solidFill>
              <a:srgbClr val="000000"/>
            </a:solidFill>
          </a:endParaRPr>
        </a:p>
      </dgm:t>
    </dgm:pt>
    <dgm:pt modelId="{4B277781-E520-2846-AFEC-AADFFCB17719}" type="parTrans" cxnId="{29A4E0EA-D4D2-7446-998E-09DA20C5486F}">
      <dgm:prSet/>
      <dgm:spPr/>
      <dgm:t>
        <a:bodyPr/>
        <a:lstStyle/>
        <a:p>
          <a:pPr algn="ctr"/>
          <a:endParaRPr lang="en-US">
            <a:solidFill>
              <a:srgbClr val="000000"/>
            </a:solidFill>
          </a:endParaRPr>
        </a:p>
      </dgm:t>
    </dgm:pt>
    <dgm:pt modelId="{F45B2A12-5D21-1249-AA5B-C4C8A95DE5D1}" type="sibTrans" cxnId="{29A4E0EA-D4D2-7446-998E-09DA20C5486F}">
      <dgm:prSet/>
      <dgm:spPr/>
      <dgm:t>
        <a:bodyPr/>
        <a:lstStyle/>
        <a:p>
          <a:pPr algn="ctr"/>
          <a:endParaRPr lang="en-US">
            <a:solidFill>
              <a:srgbClr val="000000"/>
            </a:solidFill>
          </a:endParaRPr>
        </a:p>
      </dgm:t>
    </dgm:pt>
    <dgm:pt modelId="{B767D72F-32E6-2540-96A6-C1EB484C8573}">
      <dgm:prSet/>
      <dgm:spPr/>
      <dgm:t>
        <a:bodyPr/>
        <a:lstStyle/>
        <a:p>
          <a:pPr algn="ctr" rtl="0"/>
          <a:r>
            <a:rPr lang="en-US" dirty="0" smtClean="0">
              <a:solidFill>
                <a:srgbClr val="000000"/>
              </a:solidFill>
            </a:rPr>
            <a:t>Childhood</a:t>
          </a:r>
          <a:endParaRPr lang="en-US" dirty="0">
            <a:solidFill>
              <a:srgbClr val="000000"/>
            </a:solidFill>
          </a:endParaRPr>
        </a:p>
      </dgm:t>
    </dgm:pt>
    <dgm:pt modelId="{D018558D-404D-3D45-9199-7374C1105EE7}" type="parTrans" cxnId="{15A08963-E7FF-D441-BF8A-17AEEDEA9A0B}">
      <dgm:prSet/>
      <dgm:spPr/>
      <dgm:t>
        <a:bodyPr/>
        <a:lstStyle/>
        <a:p>
          <a:pPr algn="ctr"/>
          <a:endParaRPr lang="en-US">
            <a:solidFill>
              <a:srgbClr val="000000"/>
            </a:solidFill>
          </a:endParaRPr>
        </a:p>
      </dgm:t>
    </dgm:pt>
    <dgm:pt modelId="{FB6D84F7-A7D3-5043-88A3-5F4D8DB603C8}" type="sibTrans" cxnId="{15A08963-E7FF-D441-BF8A-17AEEDEA9A0B}">
      <dgm:prSet/>
      <dgm:spPr/>
      <dgm:t>
        <a:bodyPr/>
        <a:lstStyle/>
        <a:p>
          <a:pPr algn="ctr"/>
          <a:endParaRPr lang="en-US">
            <a:solidFill>
              <a:srgbClr val="000000"/>
            </a:solidFill>
          </a:endParaRPr>
        </a:p>
      </dgm:t>
    </dgm:pt>
    <dgm:pt modelId="{526DBC93-6ABE-9B4C-831C-40DA60D40342}">
      <dgm:prSet/>
      <dgm:spPr/>
      <dgm:t>
        <a:bodyPr/>
        <a:lstStyle/>
        <a:p>
          <a:pPr algn="ctr" rtl="0"/>
          <a:r>
            <a:rPr lang="en-US" dirty="0" smtClean="0">
              <a:solidFill>
                <a:srgbClr val="000000"/>
              </a:solidFill>
            </a:rPr>
            <a:t>Eating Disorder</a:t>
          </a:r>
          <a:endParaRPr lang="en-US" dirty="0">
            <a:solidFill>
              <a:srgbClr val="000000"/>
            </a:solidFill>
          </a:endParaRPr>
        </a:p>
      </dgm:t>
    </dgm:pt>
    <dgm:pt modelId="{528FEA29-C193-634D-9E58-C81103DFF44A}" type="parTrans" cxnId="{559CA06D-7D5F-864F-8545-75B00F395897}">
      <dgm:prSet/>
      <dgm:spPr/>
      <dgm:t>
        <a:bodyPr/>
        <a:lstStyle/>
        <a:p>
          <a:pPr algn="ctr"/>
          <a:endParaRPr lang="en-US">
            <a:solidFill>
              <a:srgbClr val="000000"/>
            </a:solidFill>
          </a:endParaRPr>
        </a:p>
      </dgm:t>
    </dgm:pt>
    <dgm:pt modelId="{29790FE8-584D-1D4A-8562-CBC760D8094A}" type="sibTrans" cxnId="{559CA06D-7D5F-864F-8545-75B00F395897}">
      <dgm:prSet/>
      <dgm:spPr/>
      <dgm:t>
        <a:bodyPr/>
        <a:lstStyle/>
        <a:p>
          <a:pPr algn="ctr"/>
          <a:endParaRPr lang="en-US">
            <a:solidFill>
              <a:srgbClr val="000000"/>
            </a:solidFill>
          </a:endParaRPr>
        </a:p>
      </dgm:t>
    </dgm:pt>
    <dgm:pt modelId="{CD327F9F-05F3-3446-944C-1DDC2D141ABB}">
      <dgm:prSet/>
      <dgm:spPr/>
      <dgm:t>
        <a:bodyPr/>
        <a:lstStyle/>
        <a:p>
          <a:pPr algn="ctr" rtl="0"/>
          <a:r>
            <a:rPr lang="en-US" dirty="0" smtClean="0">
              <a:solidFill>
                <a:srgbClr val="000000"/>
              </a:solidFill>
            </a:rPr>
            <a:t>Anorexia Nervosa (1)</a:t>
          </a:r>
          <a:endParaRPr lang="en-US" dirty="0">
            <a:solidFill>
              <a:srgbClr val="000000"/>
            </a:solidFill>
          </a:endParaRPr>
        </a:p>
      </dgm:t>
    </dgm:pt>
    <dgm:pt modelId="{148D89D8-B97C-394D-9181-5A674A39E9CC}" type="parTrans" cxnId="{4EE4AD3F-F2A8-DC49-B86A-35F2A19478C7}">
      <dgm:prSet/>
      <dgm:spPr/>
      <dgm:t>
        <a:bodyPr/>
        <a:lstStyle/>
        <a:p>
          <a:pPr algn="ctr"/>
          <a:endParaRPr lang="en-US">
            <a:solidFill>
              <a:srgbClr val="000000"/>
            </a:solidFill>
          </a:endParaRPr>
        </a:p>
      </dgm:t>
    </dgm:pt>
    <dgm:pt modelId="{6B91FFF2-1FB2-EA47-A30D-3BF1087D319F}" type="sibTrans" cxnId="{4EE4AD3F-F2A8-DC49-B86A-35F2A19478C7}">
      <dgm:prSet/>
      <dgm:spPr/>
      <dgm:t>
        <a:bodyPr/>
        <a:lstStyle/>
        <a:p>
          <a:pPr algn="ctr"/>
          <a:endParaRPr lang="en-US">
            <a:solidFill>
              <a:srgbClr val="000000"/>
            </a:solidFill>
          </a:endParaRPr>
        </a:p>
      </dgm:t>
    </dgm:pt>
    <dgm:pt modelId="{E6E1781A-F18A-094E-A309-4B0444125D7B}">
      <dgm:prSet/>
      <dgm:spPr/>
      <dgm:t>
        <a:bodyPr/>
        <a:lstStyle/>
        <a:p>
          <a:pPr algn="ctr" rtl="0"/>
          <a:r>
            <a:rPr lang="en-US" dirty="0" smtClean="0">
              <a:solidFill>
                <a:schemeClr val="accent3">
                  <a:lumMod val="75000"/>
                </a:schemeClr>
              </a:solidFill>
            </a:rPr>
            <a:t>MDD (9)</a:t>
          </a:r>
          <a:endParaRPr lang="en-US" dirty="0">
            <a:solidFill>
              <a:schemeClr val="accent3">
                <a:lumMod val="75000"/>
              </a:schemeClr>
            </a:solidFill>
          </a:endParaRPr>
        </a:p>
      </dgm:t>
    </dgm:pt>
    <dgm:pt modelId="{FF37AFE6-186D-BE49-9CA2-73ABB6820512}" type="parTrans" cxnId="{D530FFA3-0764-D24F-9E4E-F6EDDF4A1F53}">
      <dgm:prSet/>
      <dgm:spPr/>
      <dgm:t>
        <a:bodyPr/>
        <a:lstStyle/>
        <a:p>
          <a:pPr algn="ctr"/>
          <a:endParaRPr lang="en-US">
            <a:solidFill>
              <a:srgbClr val="000000"/>
            </a:solidFill>
          </a:endParaRPr>
        </a:p>
      </dgm:t>
    </dgm:pt>
    <dgm:pt modelId="{4A246287-4513-1346-991F-0C4B486127F3}" type="sibTrans" cxnId="{D530FFA3-0764-D24F-9E4E-F6EDDF4A1F53}">
      <dgm:prSet/>
      <dgm:spPr/>
      <dgm:t>
        <a:bodyPr/>
        <a:lstStyle/>
        <a:p>
          <a:pPr algn="ctr"/>
          <a:endParaRPr lang="en-US">
            <a:solidFill>
              <a:srgbClr val="000000"/>
            </a:solidFill>
          </a:endParaRPr>
        </a:p>
      </dgm:t>
    </dgm:pt>
    <dgm:pt modelId="{D1AA4A61-D64B-2242-A206-35FB0DDFB6EE}">
      <dgm:prSet/>
      <dgm:spPr/>
      <dgm:t>
        <a:bodyPr/>
        <a:lstStyle/>
        <a:p>
          <a:pPr algn="ctr" rtl="0"/>
          <a:r>
            <a:rPr lang="en-US" dirty="0" smtClean="0">
              <a:solidFill>
                <a:srgbClr val="000000"/>
              </a:solidFill>
            </a:rPr>
            <a:t>Depressive  d/o NOS (1)</a:t>
          </a:r>
          <a:endParaRPr lang="en-US" dirty="0">
            <a:solidFill>
              <a:srgbClr val="000000"/>
            </a:solidFill>
          </a:endParaRPr>
        </a:p>
      </dgm:t>
    </dgm:pt>
    <dgm:pt modelId="{52D26310-CC07-E042-9288-038386F39A97}" type="parTrans" cxnId="{7D911E36-CAEE-0B4E-94B3-237BD33E4ECE}">
      <dgm:prSet/>
      <dgm:spPr/>
      <dgm:t>
        <a:bodyPr/>
        <a:lstStyle/>
        <a:p>
          <a:pPr algn="ctr"/>
          <a:endParaRPr lang="en-US">
            <a:solidFill>
              <a:srgbClr val="000000"/>
            </a:solidFill>
          </a:endParaRPr>
        </a:p>
      </dgm:t>
    </dgm:pt>
    <dgm:pt modelId="{A7D6300D-C098-D446-90D6-187D9AC7D107}" type="sibTrans" cxnId="{7D911E36-CAEE-0B4E-94B3-237BD33E4ECE}">
      <dgm:prSet/>
      <dgm:spPr/>
      <dgm:t>
        <a:bodyPr/>
        <a:lstStyle/>
        <a:p>
          <a:pPr algn="ctr"/>
          <a:endParaRPr lang="en-US">
            <a:solidFill>
              <a:srgbClr val="000000"/>
            </a:solidFill>
          </a:endParaRPr>
        </a:p>
      </dgm:t>
    </dgm:pt>
    <dgm:pt modelId="{512AE1F0-6987-3C4E-9CC6-0A077A19EDCA}">
      <dgm:prSet/>
      <dgm:spPr/>
      <dgm:t>
        <a:bodyPr/>
        <a:lstStyle/>
        <a:p>
          <a:pPr algn="ctr" rtl="0"/>
          <a:r>
            <a:rPr lang="en-US" dirty="0" smtClean="0">
              <a:solidFill>
                <a:srgbClr val="000000"/>
              </a:solidFill>
            </a:rPr>
            <a:t>Bipolar </a:t>
          </a:r>
          <a:r>
            <a:rPr lang="en-US" dirty="0" err="1" smtClean="0">
              <a:solidFill>
                <a:srgbClr val="000000"/>
              </a:solidFill>
            </a:rPr>
            <a:t>d/o</a:t>
          </a:r>
          <a:r>
            <a:rPr lang="en-US" dirty="0" smtClean="0">
              <a:solidFill>
                <a:srgbClr val="000000"/>
              </a:solidFill>
            </a:rPr>
            <a:t> Type 1 (1)</a:t>
          </a:r>
          <a:endParaRPr lang="en-US" dirty="0">
            <a:solidFill>
              <a:srgbClr val="000000"/>
            </a:solidFill>
          </a:endParaRPr>
        </a:p>
      </dgm:t>
    </dgm:pt>
    <dgm:pt modelId="{717AE146-DE26-0D4F-9A7E-6CB03844649A}" type="parTrans" cxnId="{A8D204AD-0EEE-5B4C-AA4D-2A553DE042CD}">
      <dgm:prSet/>
      <dgm:spPr/>
      <dgm:t>
        <a:bodyPr/>
        <a:lstStyle/>
        <a:p>
          <a:pPr algn="ctr"/>
          <a:endParaRPr lang="en-US">
            <a:solidFill>
              <a:srgbClr val="000000"/>
            </a:solidFill>
          </a:endParaRPr>
        </a:p>
      </dgm:t>
    </dgm:pt>
    <dgm:pt modelId="{7FD043C3-064C-D14E-80D3-EEC36A5A782B}" type="sibTrans" cxnId="{A8D204AD-0EEE-5B4C-AA4D-2A553DE042CD}">
      <dgm:prSet/>
      <dgm:spPr/>
      <dgm:t>
        <a:bodyPr/>
        <a:lstStyle/>
        <a:p>
          <a:pPr algn="ctr"/>
          <a:endParaRPr lang="en-US">
            <a:solidFill>
              <a:srgbClr val="000000"/>
            </a:solidFill>
          </a:endParaRPr>
        </a:p>
      </dgm:t>
    </dgm:pt>
    <dgm:pt modelId="{D10A418F-6383-E942-BE2B-59B6B377B4ED}">
      <dgm:prSet/>
      <dgm:spPr/>
      <dgm:t>
        <a:bodyPr/>
        <a:lstStyle/>
        <a:p>
          <a:pPr algn="ctr" rtl="0"/>
          <a:r>
            <a:rPr lang="en-US" dirty="0" smtClean="0">
              <a:solidFill>
                <a:srgbClr val="BA2800"/>
              </a:solidFill>
            </a:rPr>
            <a:t>Anxiety d/ o NOS (4)</a:t>
          </a:r>
          <a:endParaRPr lang="en-US" dirty="0">
            <a:solidFill>
              <a:srgbClr val="BA2800"/>
            </a:solidFill>
          </a:endParaRPr>
        </a:p>
      </dgm:t>
    </dgm:pt>
    <dgm:pt modelId="{47063263-40CD-654B-A217-AA1D3D4805CB}" type="parTrans" cxnId="{3897D467-7BD7-B24B-B12B-DD301B4F0569}">
      <dgm:prSet/>
      <dgm:spPr/>
      <dgm:t>
        <a:bodyPr/>
        <a:lstStyle/>
        <a:p>
          <a:pPr algn="ctr"/>
          <a:endParaRPr lang="en-US">
            <a:solidFill>
              <a:srgbClr val="000000"/>
            </a:solidFill>
          </a:endParaRPr>
        </a:p>
      </dgm:t>
    </dgm:pt>
    <dgm:pt modelId="{C9DC3275-3039-DF41-91EB-AF7DE6FB4A13}" type="sibTrans" cxnId="{3897D467-7BD7-B24B-B12B-DD301B4F0569}">
      <dgm:prSet/>
      <dgm:spPr/>
      <dgm:t>
        <a:bodyPr/>
        <a:lstStyle/>
        <a:p>
          <a:pPr algn="ctr"/>
          <a:endParaRPr lang="en-US">
            <a:solidFill>
              <a:srgbClr val="000000"/>
            </a:solidFill>
          </a:endParaRPr>
        </a:p>
      </dgm:t>
    </dgm:pt>
    <dgm:pt modelId="{07296344-C1C7-BC4B-AD39-7FF07283BB89}">
      <dgm:prSet/>
      <dgm:spPr/>
      <dgm:t>
        <a:bodyPr/>
        <a:lstStyle/>
        <a:p>
          <a:pPr algn="ctr" rtl="0"/>
          <a:r>
            <a:rPr lang="en-US" dirty="0" smtClean="0">
              <a:solidFill>
                <a:srgbClr val="000000"/>
              </a:solidFill>
            </a:rPr>
            <a:t>Social Anxiety </a:t>
          </a:r>
          <a:r>
            <a:rPr lang="en-US" dirty="0" err="1" smtClean="0">
              <a:solidFill>
                <a:srgbClr val="000000"/>
              </a:solidFill>
            </a:rPr>
            <a:t>d/o</a:t>
          </a:r>
          <a:r>
            <a:rPr lang="en-US" dirty="0" smtClean="0">
              <a:solidFill>
                <a:srgbClr val="000000"/>
              </a:solidFill>
            </a:rPr>
            <a:t> (2)</a:t>
          </a:r>
          <a:endParaRPr lang="en-US" dirty="0">
            <a:solidFill>
              <a:srgbClr val="000000"/>
            </a:solidFill>
          </a:endParaRPr>
        </a:p>
      </dgm:t>
    </dgm:pt>
    <dgm:pt modelId="{6A50F994-1907-6F48-AA7C-67DDBA7405CB}" type="parTrans" cxnId="{6AE99B9B-17CC-7E4F-85F6-EFD49E800390}">
      <dgm:prSet/>
      <dgm:spPr/>
      <dgm:t>
        <a:bodyPr/>
        <a:lstStyle/>
        <a:p>
          <a:pPr algn="ctr"/>
          <a:endParaRPr lang="en-US">
            <a:solidFill>
              <a:srgbClr val="000000"/>
            </a:solidFill>
          </a:endParaRPr>
        </a:p>
      </dgm:t>
    </dgm:pt>
    <dgm:pt modelId="{DC2EC440-72CE-F743-8712-5A77B94F7E32}" type="sibTrans" cxnId="{6AE99B9B-17CC-7E4F-85F6-EFD49E800390}">
      <dgm:prSet/>
      <dgm:spPr/>
      <dgm:t>
        <a:bodyPr/>
        <a:lstStyle/>
        <a:p>
          <a:pPr algn="ctr"/>
          <a:endParaRPr lang="en-US">
            <a:solidFill>
              <a:srgbClr val="000000"/>
            </a:solidFill>
          </a:endParaRPr>
        </a:p>
      </dgm:t>
    </dgm:pt>
    <dgm:pt modelId="{4891D103-2D42-3249-AD22-ED4741451F1E}">
      <dgm:prSet/>
      <dgm:spPr/>
      <dgm:t>
        <a:bodyPr/>
        <a:lstStyle/>
        <a:p>
          <a:pPr algn="ctr" rtl="0"/>
          <a:r>
            <a:rPr lang="en-US" dirty="0" smtClean="0">
              <a:solidFill>
                <a:srgbClr val="000000"/>
              </a:solidFill>
            </a:rPr>
            <a:t>Panic </a:t>
          </a:r>
          <a:r>
            <a:rPr lang="en-US" dirty="0" err="1" smtClean="0">
              <a:solidFill>
                <a:srgbClr val="000000"/>
              </a:solidFill>
            </a:rPr>
            <a:t>d/o</a:t>
          </a:r>
          <a:r>
            <a:rPr lang="en-US" dirty="0" smtClean="0">
              <a:solidFill>
                <a:srgbClr val="000000"/>
              </a:solidFill>
            </a:rPr>
            <a:t> (2)</a:t>
          </a:r>
          <a:endParaRPr lang="en-US" dirty="0">
            <a:solidFill>
              <a:srgbClr val="000000"/>
            </a:solidFill>
          </a:endParaRPr>
        </a:p>
      </dgm:t>
    </dgm:pt>
    <dgm:pt modelId="{B0BB8463-7227-A540-B2BC-50065EF48FB8}" type="parTrans" cxnId="{55DF6A8F-8E11-C447-A8EC-D2721C54E7CD}">
      <dgm:prSet/>
      <dgm:spPr/>
      <dgm:t>
        <a:bodyPr/>
        <a:lstStyle/>
        <a:p>
          <a:pPr algn="ctr"/>
          <a:endParaRPr lang="en-US">
            <a:solidFill>
              <a:srgbClr val="000000"/>
            </a:solidFill>
          </a:endParaRPr>
        </a:p>
      </dgm:t>
    </dgm:pt>
    <dgm:pt modelId="{8F8A82DE-219B-4C45-81EA-91C8E9886560}" type="sibTrans" cxnId="{55DF6A8F-8E11-C447-A8EC-D2721C54E7CD}">
      <dgm:prSet/>
      <dgm:spPr/>
      <dgm:t>
        <a:bodyPr/>
        <a:lstStyle/>
        <a:p>
          <a:pPr algn="ctr"/>
          <a:endParaRPr lang="en-US">
            <a:solidFill>
              <a:srgbClr val="000000"/>
            </a:solidFill>
          </a:endParaRPr>
        </a:p>
      </dgm:t>
    </dgm:pt>
    <dgm:pt modelId="{ABED66CF-9916-C443-991F-72EDB7B1EB5B}">
      <dgm:prSet/>
      <dgm:spPr/>
      <dgm:t>
        <a:bodyPr/>
        <a:lstStyle/>
        <a:p>
          <a:pPr algn="ctr" rtl="0"/>
          <a:r>
            <a:rPr lang="en-US" dirty="0" smtClean="0">
              <a:solidFill>
                <a:srgbClr val="BA2800"/>
              </a:solidFill>
            </a:rPr>
            <a:t>ADHD (5)</a:t>
          </a:r>
          <a:endParaRPr lang="en-US" dirty="0">
            <a:solidFill>
              <a:srgbClr val="BA2800"/>
            </a:solidFill>
          </a:endParaRPr>
        </a:p>
      </dgm:t>
    </dgm:pt>
    <dgm:pt modelId="{67B4CF16-57E1-EF43-AFE8-7967D7D6480A}" type="parTrans" cxnId="{2E79EF64-D94D-C44F-84C2-B940328EDE2D}">
      <dgm:prSet/>
      <dgm:spPr/>
      <dgm:t>
        <a:bodyPr/>
        <a:lstStyle/>
        <a:p>
          <a:pPr algn="ctr"/>
          <a:endParaRPr lang="en-US">
            <a:solidFill>
              <a:srgbClr val="000000"/>
            </a:solidFill>
          </a:endParaRPr>
        </a:p>
      </dgm:t>
    </dgm:pt>
    <dgm:pt modelId="{910D6CB3-034F-8B4B-B2F9-8B969CA02B3C}" type="sibTrans" cxnId="{2E79EF64-D94D-C44F-84C2-B940328EDE2D}">
      <dgm:prSet/>
      <dgm:spPr/>
      <dgm:t>
        <a:bodyPr/>
        <a:lstStyle/>
        <a:p>
          <a:pPr algn="ctr"/>
          <a:endParaRPr lang="en-US">
            <a:solidFill>
              <a:srgbClr val="000000"/>
            </a:solidFill>
          </a:endParaRPr>
        </a:p>
      </dgm:t>
    </dgm:pt>
    <dgm:pt modelId="{6CB06BEF-2779-3E4C-936B-C994F7F32C51}">
      <dgm:prSet/>
      <dgm:spPr/>
      <dgm:t>
        <a:bodyPr/>
        <a:lstStyle/>
        <a:p>
          <a:pPr algn="ctr" rtl="0"/>
          <a:r>
            <a:rPr lang="en-US" dirty="0" smtClean="0">
              <a:solidFill>
                <a:srgbClr val="000000"/>
              </a:solidFill>
            </a:rPr>
            <a:t>ASD (2)</a:t>
          </a:r>
          <a:endParaRPr lang="en-US" dirty="0">
            <a:solidFill>
              <a:srgbClr val="000000"/>
            </a:solidFill>
          </a:endParaRPr>
        </a:p>
      </dgm:t>
    </dgm:pt>
    <dgm:pt modelId="{DCB24385-334D-3E46-99B5-2D98EF4B6468}" type="parTrans" cxnId="{09D3C2A0-012B-EF4B-98F9-DD9D7D64F7E1}">
      <dgm:prSet/>
      <dgm:spPr/>
      <dgm:t>
        <a:bodyPr/>
        <a:lstStyle/>
        <a:p>
          <a:pPr algn="ctr"/>
          <a:endParaRPr lang="en-US">
            <a:solidFill>
              <a:srgbClr val="000000"/>
            </a:solidFill>
          </a:endParaRPr>
        </a:p>
      </dgm:t>
    </dgm:pt>
    <dgm:pt modelId="{C08AB6A3-2AE6-494A-8095-147907B8BB6C}" type="sibTrans" cxnId="{09D3C2A0-012B-EF4B-98F9-DD9D7D64F7E1}">
      <dgm:prSet/>
      <dgm:spPr/>
      <dgm:t>
        <a:bodyPr/>
        <a:lstStyle/>
        <a:p>
          <a:pPr algn="ctr"/>
          <a:endParaRPr lang="en-US">
            <a:solidFill>
              <a:srgbClr val="000000"/>
            </a:solidFill>
          </a:endParaRPr>
        </a:p>
      </dgm:t>
    </dgm:pt>
    <dgm:pt modelId="{F3C634DB-196A-6D4E-930C-D6686AE2F1FA}">
      <dgm:prSet/>
      <dgm:spPr/>
      <dgm:t>
        <a:bodyPr/>
        <a:lstStyle/>
        <a:p>
          <a:pPr algn="ctr" rtl="0"/>
          <a:r>
            <a:rPr lang="en-US" dirty="0" smtClean="0">
              <a:solidFill>
                <a:srgbClr val="000000"/>
              </a:solidFill>
            </a:rPr>
            <a:t>NOS (1)</a:t>
          </a:r>
          <a:endParaRPr lang="en-US" dirty="0">
            <a:solidFill>
              <a:srgbClr val="000000"/>
            </a:solidFill>
          </a:endParaRPr>
        </a:p>
      </dgm:t>
    </dgm:pt>
    <dgm:pt modelId="{58301304-76A0-F944-AC5A-1B970E54F243}" type="parTrans" cxnId="{7D83813F-4AAA-3B4D-BC47-92B671A17A72}">
      <dgm:prSet/>
      <dgm:spPr/>
      <dgm:t>
        <a:bodyPr/>
        <a:lstStyle/>
        <a:p>
          <a:pPr algn="ctr"/>
          <a:endParaRPr lang="en-US">
            <a:solidFill>
              <a:srgbClr val="000000"/>
            </a:solidFill>
          </a:endParaRPr>
        </a:p>
      </dgm:t>
    </dgm:pt>
    <dgm:pt modelId="{B6F4F13C-A426-3C4B-84A0-109E7388B479}" type="sibTrans" cxnId="{7D83813F-4AAA-3B4D-BC47-92B671A17A72}">
      <dgm:prSet/>
      <dgm:spPr/>
      <dgm:t>
        <a:bodyPr/>
        <a:lstStyle/>
        <a:p>
          <a:pPr algn="ctr"/>
          <a:endParaRPr lang="en-US">
            <a:solidFill>
              <a:srgbClr val="000000"/>
            </a:solidFill>
          </a:endParaRPr>
        </a:p>
      </dgm:t>
    </dgm:pt>
    <dgm:pt modelId="{43885ED3-1300-3144-A26D-63467320C730}">
      <dgm:prSet/>
      <dgm:spPr/>
      <dgm:t>
        <a:bodyPr/>
        <a:lstStyle/>
        <a:p>
          <a:pPr algn="ctr" rtl="0"/>
          <a:r>
            <a:rPr lang="en-US" dirty="0" smtClean="0">
              <a:solidFill>
                <a:srgbClr val="000000"/>
              </a:solidFill>
            </a:rPr>
            <a:t>Other</a:t>
          </a:r>
          <a:endParaRPr lang="en-US" dirty="0">
            <a:solidFill>
              <a:srgbClr val="000000"/>
            </a:solidFill>
          </a:endParaRPr>
        </a:p>
      </dgm:t>
    </dgm:pt>
    <dgm:pt modelId="{BFA147B0-EC8E-9A40-98A6-1673A39DFB62}" type="parTrans" cxnId="{2A776948-6B5D-9449-A6C6-C0AF0922D589}">
      <dgm:prSet/>
      <dgm:spPr/>
      <dgm:t>
        <a:bodyPr/>
        <a:lstStyle/>
        <a:p>
          <a:pPr algn="ctr"/>
          <a:endParaRPr lang="en-US">
            <a:solidFill>
              <a:srgbClr val="000000"/>
            </a:solidFill>
          </a:endParaRPr>
        </a:p>
      </dgm:t>
    </dgm:pt>
    <dgm:pt modelId="{B9971816-B4AC-1F43-881C-73BE256B8B4E}" type="sibTrans" cxnId="{2A776948-6B5D-9449-A6C6-C0AF0922D589}">
      <dgm:prSet/>
      <dgm:spPr/>
      <dgm:t>
        <a:bodyPr/>
        <a:lstStyle/>
        <a:p>
          <a:pPr algn="ctr"/>
          <a:endParaRPr lang="en-US">
            <a:solidFill>
              <a:srgbClr val="000000"/>
            </a:solidFill>
          </a:endParaRPr>
        </a:p>
      </dgm:t>
    </dgm:pt>
    <dgm:pt modelId="{942BEDD5-083A-524E-A95C-B7F1B0628E45}">
      <dgm:prSet/>
      <dgm:spPr/>
      <dgm:t>
        <a:bodyPr/>
        <a:lstStyle/>
        <a:p>
          <a:pPr algn="ctr" rtl="0"/>
          <a:r>
            <a:rPr lang="en-US" dirty="0" smtClean="0">
              <a:solidFill>
                <a:srgbClr val="000000"/>
              </a:solidFill>
            </a:rPr>
            <a:t>Mood d/o 2/2 Meds (2)</a:t>
          </a:r>
          <a:endParaRPr lang="en-US" dirty="0">
            <a:solidFill>
              <a:srgbClr val="000000"/>
            </a:solidFill>
          </a:endParaRPr>
        </a:p>
      </dgm:t>
    </dgm:pt>
    <dgm:pt modelId="{8AFDA38F-92A2-7F49-B9AB-61ABDAB3F7AA}" type="parTrans" cxnId="{5E3CC609-BD16-B54F-837F-05772CE0BB52}">
      <dgm:prSet/>
      <dgm:spPr/>
      <dgm:t>
        <a:bodyPr/>
        <a:lstStyle/>
        <a:p>
          <a:pPr algn="ctr"/>
          <a:endParaRPr lang="en-US">
            <a:solidFill>
              <a:srgbClr val="000000"/>
            </a:solidFill>
          </a:endParaRPr>
        </a:p>
      </dgm:t>
    </dgm:pt>
    <dgm:pt modelId="{827F3809-0ECB-D84C-9078-AF83E21A6A01}" type="sibTrans" cxnId="{5E3CC609-BD16-B54F-837F-05772CE0BB52}">
      <dgm:prSet/>
      <dgm:spPr/>
      <dgm:t>
        <a:bodyPr/>
        <a:lstStyle/>
        <a:p>
          <a:pPr algn="ctr"/>
          <a:endParaRPr lang="en-US">
            <a:solidFill>
              <a:srgbClr val="000000"/>
            </a:solidFill>
          </a:endParaRPr>
        </a:p>
      </dgm:t>
    </dgm:pt>
    <dgm:pt modelId="{A8B9F4D5-4B4B-DC49-AFA3-15E96C54B550}">
      <dgm:prSet/>
      <dgm:spPr/>
      <dgm:t>
        <a:bodyPr/>
        <a:lstStyle/>
        <a:p>
          <a:pPr algn="ctr" rtl="0"/>
          <a:r>
            <a:rPr lang="en-US" dirty="0" smtClean="0">
              <a:solidFill>
                <a:srgbClr val="000000"/>
              </a:solidFill>
            </a:rPr>
            <a:t>PTSD (1)</a:t>
          </a:r>
          <a:endParaRPr lang="en-US" dirty="0">
            <a:solidFill>
              <a:srgbClr val="000000"/>
            </a:solidFill>
          </a:endParaRPr>
        </a:p>
      </dgm:t>
    </dgm:pt>
    <dgm:pt modelId="{5E0E0B99-69DF-394F-9EB8-7BD61879D20A}" type="parTrans" cxnId="{B82DA37D-2940-1F4D-A3C7-95F6055A970A}">
      <dgm:prSet/>
      <dgm:spPr/>
      <dgm:t>
        <a:bodyPr/>
        <a:lstStyle/>
        <a:p>
          <a:pPr algn="ctr"/>
          <a:endParaRPr lang="en-US">
            <a:solidFill>
              <a:srgbClr val="000000"/>
            </a:solidFill>
          </a:endParaRPr>
        </a:p>
      </dgm:t>
    </dgm:pt>
    <dgm:pt modelId="{68FC0C0E-89FE-A64F-A8AD-816CE7580FBE}" type="sibTrans" cxnId="{B82DA37D-2940-1F4D-A3C7-95F6055A970A}">
      <dgm:prSet/>
      <dgm:spPr/>
      <dgm:t>
        <a:bodyPr/>
        <a:lstStyle/>
        <a:p>
          <a:pPr algn="ctr"/>
          <a:endParaRPr lang="en-US">
            <a:solidFill>
              <a:srgbClr val="000000"/>
            </a:solidFill>
          </a:endParaRPr>
        </a:p>
      </dgm:t>
    </dgm:pt>
    <dgm:pt modelId="{78C07E27-4186-D847-A145-E76C01C21ACB}">
      <dgm:prSet/>
      <dgm:spPr/>
      <dgm:t>
        <a:bodyPr/>
        <a:lstStyle/>
        <a:p>
          <a:pPr algn="ctr" rtl="0"/>
          <a:r>
            <a:rPr lang="en-US" dirty="0" smtClean="0">
              <a:solidFill>
                <a:srgbClr val="000000"/>
              </a:solidFill>
            </a:rPr>
            <a:t>Adjustment </a:t>
          </a:r>
          <a:r>
            <a:rPr lang="en-US" dirty="0" err="1" smtClean="0">
              <a:solidFill>
                <a:srgbClr val="000000"/>
              </a:solidFill>
            </a:rPr>
            <a:t>d/o</a:t>
          </a:r>
          <a:r>
            <a:rPr lang="en-US" dirty="0" smtClean="0">
              <a:solidFill>
                <a:srgbClr val="000000"/>
              </a:solidFill>
            </a:rPr>
            <a:t> (1)</a:t>
          </a:r>
          <a:endParaRPr lang="en-US" dirty="0">
            <a:solidFill>
              <a:srgbClr val="000000"/>
            </a:solidFill>
          </a:endParaRPr>
        </a:p>
      </dgm:t>
    </dgm:pt>
    <dgm:pt modelId="{B8889BAB-0765-4F4B-9CC3-89DDAA978046}" type="parTrans" cxnId="{F85D5096-4CD5-A341-AAA5-7013874DF59D}">
      <dgm:prSet/>
      <dgm:spPr/>
      <dgm:t>
        <a:bodyPr/>
        <a:lstStyle/>
        <a:p>
          <a:pPr algn="ctr"/>
          <a:endParaRPr lang="en-US">
            <a:solidFill>
              <a:srgbClr val="000000"/>
            </a:solidFill>
          </a:endParaRPr>
        </a:p>
      </dgm:t>
    </dgm:pt>
    <dgm:pt modelId="{51F20732-818B-444E-A48C-8C2C1CAE3ACE}" type="sibTrans" cxnId="{F85D5096-4CD5-A341-AAA5-7013874DF59D}">
      <dgm:prSet/>
      <dgm:spPr/>
      <dgm:t>
        <a:bodyPr/>
        <a:lstStyle/>
        <a:p>
          <a:pPr algn="ctr"/>
          <a:endParaRPr lang="en-US">
            <a:solidFill>
              <a:srgbClr val="000000"/>
            </a:solidFill>
          </a:endParaRPr>
        </a:p>
      </dgm:t>
    </dgm:pt>
    <dgm:pt modelId="{21F5DE22-D22F-844A-8520-C9B5470B1A32}">
      <dgm:prSet custT="1"/>
      <dgm:spPr/>
      <dgm:t>
        <a:bodyPr/>
        <a:lstStyle/>
        <a:p>
          <a:pPr algn="ctr" rtl="0"/>
          <a:r>
            <a:rPr lang="en-US" sz="3200" dirty="0" smtClean="0">
              <a:solidFill>
                <a:srgbClr val="000000"/>
              </a:solidFill>
            </a:rPr>
            <a:t>Diagnoses</a:t>
          </a:r>
          <a:endParaRPr lang="en-US" sz="3200" dirty="0">
            <a:solidFill>
              <a:srgbClr val="000000"/>
            </a:solidFill>
          </a:endParaRPr>
        </a:p>
      </dgm:t>
    </dgm:pt>
    <dgm:pt modelId="{B53E57A1-F65B-A745-A2A5-2A5D29773DFE}" type="sibTrans" cxnId="{3757C3DE-4256-1E40-B7E4-4B292DC6170E}">
      <dgm:prSet/>
      <dgm:spPr/>
      <dgm:t>
        <a:bodyPr/>
        <a:lstStyle/>
        <a:p>
          <a:pPr algn="ctr"/>
          <a:endParaRPr lang="en-US">
            <a:solidFill>
              <a:srgbClr val="000000"/>
            </a:solidFill>
          </a:endParaRPr>
        </a:p>
      </dgm:t>
    </dgm:pt>
    <dgm:pt modelId="{FBFAC26D-8D7E-564B-87E2-6BB893CEDC4C}" type="parTrans" cxnId="{3757C3DE-4256-1E40-B7E4-4B292DC6170E}">
      <dgm:prSet/>
      <dgm:spPr/>
      <dgm:t>
        <a:bodyPr/>
        <a:lstStyle/>
        <a:p>
          <a:pPr algn="ctr"/>
          <a:endParaRPr lang="en-US">
            <a:solidFill>
              <a:srgbClr val="000000"/>
            </a:solidFill>
          </a:endParaRPr>
        </a:p>
      </dgm:t>
    </dgm:pt>
    <dgm:pt modelId="{A89605F0-A1F6-AF47-8E41-FA1348DD0BCC}" type="pres">
      <dgm:prSet presAssocID="{B6BE61CB-63A0-1A4D-BF1A-667361E59F4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080C298-6340-154D-81B7-7CE53E39903B}" type="pres">
      <dgm:prSet presAssocID="{21F5DE22-D22F-844A-8520-C9B5470B1A32}" presName="hierRoot1" presStyleCnt="0">
        <dgm:presLayoutVars>
          <dgm:hierBranch val="init"/>
        </dgm:presLayoutVars>
      </dgm:prSet>
      <dgm:spPr/>
    </dgm:pt>
    <dgm:pt modelId="{6C007D9D-B501-8541-91E0-9C5CA187773B}" type="pres">
      <dgm:prSet presAssocID="{21F5DE22-D22F-844A-8520-C9B5470B1A32}" presName="rootComposite1" presStyleCnt="0"/>
      <dgm:spPr/>
    </dgm:pt>
    <dgm:pt modelId="{9CAAD445-3C71-2C40-956E-F516C8C2D0FA}" type="pres">
      <dgm:prSet presAssocID="{21F5DE22-D22F-844A-8520-C9B5470B1A32}" presName="rootText1" presStyleLbl="node0" presStyleIdx="0" presStyleCnt="1" custScaleX="322498" custScaleY="156175" custLinFactNeighborX="1261" custLinFactNeighborY="-260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95632C-BC50-5A46-9E08-709DCF940585}" type="pres">
      <dgm:prSet presAssocID="{21F5DE22-D22F-844A-8520-C9B5470B1A3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6B7A86F-874A-3245-8260-7E57D56FE107}" type="pres">
      <dgm:prSet presAssocID="{21F5DE22-D22F-844A-8520-C9B5470B1A32}" presName="hierChild2" presStyleCnt="0"/>
      <dgm:spPr/>
    </dgm:pt>
    <dgm:pt modelId="{FA518AA3-75AE-8241-9A78-57227A5F0F66}" type="pres">
      <dgm:prSet presAssocID="{5F3A884C-A7F9-CE43-BEE8-ECB2DEC77EB0}" presName="Name37" presStyleLbl="parChTrans1D2" presStyleIdx="0" presStyleCnt="5"/>
      <dgm:spPr/>
      <dgm:t>
        <a:bodyPr/>
        <a:lstStyle/>
        <a:p>
          <a:endParaRPr lang="en-US"/>
        </a:p>
      </dgm:t>
    </dgm:pt>
    <dgm:pt modelId="{344600F1-24B0-1245-AB36-138691C5ADA8}" type="pres">
      <dgm:prSet presAssocID="{30A60B75-C5BF-A14A-8432-67A47D0E7A32}" presName="hierRoot2" presStyleCnt="0">
        <dgm:presLayoutVars>
          <dgm:hierBranch val="init"/>
        </dgm:presLayoutVars>
      </dgm:prSet>
      <dgm:spPr/>
    </dgm:pt>
    <dgm:pt modelId="{709FF913-3064-F444-A794-2C83E93E2941}" type="pres">
      <dgm:prSet presAssocID="{30A60B75-C5BF-A14A-8432-67A47D0E7A32}" presName="rootComposite" presStyleCnt="0"/>
      <dgm:spPr/>
    </dgm:pt>
    <dgm:pt modelId="{C8B3FAA3-8825-B046-9490-62E542156B84}" type="pres">
      <dgm:prSet presAssocID="{30A60B75-C5BF-A14A-8432-67A47D0E7A32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5B81B5-1ED3-864C-80DE-B524EA19AEF8}" type="pres">
      <dgm:prSet presAssocID="{30A60B75-C5BF-A14A-8432-67A47D0E7A32}" presName="rootConnector" presStyleLbl="node2" presStyleIdx="0" presStyleCnt="5"/>
      <dgm:spPr/>
      <dgm:t>
        <a:bodyPr/>
        <a:lstStyle/>
        <a:p>
          <a:endParaRPr lang="en-US"/>
        </a:p>
      </dgm:t>
    </dgm:pt>
    <dgm:pt modelId="{BD67EEDA-4CD0-6643-8337-A23D83E5E10B}" type="pres">
      <dgm:prSet presAssocID="{30A60B75-C5BF-A14A-8432-67A47D0E7A32}" presName="hierChild4" presStyleCnt="0"/>
      <dgm:spPr/>
    </dgm:pt>
    <dgm:pt modelId="{8ED61E4E-FDB8-A740-B64F-98F26405CA5E}" type="pres">
      <dgm:prSet presAssocID="{FF37AFE6-186D-BE49-9CA2-73ABB6820512}" presName="Name37" presStyleLbl="parChTrans1D3" presStyleIdx="0" presStyleCnt="13"/>
      <dgm:spPr/>
      <dgm:t>
        <a:bodyPr/>
        <a:lstStyle/>
        <a:p>
          <a:endParaRPr lang="en-US"/>
        </a:p>
      </dgm:t>
    </dgm:pt>
    <dgm:pt modelId="{8DE496DC-0A3B-7249-B23E-24F1FCD36F46}" type="pres">
      <dgm:prSet presAssocID="{E6E1781A-F18A-094E-A309-4B0444125D7B}" presName="hierRoot2" presStyleCnt="0">
        <dgm:presLayoutVars>
          <dgm:hierBranch val="init"/>
        </dgm:presLayoutVars>
      </dgm:prSet>
      <dgm:spPr/>
    </dgm:pt>
    <dgm:pt modelId="{9101916A-9388-6E42-AC5C-24E63B9A54F6}" type="pres">
      <dgm:prSet presAssocID="{E6E1781A-F18A-094E-A309-4B0444125D7B}" presName="rootComposite" presStyleCnt="0"/>
      <dgm:spPr/>
    </dgm:pt>
    <dgm:pt modelId="{03600123-0572-A54E-A398-9DD89BD3A112}" type="pres">
      <dgm:prSet presAssocID="{E6E1781A-F18A-094E-A309-4B0444125D7B}" presName="rootText" presStyleLbl="node3" presStyleIdx="0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7400A4-D4F5-934A-AC93-AFD8345A3B2A}" type="pres">
      <dgm:prSet presAssocID="{E6E1781A-F18A-094E-A309-4B0444125D7B}" presName="rootConnector" presStyleLbl="node3" presStyleIdx="0" presStyleCnt="13"/>
      <dgm:spPr/>
      <dgm:t>
        <a:bodyPr/>
        <a:lstStyle/>
        <a:p>
          <a:endParaRPr lang="en-US"/>
        </a:p>
      </dgm:t>
    </dgm:pt>
    <dgm:pt modelId="{227BBF4C-4C6A-864F-94D7-C8B5EBBC54E2}" type="pres">
      <dgm:prSet presAssocID="{E6E1781A-F18A-094E-A309-4B0444125D7B}" presName="hierChild4" presStyleCnt="0"/>
      <dgm:spPr/>
    </dgm:pt>
    <dgm:pt modelId="{B83BAF69-C684-F641-B100-E33FA667C310}" type="pres">
      <dgm:prSet presAssocID="{E6E1781A-F18A-094E-A309-4B0444125D7B}" presName="hierChild5" presStyleCnt="0"/>
      <dgm:spPr/>
    </dgm:pt>
    <dgm:pt modelId="{D9BF9B0F-AEBE-734C-8997-F60466E32586}" type="pres">
      <dgm:prSet presAssocID="{52D26310-CC07-E042-9288-038386F39A97}" presName="Name37" presStyleLbl="parChTrans1D3" presStyleIdx="1" presStyleCnt="13"/>
      <dgm:spPr/>
      <dgm:t>
        <a:bodyPr/>
        <a:lstStyle/>
        <a:p>
          <a:endParaRPr lang="en-US"/>
        </a:p>
      </dgm:t>
    </dgm:pt>
    <dgm:pt modelId="{15C4DC60-3313-ED4F-913A-DB9EFCEEDF10}" type="pres">
      <dgm:prSet presAssocID="{D1AA4A61-D64B-2242-A206-35FB0DDFB6EE}" presName="hierRoot2" presStyleCnt="0">
        <dgm:presLayoutVars>
          <dgm:hierBranch val="init"/>
        </dgm:presLayoutVars>
      </dgm:prSet>
      <dgm:spPr/>
    </dgm:pt>
    <dgm:pt modelId="{0E6EB181-A5FF-0649-A7BD-458645BD77EF}" type="pres">
      <dgm:prSet presAssocID="{D1AA4A61-D64B-2242-A206-35FB0DDFB6EE}" presName="rootComposite" presStyleCnt="0"/>
      <dgm:spPr/>
    </dgm:pt>
    <dgm:pt modelId="{C3351FA9-59FC-C141-A871-38B9B88D7A48}" type="pres">
      <dgm:prSet presAssocID="{D1AA4A61-D64B-2242-A206-35FB0DDFB6EE}" presName="rootText" presStyleLbl="node3" presStyleIdx="1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919712-2024-BA40-8CAD-1AD9B5B88F17}" type="pres">
      <dgm:prSet presAssocID="{D1AA4A61-D64B-2242-A206-35FB0DDFB6EE}" presName="rootConnector" presStyleLbl="node3" presStyleIdx="1" presStyleCnt="13"/>
      <dgm:spPr/>
      <dgm:t>
        <a:bodyPr/>
        <a:lstStyle/>
        <a:p>
          <a:endParaRPr lang="en-US"/>
        </a:p>
      </dgm:t>
    </dgm:pt>
    <dgm:pt modelId="{1F8DBDFE-F19F-A244-ABFB-C423C59F4087}" type="pres">
      <dgm:prSet presAssocID="{D1AA4A61-D64B-2242-A206-35FB0DDFB6EE}" presName="hierChild4" presStyleCnt="0"/>
      <dgm:spPr/>
    </dgm:pt>
    <dgm:pt modelId="{6316A7F2-68A0-1245-B9A3-2488C5B88184}" type="pres">
      <dgm:prSet presAssocID="{D1AA4A61-D64B-2242-A206-35FB0DDFB6EE}" presName="hierChild5" presStyleCnt="0"/>
      <dgm:spPr/>
    </dgm:pt>
    <dgm:pt modelId="{7C8734C7-D842-5343-A0D9-224BDF39ED59}" type="pres">
      <dgm:prSet presAssocID="{B8889BAB-0765-4F4B-9CC3-89DDAA978046}" presName="Name37" presStyleLbl="parChTrans1D3" presStyleIdx="2" presStyleCnt="13"/>
      <dgm:spPr/>
      <dgm:t>
        <a:bodyPr/>
        <a:lstStyle/>
        <a:p>
          <a:endParaRPr lang="en-US"/>
        </a:p>
      </dgm:t>
    </dgm:pt>
    <dgm:pt modelId="{021E973F-5ED5-F545-9541-7E2C6C1705E3}" type="pres">
      <dgm:prSet presAssocID="{78C07E27-4186-D847-A145-E76C01C21ACB}" presName="hierRoot2" presStyleCnt="0">
        <dgm:presLayoutVars>
          <dgm:hierBranch val="init"/>
        </dgm:presLayoutVars>
      </dgm:prSet>
      <dgm:spPr/>
    </dgm:pt>
    <dgm:pt modelId="{BDEDD6E6-A725-1943-BFC2-DACEEAA16B97}" type="pres">
      <dgm:prSet presAssocID="{78C07E27-4186-D847-A145-E76C01C21ACB}" presName="rootComposite" presStyleCnt="0"/>
      <dgm:spPr/>
    </dgm:pt>
    <dgm:pt modelId="{322BCD7C-18DC-8944-A25C-6D90E476711E}" type="pres">
      <dgm:prSet presAssocID="{78C07E27-4186-D847-A145-E76C01C21ACB}" presName="rootText" presStyleLbl="node3" presStyleIdx="2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B8FBD2-B57E-A742-AE69-6E0433447C6F}" type="pres">
      <dgm:prSet presAssocID="{78C07E27-4186-D847-A145-E76C01C21ACB}" presName="rootConnector" presStyleLbl="node3" presStyleIdx="2" presStyleCnt="13"/>
      <dgm:spPr/>
      <dgm:t>
        <a:bodyPr/>
        <a:lstStyle/>
        <a:p>
          <a:endParaRPr lang="en-US"/>
        </a:p>
      </dgm:t>
    </dgm:pt>
    <dgm:pt modelId="{813EEA2B-8206-F54D-9769-25C8D572EDBA}" type="pres">
      <dgm:prSet presAssocID="{78C07E27-4186-D847-A145-E76C01C21ACB}" presName="hierChild4" presStyleCnt="0"/>
      <dgm:spPr/>
    </dgm:pt>
    <dgm:pt modelId="{F36278C6-AE66-A54B-A19A-0658B6103E39}" type="pres">
      <dgm:prSet presAssocID="{78C07E27-4186-D847-A145-E76C01C21ACB}" presName="hierChild5" presStyleCnt="0"/>
      <dgm:spPr/>
    </dgm:pt>
    <dgm:pt modelId="{B22FD4A7-444F-3D40-9FD3-B3F9D663888C}" type="pres">
      <dgm:prSet presAssocID="{717AE146-DE26-0D4F-9A7E-6CB03844649A}" presName="Name37" presStyleLbl="parChTrans1D3" presStyleIdx="3" presStyleCnt="13"/>
      <dgm:spPr/>
      <dgm:t>
        <a:bodyPr/>
        <a:lstStyle/>
        <a:p>
          <a:endParaRPr lang="en-US"/>
        </a:p>
      </dgm:t>
    </dgm:pt>
    <dgm:pt modelId="{B2DADB19-1FDE-F948-96BB-B6562D420A6F}" type="pres">
      <dgm:prSet presAssocID="{512AE1F0-6987-3C4E-9CC6-0A077A19EDCA}" presName="hierRoot2" presStyleCnt="0">
        <dgm:presLayoutVars>
          <dgm:hierBranch val="init"/>
        </dgm:presLayoutVars>
      </dgm:prSet>
      <dgm:spPr/>
    </dgm:pt>
    <dgm:pt modelId="{F8168AF1-699D-DA4E-A5D1-8D47D61E03B3}" type="pres">
      <dgm:prSet presAssocID="{512AE1F0-6987-3C4E-9CC6-0A077A19EDCA}" presName="rootComposite" presStyleCnt="0"/>
      <dgm:spPr/>
    </dgm:pt>
    <dgm:pt modelId="{C1112916-5A17-FA4C-A361-3570E75B2862}" type="pres">
      <dgm:prSet presAssocID="{512AE1F0-6987-3C4E-9CC6-0A077A19EDCA}" presName="rootText" presStyleLbl="node3" presStyleIdx="3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F88F7B-4C26-DA41-8BC5-1F30AD4F5B11}" type="pres">
      <dgm:prSet presAssocID="{512AE1F0-6987-3C4E-9CC6-0A077A19EDCA}" presName="rootConnector" presStyleLbl="node3" presStyleIdx="3" presStyleCnt="13"/>
      <dgm:spPr/>
      <dgm:t>
        <a:bodyPr/>
        <a:lstStyle/>
        <a:p>
          <a:endParaRPr lang="en-US"/>
        </a:p>
      </dgm:t>
    </dgm:pt>
    <dgm:pt modelId="{E0AAD473-74B9-984C-9931-35A4C3B0A2D4}" type="pres">
      <dgm:prSet presAssocID="{512AE1F0-6987-3C4E-9CC6-0A077A19EDCA}" presName="hierChild4" presStyleCnt="0"/>
      <dgm:spPr/>
    </dgm:pt>
    <dgm:pt modelId="{719F318D-C816-C649-874C-73C16217815F}" type="pres">
      <dgm:prSet presAssocID="{512AE1F0-6987-3C4E-9CC6-0A077A19EDCA}" presName="hierChild5" presStyleCnt="0"/>
      <dgm:spPr/>
    </dgm:pt>
    <dgm:pt modelId="{EE80E210-B4E2-BB4F-85A2-143DE8B75EDF}" type="pres">
      <dgm:prSet presAssocID="{30A60B75-C5BF-A14A-8432-67A47D0E7A32}" presName="hierChild5" presStyleCnt="0"/>
      <dgm:spPr/>
    </dgm:pt>
    <dgm:pt modelId="{9F1FDCF9-DFC7-AE41-B155-3078386D0626}" type="pres">
      <dgm:prSet presAssocID="{4B277781-E520-2846-AFEC-AADFFCB17719}" presName="Name37" presStyleLbl="parChTrans1D2" presStyleIdx="1" presStyleCnt="5"/>
      <dgm:spPr/>
      <dgm:t>
        <a:bodyPr/>
        <a:lstStyle/>
        <a:p>
          <a:endParaRPr lang="en-US"/>
        </a:p>
      </dgm:t>
    </dgm:pt>
    <dgm:pt modelId="{E9E8E328-D843-A647-AECE-EEB8EF4DA518}" type="pres">
      <dgm:prSet presAssocID="{EFB4A4F2-5301-BF48-A453-5B848023F925}" presName="hierRoot2" presStyleCnt="0">
        <dgm:presLayoutVars>
          <dgm:hierBranch val="init"/>
        </dgm:presLayoutVars>
      </dgm:prSet>
      <dgm:spPr/>
    </dgm:pt>
    <dgm:pt modelId="{B1B62587-0A2F-2349-A745-209EE40CBBBF}" type="pres">
      <dgm:prSet presAssocID="{EFB4A4F2-5301-BF48-A453-5B848023F925}" presName="rootComposite" presStyleCnt="0"/>
      <dgm:spPr/>
    </dgm:pt>
    <dgm:pt modelId="{20E86E97-DDF4-AA43-91B7-A673E175B4A3}" type="pres">
      <dgm:prSet presAssocID="{EFB4A4F2-5301-BF48-A453-5B848023F925}" presName="rootText" presStyleLbl="node2" presStyleIdx="1" presStyleCnt="5" custScaleX="1263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694765-3012-1649-BAAC-D2D453F88A4B}" type="pres">
      <dgm:prSet presAssocID="{EFB4A4F2-5301-BF48-A453-5B848023F925}" presName="rootConnector" presStyleLbl="node2" presStyleIdx="1" presStyleCnt="5"/>
      <dgm:spPr/>
      <dgm:t>
        <a:bodyPr/>
        <a:lstStyle/>
        <a:p>
          <a:endParaRPr lang="en-US"/>
        </a:p>
      </dgm:t>
    </dgm:pt>
    <dgm:pt modelId="{DFBB342E-C48D-4D42-B0E9-51B29CB54C29}" type="pres">
      <dgm:prSet presAssocID="{EFB4A4F2-5301-BF48-A453-5B848023F925}" presName="hierChild4" presStyleCnt="0"/>
      <dgm:spPr/>
    </dgm:pt>
    <dgm:pt modelId="{180F5855-6F2E-4C41-AF39-F77DD1B7BFFF}" type="pres">
      <dgm:prSet presAssocID="{47063263-40CD-654B-A217-AA1D3D4805CB}" presName="Name37" presStyleLbl="parChTrans1D3" presStyleIdx="4" presStyleCnt="13"/>
      <dgm:spPr/>
      <dgm:t>
        <a:bodyPr/>
        <a:lstStyle/>
        <a:p>
          <a:endParaRPr lang="en-US"/>
        </a:p>
      </dgm:t>
    </dgm:pt>
    <dgm:pt modelId="{54B8914B-3972-8C48-8ED4-61F78C26FF36}" type="pres">
      <dgm:prSet presAssocID="{D10A418F-6383-E942-BE2B-59B6B377B4ED}" presName="hierRoot2" presStyleCnt="0">
        <dgm:presLayoutVars>
          <dgm:hierBranch val="init"/>
        </dgm:presLayoutVars>
      </dgm:prSet>
      <dgm:spPr/>
    </dgm:pt>
    <dgm:pt modelId="{7B169AC7-4547-B246-A1A2-EE1036034A1E}" type="pres">
      <dgm:prSet presAssocID="{D10A418F-6383-E942-BE2B-59B6B377B4ED}" presName="rootComposite" presStyleCnt="0"/>
      <dgm:spPr/>
    </dgm:pt>
    <dgm:pt modelId="{3DB5F0FF-FD46-F141-ABEE-1647C04251E7}" type="pres">
      <dgm:prSet presAssocID="{D10A418F-6383-E942-BE2B-59B6B377B4ED}" presName="rootText" presStyleLbl="node3" presStyleIdx="4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4B1E9B-3F59-284E-AC77-CFD3558DEE63}" type="pres">
      <dgm:prSet presAssocID="{D10A418F-6383-E942-BE2B-59B6B377B4ED}" presName="rootConnector" presStyleLbl="node3" presStyleIdx="4" presStyleCnt="13"/>
      <dgm:spPr/>
      <dgm:t>
        <a:bodyPr/>
        <a:lstStyle/>
        <a:p>
          <a:endParaRPr lang="en-US"/>
        </a:p>
      </dgm:t>
    </dgm:pt>
    <dgm:pt modelId="{074BD45B-C818-A24B-BDA4-F41E0D631B61}" type="pres">
      <dgm:prSet presAssocID="{D10A418F-6383-E942-BE2B-59B6B377B4ED}" presName="hierChild4" presStyleCnt="0"/>
      <dgm:spPr/>
    </dgm:pt>
    <dgm:pt modelId="{A1F2BB3F-E709-624F-9D7B-6B42EDC649EB}" type="pres">
      <dgm:prSet presAssocID="{D10A418F-6383-E942-BE2B-59B6B377B4ED}" presName="hierChild5" presStyleCnt="0"/>
      <dgm:spPr/>
    </dgm:pt>
    <dgm:pt modelId="{94732AAF-0A92-2247-A8C0-D2D847777908}" type="pres">
      <dgm:prSet presAssocID="{6A50F994-1907-6F48-AA7C-67DDBA7405CB}" presName="Name37" presStyleLbl="parChTrans1D3" presStyleIdx="5" presStyleCnt="13"/>
      <dgm:spPr/>
      <dgm:t>
        <a:bodyPr/>
        <a:lstStyle/>
        <a:p>
          <a:endParaRPr lang="en-US"/>
        </a:p>
      </dgm:t>
    </dgm:pt>
    <dgm:pt modelId="{9900B3A7-DE7F-FE4E-968C-3E3554933A12}" type="pres">
      <dgm:prSet presAssocID="{07296344-C1C7-BC4B-AD39-7FF07283BB89}" presName="hierRoot2" presStyleCnt="0">
        <dgm:presLayoutVars>
          <dgm:hierBranch val="init"/>
        </dgm:presLayoutVars>
      </dgm:prSet>
      <dgm:spPr/>
    </dgm:pt>
    <dgm:pt modelId="{C4244400-D89F-2346-90B2-3101809BDD17}" type="pres">
      <dgm:prSet presAssocID="{07296344-C1C7-BC4B-AD39-7FF07283BB89}" presName="rootComposite" presStyleCnt="0"/>
      <dgm:spPr/>
    </dgm:pt>
    <dgm:pt modelId="{ACB7EF74-3B18-F94A-8D26-0CBFA4446BC8}" type="pres">
      <dgm:prSet presAssocID="{07296344-C1C7-BC4B-AD39-7FF07283BB89}" presName="rootText" presStyleLbl="node3" presStyleIdx="5" presStyleCnt="13" custLinFactNeighborX="-36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1DAC42-39E2-C64B-9F60-4962D3D06AE8}" type="pres">
      <dgm:prSet presAssocID="{07296344-C1C7-BC4B-AD39-7FF07283BB89}" presName="rootConnector" presStyleLbl="node3" presStyleIdx="5" presStyleCnt="13"/>
      <dgm:spPr/>
      <dgm:t>
        <a:bodyPr/>
        <a:lstStyle/>
        <a:p>
          <a:endParaRPr lang="en-US"/>
        </a:p>
      </dgm:t>
    </dgm:pt>
    <dgm:pt modelId="{24DE67A3-32A1-8245-99CD-3BA4B91C4B06}" type="pres">
      <dgm:prSet presAssocID="{07296344-C1C7-BC4B-AD39-7FF07283BB89}" presName="hierChild4" presStyleCnt="0"/>
      <dgm:spPr/>
    </dgm:pt>
    <dgm:pt modelId="{76A48416-D4CE-1147-8CB1-8322AD7C16C8}" type="pres">
      <dgm:prSet presAssocID="{07296344-C1C7-BC4B-AD39-7FF07283BB89}" presName="hierChild5" presStyleCnt="0"/>
      <dgm:spPr/>
    </dgm:pt>
    <dgm:pt modelId="{E8F30227-CAB1-0D48-960E-E5EBFDC4F7A9}" type="pres">
      <dgm:prSet presAssocID="{B0BB8463-7227-A540-B2BC-50065EF48FB8}" presName="Name37" presStyleLbl="parChTrans1D3" presStyleIdx="6" presStyleCnt="13"/>
      <dgm:spPr/>
      <dgm:t>
        <a:bodyPr/>
        <a:lstStyle/>
        <a:p>
          <a:endParaRPr lang="en-US"/>
        </a:p>
      </dgm:t>
    </dgm:pt>
    <dgm:pt modelId="{2756F232-B6E8-9641-990F-0A2367E587D5}" type="pres">
      <dgm:prSet presAssocID="{4891D103-2D42-3249-AD22-ED4741451F1E}" presName="hierRoot2" presStyleCnt="0">
        <dgm:presLayoutVars>
          <dgm:hierBranch val="init"/>
        </dgm:presLayoutVars>
      </dgm:prSet>
      <dgm:spPr/>
    </dgm:pt>
    <dgm:pt modelId="{36AA9F53-F5A8-D443-811B-D30532B7FAEE}" type="pres">
      <dgm:prSet presAssocID="{4891D103-2D42-3249-AD22-ED4741451F1E}" presName="rootComposite" presStyleCnt="0"/>
      <dgm:spPr/>
    </dgm:pt>
    <dgm:pt modelId="{FFE844D4-45DC-B84D-803D-0FFA59DB309F}" type="pres">
      <dgm:prSet presAssocID="{4891D103-2D42-3249-AD22-ED4741451F1E}" presName="rootText" presStyleLbl="node3" presStyleIdx="6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D1C6FF-6BBE-5C4D-BF73-98EC3BB0B766}" type="pres">
      <dgm:prSet presAssocID="{4891D103-2D42-3249-AD22-ED4741451F1E}" presName="rootConnector" presStyleLbl="node3" presStyleIdx="6" presStyleCnt="13"/>
      <dgm:spPr/>
      <dgm:t>
        <a:bodyPr/>
        <a:lstStyle/>
        <a:p>
          <a:endParaRPr lang="en-US"/>
        </a:p>
      </dgm:t>
    </dgm:pt>
    <dgm:pt modelId="{65353FB9-F241-6246-89D6-9207E7220485}" type="pres">
      <dgm:prSet presAssocID="{4891D103-2D42-3249-AD22-ED4741451F1E}" presName="hierChild4" presStyleCnt="0"/>
      <dgm:spPr/>
    </dgm:pt>
    <dgm:pt modelId="{7CF76EE5-86BA-FE41-8904-CABE3AC98631}" type="pres">
      <dgm:prSet presAssocID="{4891D103-2D42-3249-AD22-ED4741451F1E}" presName="hierChild5" presStyleCnt="0"/>
      <dgm:spPr/>
    </dgm:pt>
    <dgm:pt modelId="{DCDA52E0-4542-244D-B768-55543B72D76F}" type="pres">
      <dgm:prSet presAssocID="{5E0E0B99-69DF-394F-9EB8-7BD61879D20A}" presName="Name37" presStyleLbl="parChTrans1D3" presStyleIdx="7" presStyleCnt="13"/>
      <dgm:spPr/>
      <dgm:t>
        <a:bodyPr/>
        <a:lstStyle/>
        <a:p>
          <a:endParaRPr lang="en-US"/>
        </a:p>
      </dgm:t>
    </dgm:pt>
    <dgm:pt modelId="{DA4C1DA0-FBB8-DD47-B290-232AA09675EF}" type="pres">
      <dgm:prSet presAssocID="{A8B9F4D5-4B4B-DC49-AFA3-15E96C54B550}" presName="hierRoot2" presStyleCnt="0">
        <dgm:presLayoutVars>
          <dgm:hierBranch val="init"/>
        </dgm:presLayoutVars>
      </dgm:prSet>
      <dgm:spPr/>
    </dgm:pt>
    <dgm:pt modelId="{47BE9197-7E08-8C45-82B2-01A146BB178E}" type="pres">
      <dgm:prSet presAssocID="{A8B9F4D5-4B4B-DC49-AFA3-15E96C54B550}" presName="rootComposite" presStyleCnt="0"/>
      <dgm:spPr/>
    </dgm:pt>
    <dgm:pt modelId="{D4996C53-2FA0-834C-80D3-3D14F6737B60}" type="pres">
      <dgm:prSet presAssocID="{A8B9F4D5-4B4B-DC49-AFA3-15E96C54B550}" presName="rootText" presStyleLbl="node3" presStyleIdx="7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FB5799-7C9B-C94B-BE8A-49FC67342B35}" type="pres">
      <dgm:prSet presAssocID="{A8B9F4D5-4B4B-DC49-AFA3-15E96C54B550}" presName="rootConnector" presStyleLbl="node3" presStyleIdx="7" presStyleCnt="13"/>
      <dgm:spPr/>
      <dgm:t>
        <a:bodyPr/>
        <a:lstStyle/>
        <a:p>
          <a:endParaRPr lang="en-US"/>
        </a:p>
      </dgm:t>
    </dgm:pt>
    <dgm:pt modelId="{C85024FD-1926-F443-A9C1-32AB2F707060}" type="pres">
      <dgm:prSet presAssocID="{A8B9F4D5-4B4B-DC49-AFA3-15E96C54B550}" presName="hierChild4" presStyleCnt="0"/>
      <dgm:spPr/>
    </dgm:pt>
    <dgm:pt modelId="{0F5CFE27-90E8-8449-A175-1005C239C8A1}" type="pres">
      <dgm:prSet presAssocID="{A8B9F4D5-4B4B-DC49-AFA3-15E96C54B550}" presName="hierChild5" presStyleCnt="0"/>
      <dgm:spPr/>
    </dgm:pt>
    <dgm:pt modelId="{549F8DF1-1777-DC42-B57B-C8B788F0F0F9}" type="pres">
      <dgm:prSet presAssocID="{EFB4A4F2-5301-BF48-A453-5B848023F925}" presName="hierChild5" presStyleCnt="0"/>
      <dgm:spPr/>
    </dgm:pt>
    <dgm:pt modelId="{A9987CF9-CEA6-304E-A9DE-8B70A8423DEA}" type="pres">
      <dgm:prSet presAssocID="{D018558D-404D-3D45-9199-7374C1105EE7}" presName="Name37" presStyleLbl="parChTrans1D2" presStyleIdx="2" presStyleCnt="5"/>
      <dgm:spPr/>
      <dgm:t>
        <a:bodyPr/>
        <a:lstStyle/>
        <a:p>
          <a:endParaRPr lang="en-US"/>
        </a:p>
      </dgm:t>
    </dgm:pt>
    <dgm:pt modelId="{8DAECD68-25B7-5242-BB52-DC148A23CFF5}" type="pres">
      <dgm:prSet presAssocID="{B767D72F-32E6-2540-96A6-C1EB484C8573}" presName="hierRoot2" presStyleCnt="0">
        <dgm:presLayoutVars>
          <dgm:hierBranch val="init"/>
        </dgm:presLayoutVars>
      </dgm:prSet>
      <dgm:spPr/>
    </dgm:pt>
    <dgm:pt modelId="{6B6991D9-22D6-BC49-8423-58D02F2A2588}" type="pres">
      <dgm:prSet presAssocID="{B767D72F-32E6-2540-96A6-C1EB484C8573}" presName="rootComposite" presStyleCnt="0"/>
      <dgm:spPr/>
    </dgm:pt>
    <dgm:pt modelId="{AD06B62E-33D9-8340-BCB6-29F1137B18D2}" type="pres">
      <dgm:prSet presAssocID="{B767D72F-32E6-2540-96A6-C1EB484C8573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10A46B-2B0D-DD44-94E0-402DBC14D56D}" type="pres">
      <dgm:prSet presAssocID="{B767D72F-32E6-2540-96A6-C1EB484C8573}" presName="rootConnector" presStyleLbl="node2" presStyleIdx="2" presStyleCnt="5"/>
      <dgm:spPr/>
      <dgm:t>
        <a:bodyPr/>
        <a:lstStyle/>
        <a:p>
          <a:endParaRPr lang="en-US"/>
        </a:p>
      </dgm:t>
    </dgm:pt>
    <dgm:pt modelId="{7BA9512F-55B9-6747-A216-B0C94A783E80}" type="pres">
      <dgm:prSet presAssocID="{B767D72F-32E6-2540-96A6-C1EB484C8573}" presName="hierChild4" presStyleCnt="0"/>
      <dgm:spPr/>
    </dgm:pt>
    <dgm:pt modelId="{A9EA1731-7030-BE41-A36D-5D2982C75D28}" type="pres">
      <dgm:prSet presAssocID="{67B4CF16-57E1-EF43-AFE8-7967D7D6480A}" presName="Name37" presStyleLbl="parChTrans1D3" presStyleIdx="8" presStyleCnt="13"/>
      <dgm:spPr/>
      <dgm:t>
        <a:bodyPr/>
        <a:lstStyle/>
        <a:p>
          <a:endParaRPr lang="en-US"/>
        </a:p>
      </dgm:t>
    </dgm:pt>
    <dgm:pt modelId="{312B1FEA-FEC7-D74D-8B87-8036CB38A33B}" type="pres">
      <dgm:prSet presAssocID="{ABED66CF-9916-C443-991F-72EDB7B1EB5B}" presName="hierRoot2" presStyleCnt="0">
        <dgm:presLayoutVars>
          <dgm:hierBranch val="init"/>
        </dgm:presLayoutVars>
      </dgm:prSet>
      <dgm:spPr/>
    </dgm:pt>
    <dgm:pt modelId="{80B658E3-2366-D040-A822-D36F93BCF487}" type="pres">
      <dgm:prSet presAssocID="{ABED66CF-9916-C443-991F-72EDB7B1EB5B}" presName="rootComposite" presStyleCnt="0"/>
      <dgm:spPr/>
    </dgm:pt>
    <dgm:pt modelId="{4F755647-5D4A-D447-876A-5B60F2C8111B}" type="pres">
      <dgm:prSet presAssocID="{ABED66CF-9916-C443-991F-72EDB7B1EB5B}" presName="rootText" presStyleLbl="node3" presStyleIdx="8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306339-7AEE-D447-AC06-A039F9BD5D5C}" type="pres">
      <dgm:prSet presAssocID="{ABED66CF-9916-C443-991F-72EDB7B1EB5B}" presName="rootConnector" presStyleLbl="node3" presStyleIdx="8" presStyleCnt="13"/>
      <dgm:spPr/>
      <dgm:t>
        <a:bodyPr/>
        <a:lstStyle/>
        <a:p>
          <a:endParaRPr lang="en-US"/>
        </a:p>
      </dgm:t>
    </dgm:pt>
    <dgm:pt modelId="{CD84EF15-6BED-F64C-9E3B-9B558B2284DC}" type="pres">
      <dgm:prSet presAssocID="{ABED66CF-9916-C443-991F-72EDB7B1EB5B}" presName="hierChild4" presStyleCnt="0"/>
      <dgm:spPr/>
    </dgm:pt>
    <dgm:pt modelId="{91BD4D3F-2CF7-5444-93C7-172D5E0E43F9}" type="pres">
      <dgm:prSet presAssocID="{ABED66CF-9916-C443-991F-72EDB7B1EB5B}" presName="hierChild5" presStyleCnt="0"/>
      <dgm:spPr/>
    </dgm:pt>
    <dgm:pt modelId="{323694C1-BDFA-B64F-826F-4A2090742187}" type="pres">
      <dgm:prSet presAssocID="{DCB24385-334D-3E46-99B5-2D98EF4B6468}" presName="Name37" presStyleLbl="parChTrans1D3" presStyleIdx="9" presStyleCnt="13"/>
      <dgm:spPr/>
      <dgm:t>
        <a:bodyPr/>
        <a:lstStyle/>
        <a:p>
          <a:endParaRPr lang="en-US"/>
        </a:p>
      </dgm:t>
    </dgm:pt>
    <dgm:pt modelId="{F6A129D9-7B65-394E-AA37-3D85E3A29240}" type="pres">
      <dgm:prSet presAssocID="{6CB06BEF-2779-3E4C-936B-C994F7F32C51}" presName="hierRoot2" presStyleCnt="0">
        <dgm:presLayoutVars>
          <dgm:hierBranch val="init"/>
        </dgm:presLayoutVars>
      </dgm:prSet>
      <dgm:spPr/>
    </dgm:pt>
    <dgm:pt modelId="{5888429C-94B5-5944-B33B-BA094B24BB2A}" type="pres">
      <dgm:prSet presAssocID="{6CB06BEF-2779-3E4C-936B-C994F7F32C51}" presName="rootComposite" presStyleCnt="0"/>
      <dgm:spPr/>
    </dgm:pt>
    <dgm:pt modelId="{2574F7AA-2420-514D-9ADB-B31068565E81}" type="pres">
      <dgm:prSet presAssocID="{6CB06BEF-2779-3E4C-936B-C994F7F32C51}" presName="rootText" presStyleLbl="node3" presStyleIdx="9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63A701-0A4C-F743-BC71-9AF8CAA209D7}" type="pres">
      <dgm:prSet presAssocID="{6CB06BEF-2779-3E4C-936B-C994F7F32C51}" presName="rootConnector" presStyleLbl="node3" presStyleIdx="9" presStyleCnt="13"/>
      <dgm:spPr/>
      <dgm:t>
        <a:bodyPr/>
        <a:lstStyle/>
        <a:p>
          <a:endParaRPr lang="en-US"/>
        </a:p>
      </dgm:t>
    </dgm:pt>
    <dgm:pt modelId="{50E4C33E-A311-B64B-A2F4-ED00CBE505BD}" type="pres">
      <dgm:prSet presAssocID="{6CB06BEF-2779-3E4C-936B-C994F7F32C51}" presName="hierChild4" presStyleCnt="0"/>
      <dgm:spPr/>
    </dgm:pt>
    <dgm:pt modelId="{C3AE4945-0F0B-114C-8A00-DCD47D2D39FF}" type="pres">
      <dgm:prSet presAssocID="{6CB06BEF-2779-3E4C-936B-C994F7F32C51}" presName="hierChild5" presStyleCnt="0"/>
      <dgm:spPr/>
    </dgm:pt>
    <dgm:pt modelId="{737D32E1-5A12-7F41-97EB-BD7658191794}" type="pres">
      <dgm:prSet presAssocID="{B767D72F-32E6-2540-96A6-C1EB484C8573}" presName="hierChild5" presStyleCnt="0"/>
      <dgm:spPr/>
    </dgm:pt>
    <dgm:pt modelId="{DA11DEA0-7AA4-B04B-913C-3F6A436EF529}" type="pres">
      <dgm:prSet presAssocID="{528FEA29-C193-634D-9E58-C81103DFF44A}" presName="Name37" presStyleLbl="parChTrans1D2" presStyleIdx="3" presStyleCnt="5"/>
      <dgm:spPr/>
      <dgm:t>
        <a:bodyPr/>
        <a:lstStyle/>
        <a:p>
          <a:endParaRPr lang="en-US"/>
        </a:p>
      </dgm:t>
    </dgm:pt>
    <dgm:pt modelId="{75220982-FA57-434B-8DC5-17D6D2DB618B}" type="pres">
      <dgm:prSet presAssocID="{526DBC93-6ABE-9B4C-831C-40DA60D40342}" presName="hierRoot2" presStyleCnt="0">
        <dgm:presLayoutVars>
          <dgm:hierBranch val="init"/>
        </dgm:presLayoutVars>
      </dgm:prSet>
      <dgm:spPr/>
    </dgm:pt>
    <dgm:pt modelId="{C6350866-14FE-7E4A-B05B-344C40B2C654}" type="pres">
      <dgm:prSet presAssocID="{526DBC93-6ABE-9B4C-831C-40DA60D40342}" presName="rootComposite" presStyleCnt="0"/>
      <dgm:spPr/>
    </dgm:pt>
    <dgm:pt modelId="{CD13ED8C-4162-314C-814C-59B93019DD01}" type="pres">
      <dgm:prSet presAssocID="{526DBC93-6ABE-9B4C-831C-40DA60D40342}" presName="rootText" presStyleLbl="node2" presStyleIdx="3" presStyleCnt="5" custScaleX="1241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E7C4CE-CCA0-B745-88C0-5D35313B1EF0}" type="pres">
      <dgm:prSet presAssocID="{526DBC93-6ABE-9B4C-831C-40DA60D40342}" presName="rootConnector" presStyleLbl="node2" presStyleIdx="3" presStyleCnt="5"/>
      <dgm:spPr/>
      <dgm:t>
        <a:bodyPr/>
        <a:lstStyle/>
        <a:p>
          <a:endParaRPr lang="en-US"/>
        </a:p>
      </dgm:t>
    </dgm:pt>
    <dgm:pt modelId="{C3634DF6-F195-744D-971C-286DAFB94877}" type="pres">
      <dgm:prSet presAssocID="{526DBC93-6ABE-9B4C-831C-40DA60D40342}" presName="hierChild4" presStyleCnt="0"/>
      <dgm:spPr/>
    </dgm:pt>
    <dgm:pt modelId="{1E5C2E32-904E-1F47-8B4C-CE15C2920857}" type="pres">
      <dgm:prSet presAssocID="{148D89D8-B97C-394D-9181-5A674A39E9CC}" presName="Name37" presStyleLbl="parChTrans1D3" presStyleIdx="10" presStyleCnt="13"/>
      <dgm:spPr/>
      <dgm:t>
        <a:bodyPr/>
        <a:lstStyle/>
        <a:p>
          <a:endParaRPr lang="en-US"/>
        </a:p>
      </dgm:t>
    </dgm:pt>
    <dgm:pt modelId="{F3482A52-5391-9047-A329-36029570A1AA}" type="pres">
      <dgm:prSet presAssocID="{CD327F9F-05F3-3446-944C-1DDC2D141ABB}" presName="hierRoot2" presStyleCnt="0">
        <dgm:presLayoutVars>
          <dgm:hierBranch val="init"/>
        </dgm:presLayoutVars>
      </dgm:prSet>
      <dgm:spPr/>
    </dgm:pt>
    <dgm:pt modelId="{8A8D0AAB-2511-AD43-B6CC-3D206C0EAFAC}" type="pres">
      <dgm:prSet presAssocID="{CD327F9F-05F3-3446-944C-1DDC2D141ABB}" presName="rootComposite" presStyleCnt="0"/>
      <dgm:spPr/>
    </dgm:pt>
    <dgm:pt modelId="{A7BC005D-E9BD-F740-98DF-C15A1D48EE9C}" type="pres">
      <dgm:prSet presAssocID="{CD327F9F-05F3-3446-944C-1DDC2D141ABB}" presName="rootText" presStyleLbl="node3" presStyleIdx="10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B9E2E3-3A48-D64A-A3C1-8E2467EA4B70}" type="pres">
      <dgm:prSet presAssocID="{CD327F9F-05F3-3446-944C-1DDC2D141ABB}" presName="rootConnector" presStyleLbl="node3" presStyleIdx="10" presStyleCnt="13"/>
      <dgm:spPr/>
      <dgm:t>
        <a:bodyPr/>
        <a:lstStyle/>
        <a:p>
          <a:endParaRPr lang="en-US"/>
        </a:p>
      </dgm:t>
    </dgm:pt>
    <dgm:pt modelId="{D3816EFE-BC67-7246-886C-2F0852C388F9}" type="pres">
      <dgm:prSet presAssocID="{CD327F9F-05F3-3446-944C-1DDC2D141ABB}" presName="hierChild4" presStyleCnt="0"/>
      <dgm:spPr/>
    </dgm:pt>
    <dgm:pt modelId="{938A6446-5D12-6E4A-A4A4-7BA3C1CF1894}" type="pres">
      <dgm:prSet presAssocID="{CD327F9F-05F3-3446-944C-1DDC2D141ABB}" presName="hierChild5" presStyleCnt="0"/>
      <dgm:spPr/>
    </dgm:pt>
    <dgm:pt modelId="{131D9B6E-8010-C540-9720-B2B6FF8172CF}" type="pres">
      <dgm:prSet presAssocID="{58301304-76A0-F944-AC5A-1B970E54F243}" presName="Name37" presStyleLbl="parChTrans1D3" presStyleIdx="11" presStyleCnt="13"/>
      <dgm:spPr/>
      <dgm:t>
        <a:bodyPr/>
        <a:lstStyle/>
        <a:p>
          <a:endParaRPr lang="en-US"/>
        </a:p>
      </dgm:t>
    </dgm:pt>
    <dgm:pt modelId="{FBCA54FC-17B3-8743-AE98-252AE8B024E4}" type="pres">
      <dgm:prSet presAssocID="{F3C634DB-196A-6D4E-930C-D6686AE2F1FA}" presName="hierRoot2" presStyleCnt="0">
        <dgm:presLayoutVars>
          <dgm:hierBranch val="init"/>
        </dgm:presLayoutVars>
      </dgm:prSet>
      <dgm:spPr/>
    </dgm:pt>
    <dgm:pt modelId="{22D7754F-5EB1-D04B-BB49-72CC73459E67}" type="pres">
      <dgm:prSet presAssocID="{F3C634DB-196A-6D4E-930C-D6686AE2F1FA}" presName="rootComposite" presStyleCnt="0"/>
      <dgm:spPr/>
    </dgm:pt>
    <dgm:pt modelId="{09568720-ABAE-9843-834C-02349B2F2BA0}" type="pres">
      <dgm:prSet presAssocID="{F3C634DB-196A-6D4E-930C-D6686AE2F1FA}" presName="rootText" presStyleLbl="node3" presStyleIdx="11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18CD56-3D4A-7143-A8F9-9ED9557DD642}" type="pres">
      <dgm:prSet presAssocID="{F3C634DB-196A-6D4E-930C-D6686AE2F1FA}" presName="rootConnector" presStyleLbl="node3" presStyleIdx="11" presStyleCnt="13"/>
      <dgm:spPr/>
      <dgm:t>
        <a:bodyPr/>
        <a:lstStyle/>
        <a:p>
          <a:endParaRPr lang="en-US"/>
        </a:p>
      </dgm:t>
    </dgm:pt>
    <dgm:pt modelId="{928CA7EF-DA63-A246-8FAF-8BB0B5BD2556}" type="pres">
      <dgm:prSet presAssocID="{F3C634DB-196A-6D4E-930C-D6686AE2F1FA}" presName="hierChild4" presStyleCnt="0"/>
      <dgm:spPr/>
    </dgm:pt>
    <dgm:pt modelId="{9A5094E9-1708-B344-B64A-336A9405399B}" type="pres">
      <dgm:prSet presAssocID="{F3C634DB-196A-6D4E-930C-D6686AE2F1FA}" presName="hierChild5" presStyleCnt="0"/>
      <dgm:spPr/>
    </dgm:pt>
    <dgm:pt modelId="{7373C0C1-6084-C641-A48B-48FFDEB062D4}" type="pres">
      <dgm:prSet presAssocID="{526DBC93-6ABE-9B4C-831C-40DA60D40342}" presName="hierChild5" presStyleCnt="0"/>
      <dgm:spPr/>
    </dgm:pt>
    <dgm:pt modelId="{37CB4392-0B6E-DB4C-861E-56A6C4925B46}" type="pres">
      <dgm:prSet presAssocID="{BFA147B0-EC8E-9A40-98A6-1673A39DFB62}" presName="Name37" presStyleLbl="parChTrans1D2" presStyleIdx="4" presStyleCnt="5"/>
      <dgm:spPr/>
      <dgm:t>
        <a:bodyPr/>
        <a:lstStyle/>
        <a:p>
          <a:endParaRPr lang="en-US"/>
        </a:p>
      </dgm:t>
    </dgm:pt>
    <dgm:pt modelId="{7128CBCE-E8AA-9B4F-94CC-49A061854A00}" type="pres">
      <dgm:prSet presAssocID="{43885ED3-1300-3144-A26D-63467320C730}" presName="hierRoot2" presStyleCnt="0">
        <dgm:presLayoutVars>
          <dgm:hierBranch val="init"/>
        </dgm:presLayoutVars>
      </dgm:prSet>
      <dgm:spPr/>
    </dgm:pt>
    <dgm:pt modelId="{2871D10F-37F1-B547-9FB4-4D6131C7525C}" type="pres">
      <dgm:prSet presAssocID="{43885ED3-1300-3144-A26D-63467320C730}" presName="rootComposite" presStyleCnt="0"/>
      <dgm:spPr/>
    </dgm:pt>
    <dgm:pt modelId="{991890F1-5799-8B43-8699-626F5FC016C2}" type="pres">
      <dgm:prSet presAssocID="{43885ED3-1300-3144-A26D-63467320C730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EB301B-8F8C-5F41-82DA-067F48A2E36B}" type="pres">
      <dgm:prSet presAssocID="{43885ED3-1300-3144-A26D-63467320C730}" presName="rootConnector" presStyleLbl="node2" presStyleIdx="4" presStyleCnt="5"/>
      <dgm:spPr/>
      <dgm:t>
        <a:bodyPr/>
        <a:lstStyle/>
        <a:p>
          <a:endParaRPr lang="en-US"/>
        </a:p>
      </dgm:t>
    </dgm:pt>
    <dgm:pt modelId="{6F346965-84CF-CA42-B509-A96D6C778D31}" type="pres">
      <dgm:prSet presAssocID="{43885ED3-1300-3144-A26D-63467320C730}" presName="hierChild4" presStyleCnt="0"/>
      <dgm:spPr/>
    </dgm:pt>
    <dgm:pt modelId="{D92DB137-E393-7848-BFC4-CC9C7B877E18}" type="pres">
      <dgm:prSet presAssocID="{8AFDA38F-92A2-7F49-B9AB-61ABDAB3F7AA}" presName="Name37" presStyleLbl="parChTrans1D3" presStyleIdx="12" presStyleCnt="13"/>
      <dgm:spPr/>
      <dgm:t>
        <a:bodyPr/>
        <a:lstStyle/>
        <a:p>
          <a:endParaRPr lang="en-US"/>
        </a:p>
      </dgm:t>
    </dgm:pt>
    <dgm:pt modelId="{8A9C18A1-9B68-8F4C-A148-56BDF7F7EDAE}" type="pres">
      <dgm:prSet presAssocID="{942BEDD5-083A-524E-A95C-B7F1B0628E45}" presName="hierRoot2" presStyleCnt="0">
        <dgm:presLayoutVars>
          <dgm:hierBranch val="init"/>
        </dgm:presLayoutVars>
      </dgm:prSet>
      <dgm:spPr/>
    </dgm:pt>
    <dgm:pt modelId="{9902DF0F-6402-DF40-8339-4FDC6B8CB59A}" type="pres">
      <dgm:prSet presAssocID="{942BEDD5-083A-524E-A95C-B7F1B0628E45}" presName="rootComposite" presStyleCnt="0"/>
      <dgm:spPr/>
    </dgm:pt>
    <dgm:pt modelId="{452D05FA-A7E4-554A-BC91-B3C36C310FCD}" type="pres">
      <dgm:prSet presAssocID="{942BEDD5-083A-524E-A95C-B7F1B0628E45}" presName="rootText" presStyleLbl="node3" presStyleIdx="12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3B945D-4856-C942-ABCC-4FF25E522B4C}" type="pres">
      <dgm:prSet presAssocID="{942BEDD5-083A-524E-A95C-B7F1B0628E45}" presName="rootConnector" presStyleLbl="node3" presStyleIdx="12" presStyleCnt="13"/>
      <dgm:spPr/>
      <dgm:t>
        <a:bodyPr/>
        <a:lstStyle/>
        <a:p>
          <a:endParaRPr lang="en-US"/>
        </a:p>
      </dgm:t>
    </dgm:pt>
    <dgm:pt modelId="{69D02670-EE96-A840-AB14-A941B4E67D24}" type="pres">
      <dgm:prSet presAssocID="{942BEDD5-083A-524E-A95C-B7F1B0628E45}" presName="hierChild4" presStyleCnt="0"/>
      <dgm:spPr/>
    </dgm:pt>
    <dgm:pt modelId="{D6EC388C-BD89-E348-99E1-CD7B30970D7D}" type="pres">
      <dgm:prSet presAssocID="{942BEDD5-083A-524E-A95C-B7F1B0628E45}" presName="hierChild5" presStyleCnt="0"/>
      <dgm:spPr/>
    </dgm:pt>
    <dgm:pt modelId="{A42E00A4-DBD8-C841-A2C5-8DE97D0A05BD}" type="pres">
      <dgm:prSet presAssocID="{43885ED3-1300-3144-A26D-63467320C730}" presName="hierChild5" presStyleCnt="0"/>
      <dgm:spPr/>
    </dgm:pt>
    <dgm:pt modelId="{0402DDBC-2A1F-0A4F-970F-F7E0C0B326E1}" type="pres">
      <dgm:prSet presAssocID="{21F5DE22-D22F-844A-8520-C9B5470B1A32}" presName="hierChild3" presStyleCnt="0"/>
      <dgm:spPr/>
    </dgm:pt>
  </dgm:ptLst>
  <dgm:cxnLst>
    <dgm:cxn modelId="{A78F8F21-A5F2-7F45-A3A9-D23B15965C58}" type="presOf" srcId="{F3C634DB-196A-6D4E-930C-D6686AE2F1FA}" destId="{4C18CD56-3D4A-7143-A8F9-9ED9557DD642}" srcOrd="1" destOrd="0" presId="urn:microsoft.com/office/officeart/2005/8/layout/orgChart1"/>
    <dgm:cxn modelId="{577BC272-6AB7-2D4D-B903-36E30A1690A4}" type="presOf" srcId="{512AE1F0-6987-3C4E-9CC6-0A077A19EDCA}" destId="{C1112916-5A17-FA4C-A361-3570E75B2862}" srcOrd="0" destOrd="0" presId="urn:microsoft.com/office/officeart/2005/8/layout/orgChart1"/>
    <dgm:cxn modelId="{2621B11E-DC3A-A545-86C8-3AB684222FD0}" srcId="{21F5DE22-D22F-844A-8520-C9B5470B1A32}" destId="{30A60B75-C5BF-A14A-8432-67A47D0E7A32}" srcOrd="0" destOrd="0" parTransId="{5F3A884C-A7F9-CE43-BEE8-ECB2DEC77EB0}" sibTransId="{AA2A09F7-8840-9A43-8166-53F8CA3689F9}"/>
    <dgm:cxn modelId="{B7A40FE3-375C-6048-B6BE-6D63D9272FBB}" type="presOf" srcId="{4891D103-2D42-3249-AD22-ED4741451F1E}" destId="{28D1C6FF-6BBE-5C4D-BF73-98EC3BB0B766}" srcOrd="1" destOrd="0" presId="urn:microsoft.com/office/officeart/2005/8/layout/orgChart1"/>
    <dgm:cxn modelId="{CCD433ED-6250-224E-A426-2A3328B1B1BF}" type="presOf" srcId="{A8B9F4D5-4B4B-DC49-AFA3-15E96C54B550}" destId="{D4996C53-2FA0-834C-80D3-3D14F6737B60}" srcOrd="0" destOrd="0" presId="urn:microsoft.com/office/officeart/2005/8/layout/orgChart1"/>
    <dgm:cxn modelId="{0AF4883C-7F58-5448-B541-DC92700783D7}" type="presOf" srcId="{148D89D8-B97C-394D-9181-5A674A39E9CC}" destId="{1E5C2E32-904E-1F47-8B4C-CE15C2920857}" srcOrd="0" destOrd="0" presId="urn:microsoft.com/office/officeart/2005/8/layout/orgChart1"/>
    <dgm:cxn modelId="{56557272-BB6D-9643-8442-68832F0BDF28}" type="presOf" srcId="{D018558D-404D-3D45-9199-7374C1105EE7}" destId="{A9987CF9-CEA6-304E-A9DE-8B70A8423DEA}" srcOrd="0" destOrd="0" presId="urn:microsoft.com/office/officeart/2005/8/layout/orgChart1"/>
    <dgm:cxn modelId="{3897D467-7BD7-B24B-B12B-DD301B4F0569}" srcId="{EFB4A4F2-5301-BF48-A453-5B848023F925}" destId="{D10A418F-6383-E942-BE2B-59B6B377B4ED}" srcOrd="0" destOrd="0" parTransId="{47063263-40CD-654B-A217-AA1D3D4805CB}" sibTransId="{C9DC3275-3039-DF41-91EB-AF7DE6FB4A13}"/>
    <dgm:cxn modelId="{892201DC-02A7-8A4B-B598-5DC91020C2CD}" type="presOf" srcId="{528FEA29-C193-634D-9E58-C81103DFF44A}" destId="{DA11DEA0-7AA4-B04B-913C-3F6A436EF529}" srcOrd="0" destOrd="0" presId="urn:microsoft.com/office/officeart/2005/8/layout/orgChart1"/>
    <dgm:cxn modelId="{F08AA180-05A6-5F43-9AD3-BCBBF435C1CD}" type="presOf" srcId="{21F5DE22-D22F-844A-8520-C9B5470B1A32}" destId="{9CAAD445-3C71-2C40-956E-F516C8C2D0FA}" srcOrd="0" destOrd="0" presId="urn:microsoft.com/office/officeart/2005/8/layout/orgChart1"/>
    <dgm:cxn modelId="{1CB37A5D-20D9-EC41-93FA-0B50FF286CAF}" type="presOf" srcId="{52D26310-CC07-E042-9288-038386F39A97}" destId="{D9BF9B0F-AEBE-734C-8997-F60466E32586}" srcOrd="0" destOrd="0" presId="urn:microsoft.com/office/officeart/2005/8/layout/orgChart1"/>
    <dgm:cxn modelId="{D530FFA3-0764-D24F-9E4E-F6EDDF4A1F53}" srcId="{30A60B75-C5BF-A14A-8432-67A47D0E7A32}" destId="{E6E1781A-F18A-094E-A309-4B0444125D7B}" srcOrd="0" destOrd="0" parTransId="{FF37AFE6-186D-BE49-9CA2-73ABB6820512}" sibTransId="{4A246287-4513-1346-991F-0C4B486127F3}"/>
    <dgm:cxn modelId="{BDD8FAF4-55E7-0B46-BE03-62AEE22A276E}" type="presOf" srcId="{07296344-C1C7-BC4B-AD39-7FF07283BB89}" destId="{ACB7EF74-3B18-F94A-8D26-0CBFA4446BC8}" srcOrd="0" destOrd="0" presId="urn:microsoft.com/office/officeart/2005/8/layout/orgChart1"/>
    <dgm:cxn modelId="{8D154176-7D04-224C-B16B-4F1CFE92284F}" type="presOf" srcId="{4891D103-2D42-3249-AD22-ED4741451F1E}" destId="{FFE844D4-45DC-B84D-803D-0FFA59DB309F}" srcOrd="0" destOrd="0" presId="urn:microsoft.com/office/officeart/2005/8/layout/orgChart1"/>
    <dgm:cxn modelId="{AC93E221-C431-FA4D-9A54-5356C53D35E3}" type="presOf" srcId="{BFA147B0-EC8E-9A40-98A6-1673A39DFB62}" destId="{37CB4392-0B6E-DB4C-861E-56A6C4925B46}" srcOrd="0" destOrd="0" presId="urn:microsoft.com/office/officeart/2005/8/layout/orgChart1"/>
    <dgm:cxn modelId="{F8544BCC-02F4-5841-A792-ABDE4184F947}" type="presOf" srcId="{B8889BAB-0765-4F4B-9CC3-89DDAA978046}" destId="{7C8734C7-D842-5343-A0D9-224BDF39ED59}" srcOrd="0" destOrd="0" presId="urn:microsoft.com/office/officeart/2005/8/layout/orgChart1"/>
    <dgm:cxn modelId="{8C7F6791-3DD5-8947-B231-0F5A29A52728}" type="presOf" srcId="{942BEDD5-083A-524E-A95C-B7F1B0628E45}" destId="{B93B945D-4856-C942-ABCC-4FF25E522B4C}" srcOrd="1" destOrd="0" presId="urn:microsoft.com/office/officeart/2005/8/layout/orgChart1"/>
    <dgm:cxn modelId="{E5C3B077-32D0-A04B-832B-985628094133}" type="presOf" srcId="{47063263-40CD-654B-A217-AA1D3D4805CB}" destId="{180F5855-6F2E-4C41-AF39-F77DD1B7BFFF}" srcOrd="0" destOrd="0" presId="urn:microsoft.com/office/officeart/2005/8/layout/orgChart1"/>
    <dgm:cxn modelId="{29A4E0EA-D4D2-7446-998E-09DA20C5486F}" srcId="{21F5DE22-D22F-844A-8520-C9B5470B1A32}" destId="{EFB4A4F2-5301-BF48-A453-5B848023F925}" srcOrd="1" destOrd="0" parTransId="{4B277781-E520-2846-AFEC-AADFFCB17719}" sibTransId="{F45B2A12-5D21-1249-AA5B-C4C8A95DE5D1}"/>
    <dgm:cxn modelId="{0926DF50-CA78-A34B-B36F-F59833EF16A9}" type="presOf" srcId="{8AFDA38F-92A2-7F49-B9AB-61ABDAB3F7AA}" destId="{D92DB137-E393-7848-BFC4-CC9C7B877E18}" srcOrd="0" destOrd="0" presId="urn:microsoft.com/office/officeart/2005/8/layout/orgChart1"/>
    <dgm:cxn modelId="{A0C128AD-2BFF-AC44-8245-D5E430AE7D01}" type="presOf" srcId="{DCB24385-334D-3E46-99B5-2D98EF4B6468}" destId="{323694C1-BDFA-B64F-826F-4A2090742187}" srcOrd="0" destOrd="0" presId="urn:microsoft.com/office/officeart/2005/8/layout/orgChart1"/>
    <dgm:cxn modelId="{2A776948-6B5D-9449-A6C6-C0AF0922D589}" srcId="{21F5DE22-D22F-844A-8520-C9B5470B1A32}" destId="{43885ED3-1300-3144-A26D-63467320C730}" srcOrd="4" destOrd="0" parTransId="{BFA147B0-EC8E-9A40-98A6-1673A39DFB62}" sibTransId="{B9971816-B4AC-1F43-881C-73BE256B8B4E}"/>
    <dgm:cxn modelId="{D2AA643D-F03B-2944-A503-302A9EF6E5D0}" type="presOf" srcId="{21F5DE22-D22F-844A-8520-C9B5470B1A32}" destId="{4C95632C-BC50-5A46-9E08-709DCF940585}" srcOrd="1" destOrd="0" presId="urn:microsoft.com/office/officeart/2005/8/layout/orgChart1"/>
    <dgm:cxn modelId="{170232D8-1A99-D64F-AF1A-0B121C72C452}" type="presOf" srcId="{E6E1781A-F18A-094E-A309-4B0444125D7B}" destId="{C97400A4-D4F5-934A-AC93-AFD8345A3B2A}" srcOrd="1" destOrd="0" presId="urn:microsoft.com/office/officeart/2005/8/layout/orgChart1"/>
    <dgm:cxn modelId="{9AF7D236-47E3-DC45-94E1-1B2DD117347F}" type="presOf" srcId="{526DBC93-6ABE-9B4C-831C-40DA60D40342}" destId="{FEE7C4CE-CCA0-B745-88C0-5D35313B1EF0}" srcOrd="1" destOrd="0" presId="urn:microsoft.com/office/officeart/2005/8/layout/orgChart1"/>
    <dgm:cxn modelId="{0313D465-1866-5343-874E-AA2A93CB8B14}" type="presOf" srcId="{B767D72F-32E6-2540-96A6-C1EB484C8573}" destId="{5910A46B-2B0D-DD44-94E0-402DBC14D56D}" srcOrd="1" destOrd="0" presId="urn:microsoft.com/office/officeart/2005/8/layout/orgChart1"/>
    <dgm:cxn modelId="{E4B2A435-5A4F-0549-BF12-9E1F3B0DDBCB}" type="presOf" srcId="{CD327F9F-05F3-3446-944C-1DDC2D141ABB}" destId="{A7BC005D-E9BD-F740-98DF-C15A1D48EE9C}" srcOrd="0" destOrd="0" presId="urn:microsoft.com/office/officeart/2005/8/layout/orgChart1"/>
    <dgm:cxn modelId="{20624596-D441-6742-85BF-DCA4F2DC08AC}" type="presOf" srcId="{D10A418F-6383-E942-BE2B-59B6B377B4ED}" destId="{3DB5F0FF-FD46-F141-ABEE-1647C04251E7}" srcOrd="0" destOrd="0" presId="urn:microsoft.com/office/officeart/2005/8/layout/orgChart1"/>
    <dgm:cxn modelId="{7D83813F-4AAA-3B4D-BC47-92B671A17A72}" srcId="{526DBC93-6ABE-9B4C-831C-40DA60D40342}" destId="{F3C634DB-196A-6D4E-930C-D6686AE2F1FA}" srcOrd="1" destOrd="0" parTransId="{58301304-76A0-F944-AC5A-1B970E54F243}" sibTransId="{B6F4F13C-A426-3C4B-84A0-109E7388B479}"/>
    <dgm:cxn modelId="{F85D5096-4CD5-A341-AAA5-7013874DF59D}" srcId="{30A60B75-C5BF-A14A-8432-67A47D0E7A32}" destId="{78C07E27-4186-D847-A145-E76C01C21ACB}" srcOrd="2" destOrd="0" parTransId="{B8889BAB-0765-4F4B-9CC3-89DDAA978046}" sibTransId="{51F20732-818B-444E-A48C-8C2C1CAE3ACE}"/>
    <dgm:cxn modelId="{42FEEA70-CC80-064B-81CC-0BE56289D134}" type="presOf" srcId="{A8B9F4D5-4B4B-DC49-AFA3-15E96C54B550}" destId="{21FB5799-7C9B-C94B-BE8A-49FC67342B35}" srcOrd="1" destOrd="0" presId="urn:microsoft.com/office/officeart/2005/8/layout/orgChart1"/>
    <dgm:cxn modelId="{79CE4DF4-261A-244E-A475-580725856B4D}" type="presOf" srcId="{512AE1F0-6987-3C4E-9CC6-0A077A19EDCA}" destId="{A4F88F7B-4C26-DA41-8BC5-1F30AD4F5B11}" srcOrd="1" destOrd="0" presId="urn:microsoft.com/office/officeart/2005/8/layout/orgChart1"/>
    <dgm:cxn modelId="{020EDA17-7858-7842-90E1-72DD9FBB325F}" type="presOf" srcId="{4B277781-E520-2846-AFEC-AADFFCB17719}" destId="{9F1FDCF9-DFC7-AE41-B155-3078386D0626}" srcOrd="0" destOrd="0" presId="urn:microsoft.com/office/officeart/2005/8/layout/orgChart1"/>
    <dgm:cxn modelId="{180C5CFD-8B97-9E4A-861C-25591E5A5F18}" type="presOf" srcId="{B767D72F-32E6-2540-96A6-C1EB484C8573}" destId="{AD06B62E-33D9-8340-BCB6-29F1137B18D2}" srcOrd="0" destOrd="0" presId="urn:microsoft.com/office/officeart/2005/8/layout/orgChart1"/>
    <dgm:cxn modelId="{2960F565-D5E0-7745-89FE-F8913C376361}" type="presOf" srcId="{78C07E27-4186-D847-A145-E76C01C21ACB}" destId="{322BCD7C-18DC-8944-A25C-6D90E476711E}" srcOrd="0" destOrd="0" presId="urn:microsoft.com/office/officeart/2005/8/layout/orgChart1"/>
    <dgm:cxn modelId="{3757C3DE-4256-1E40-B7E4-4B292DC6170E}" srcId="{B6BE61CB-63A0-1A4D-BF1A-667361E59F4C}" destId="{21F5DE22-D22F-844A-8520-C9B5470B1A32}" srcOrd="0" destOrd="0" parTransId="{FBFAC26D-8D7E-564B-87E2-6BB893CEDC4C}" sibTransId="{B53E57A1-F65B-A745-A2A5-2A5D29773DFE}"/>
    <dgm:cxn modelId="{C5D6937E-065A-684B-807F-0738E4829E4B}" type="presOf" srcId="{07296344-C1C7-BC4B-AD39-7FF07283BB89}" destId="{441DAC42-39E2-C64B-9F60-4962D3D06AE8}" srcOrd="1" destOrd="0" presId="urn:microsoft.com/office/officeart/2005/8/layout/orgChart1"/>
    <dgm:cxn modelId="{A521EFEC-FDDC-9B4B-AC6E-C424C94A7340}" type="presOf" srcId="{B0BB8463-7227-A540-B2BC-50065EF48FB8}" destId="{E8F30227-CAB1-0D48-960E-E5EBFDC4F7A9}" srcOrd="0" destOrd="0" presId="urn:microsoft.com/office/officeart/2005/8/layout/orgChart1"/>
    <dgm:cxn modelId="{9BBE28DB-CEE1-B840-9DAC-D31845C9AD37}" type="presOf" srcId="{6A50F994-1907-6F48-AA7C-67DDBA7405CB}" destId="{94732AAF-0A92-2247-A8C0-D2D847777908}" srcOrd="0" destOrd="0" presId="urn:microsoft.com/office/officeart/2005/8/layout/orgChart1"/>
    <dgm:cxn modelId="{2989F774-F8AB-8D42-9C2A-3454BB0C5EC3}" type="presOf" srcId="{67B4CF16-57E1-EF43-AFE8-7967D7D6480A}" destId="{A9EA1731-7030-BE41-A36D-5D2982C75D28}" srcOrd="0" destOrd="0" presId="urn:microsoft.com/office/officeart/2005/8/layout/orgChart1"/>
    <dgm:cxn modelId="{C4DA5278-33E5-AA40-86A1-BE73CC9E1C71}" type="presOf" srcId="{D1AA4A61-D64B-2242-A206-35FB0DDFB6EE}" destId="{C3351FA9-59FC-C141-A871-38B9B88D7A48}" srcOrd="0" destOrd="0" presId="urn:microsoft.com/office/officeart/2005/8/layout/orgChart1"/>
    <dgm:cxn modelId="{A8D204AD-0EEE-5B4C-AA4D-2A553DE042CD}" srcId="{30A60B75-C5BF-A14A-8432-67A47D0E7A32}" destId="{512AE1F0-6987-3C4E-9CC6-0A077A19EDCA}" srcOrd="3" destOrd="0" parTransId="{717AE146-DE26-0D4F-9A7E-6CB03844649A}" sibTransId="{7FD043C3-064C-D14E-80D3-EEC36A5A782B}"/>
    <dgm:cxn modelId="{55DF6A8F-8E11-C447-A8EC-D2721C54E7CD}" srcId="{EFB4A4F2-5301-BF48-A453-5B848023F925}" destId="{4891D103-2D42-3249-AD22-ED4741451F1E}" srcOrd="2" destOrd="0" parTransId="{B0BB8463-7227-A540-B2BC-50065EF48FB8}" sibTransId="{8F8A82DE-219B-4C45-81EA-91C8E9886560}"/>
    <dgm:cxn modelId="{5E3CC609-BD16-B54F-837F-05772CE0BB52}" srcId="{43885ED3-1300-3144-A26D-63467320C730}" destId="{942BEDD5-083A-524E-A95C-B7F1B0628E45}" srcOrd="0" destOrd="0" parTransId="{8AFDA38F-92A2-7F49-B9AB-61ABDAB3F7AA}" sibTransId="{827F3809-0ECB-D84C-9078-AF83E21A6A01}"/>
    <dgm:cxn modelId="{19606973-D53B-2144-BCC2-76920F88CAB7}" type="presOf" srcId="{FF37AFE6-186D-BE49-9CA2-73ABB6820512}" destId="{8ED61E4E-FDB8-A740-B64F-98F26405CA5E}" srcOrd="0" destOrd="0" presId="urn:microsoft.com/office/officeart/2005/8/layout/orgChart1"/>
    <dgm:cxn modelId="{AE375643-20BC-E047-B5B2-498AC90014C3}" type="presOf" srcId="{EFB4A4F2-5301-BF48-A453-5B848023F925}" destId="{9D694765-3012-1649-BAAC-D2D453F88A4B}" srcOrd="1" destOrd="0" presId="urn:microsoft.com/office/officeart/2005/8/layout/orgChart1"/>
    <dgm:cxn modelId="{7D911E36-CAEE-0B4E-94B3-237BD33E4ECE}" srcId="{30A60B75-C5BF-A14A-8432-67A47D0E7A32}" destId="{D1AA4A61-D64B-2242-A206-35FB0DDFB6EE}" srcOrd="1" destOrd="0" parTransId="{52D26310-CC07-E042-9288-038386F39A97}" sibTransId="{A7D6300D-C098-D446-90D6-187D9AC7D107}"/>
    <dgm:cxn modelId="{54B8A462-695B-8F46-9B3C-0BDC9DDC4B50}" type="presOf" srcId="{30A60B75-C5BF-A14A-8432-67A47D0E7A32}" destId="{C8B3FAA3-8825-B046-9490-62E542156B84}" srcOrd="0" destOrd="0" presId="urn:microsoft.com/office/officeart/2005/8/layout/orgChart1"/>
    <dgm:cxn modelId="{090BA69F-05BE-3A42-991C-CFA08B36023D}" type="presOf" srcId="{5E0E0B99-69DF-394F-9EB8-7BD61879D20A}" destId="{DCDA52E0-4542-244D-B768-55543B72D76F}" srcOrd="0" destOrd="0" presId="urn:microsoft.com/office/officeart/2005/8/layout/orgChart1"/>
    <dgm:cxn modelId="{4EE4AD3F-F2A8-DC49-B86A-35F2A19478C7}" srcId="{526DBC93-6ABE-9B4C-831C-40DA60D40342}" destId="{CD327F9F-05F3-3446-944C-1DDC2D141ABB}" srcOrd="0" destOrd="0" parTransId="{148D89D8-B97C-394D-9181-5A674A39E9CC}" sibTransId="{6B91FFF2-1FB2-EA47-A30D-3BF1087D319F}"/>
    <dgm:cxn modelId="{D0EB108C-7F83-6E48-AED0-B3F77B2BB4BD}" type="presOf" srcId="{CD327F9F-05F3-3446-944C-1DDC2D141ABB}" destId="{C2B9E2E3-3A48-D64A-A3C1-8E2467EA4B70}" srcOrd="1" destOrd="0" presId="urn:microsoft.com/office/officeart/2005/8/layout/orgChart1"/>
    <dgm:cxn modelId="{8B7F82C8-706E-8040-81C7-34B8A81A8C26}" type="presOf" srcId="{6CB06BEF-2779-3E4C-936B-C994F7F32C51}" destId="{8363A701-0A4C-F743-BC71-9AF8CAA209D7}" srcOrd="1" destOrd="0" presId="urn:microsoft.com/office/officeart/2005/8/layout/orgChart1"/>
    <dgm:cxn modelId="{F11351FE-D995-EE4B-B7C6-3087D1487D8C}" type="presOf" srcId="{F3C634DB-196A-6D4E-930C-D6686AE2F1FA}" destId="{09568720-ABAE-9843-834C-02349B2F2BA0}" srcOrd="0" destOrd="0" presId="urn:microsoft.com/office/officeart/2005/8/layout/orgChart1"/>
    <dgm:cxn modelId="{340C3936-3C26-4B44-A076-74798D32FB9F}" type="presOf" srcId="{ABED66CF-9916-C443-991F-72EDB7B1EB5B}" destId="{40306339-7AEE-D447-AC06-A039F9BD5D5C}" srcOrd="1" destOrd="0" presId="urn:microsoft.com/office/officeart/2005/8/layout/orgChart1"/>
    <dgm:cxn modelId="{9C594B90-A2CC-0A4F-8AA9-36FCC6157405}" type="presOf" srcId="{30A60B75-C5BF-A14A-8432-67A47D0E7A32}" destId="{055B81B5-1ED3-864C-80DE-B524EA19AEF8}" srcOrd="1" destOrd="0" presId="urn:microsoft.com/office/officeart/2005/8/layout/orgChart1"/>
    <dgm:cxn modelId="{2549A33D-2E53-C744-B707-9A29C96A568D}" type="presOf" srcId="{78C07E27-4186-D847-A145-E76C01C21ACB}" destId="{56B8FBD2-B57E-A742-AE69-6E0433447C6F}" srcOrd="1" destOrd="0" presId="urn:microsoft.com/office/officeart/2005/8/layout/orgChart1"/>
    <dgm:cxn modelId="{B82DA37D-2940-1F4D-A3C7-95F6055A970A}" srcId="{EFB4A4F2-5301-BF48-A453-5B848023F925}" destId="{A8B9F4D5-4B4B-DC49-AFA3-15E96C54B550}" srcOrd="3" destOrd="0" parTransId="{5E0E0B99-69DF-394F-9EB8-7BD61879D20A}" sibTransId="{68FC0C0E-89FE-A64F-A8AD-816CE7580FBE}"/>
    <dgm:cxn modelId="{85ACBEBA-1982-4143-B670-96E28E18013C}" type="presOf" srcId="{58301304-76A0-F944-AC5A-1B970E54F243}" destId="{131D9B6E-8010-C540-9720-B2B6FF8172CF}" srcOrd="0" destOrd="0" presId="urn:microsoft.com/office/officeart/2005/8/layout/orgChart1"/>
    <dgm:cxn modelId="{E7CC0B29-B5E7-8B48-A668-C8F98B3EA84C}" type="presOf" srcId="{D10A418F-6383-E942-BE2B-59B6B377B4ED}" destId="{344B1E9B-3F59-284E-AC77-CFD3558DEE63}" srcOrd="1" destOrd="0" presId="urn:microsoft.com/office/officeart/2005/8/layout/orgChart1"/>
    <dgm:cxn modelId="{DD8FF091-A65E-6D4B-972C-B5247939DD67}" type="presOf" srcId="{B6BE61CB-63A0-1A4D-BF1A-667361E59F4C}" destId="{A89605F0-A1F6-AF47-8E41-FA1348DD0BCC}" srcOrd="0" destOrd="0" presId="urn:microsoft.com/office/officeart/2005/8/layout/orgChart1"/>
    <dgm:cxn modelId="{7699ED00-19ED-6E4D-8FC8-1B58A04FE276}" type="presOf" srcId="{D1AA4A61-D64B-2242-A206-35FB0DDFB6EE}" destId="{2F919712-2024-BA40-8CAD-1AD9B5B88F17}" srcOrd="1" destOrd="0" presId="urn:microsoft.com/office/officeart/2005/8/layout/orgChart1"/>
    <dgm:cxn modelId="{6AE99B9B-17CC-7E4F-85F6-EFD49E800390}" srcId="{EFB4A4F2-5301-BF48-A453-5B848023F925}" destId="{07296344-C1C7-BC4B-AD39-7FF07283BB89}" srcOrd="1" destOrd="0" parTransId="{6A50F994-1907-6F48-AA7C-67DDBA7405CB}" sibTransId="{DC2EC440-72CE-F743-8712-5A77B94F7E32}"/>
    <dgm:cxn modelId="{9A6305AF-012B-6441-BC3F-F2F0A30CF678}" type="presOf" srcId="{717AE146-DE26-0D4F-9A7E-6CB03844649A}" destId="{B22FD4A7-444F-3D40-9FD3-B3F9D663888C}" srcOrd="0" destOrd="0" presId="urn:microsoft.com/office/officeart/2005/8/layout/orgChart1"/>
    <dgm:cxn modelId="{09D3C2A0-012B-EF4B-98F9-DD9D7D64F7E1}" srcId="{B767D72F-32E6-2540-96A6-C1EB484C8573}" destId="{6CB06BEF-2779-3E4C-936B-C994F7F32C51}" srcOrd="1" destOrd="0" parTransId="{DCB24385-334D-3E46-99B5-2D98EF4B6468}" sibTransId="{C08AB6A3-2AE6-494A-8095-147907B8BB6C}"/>
    <dgm:cxn modelId="{559CA06D-7D5F-864F-8545-75B00F395897}" srcId="{21F5DE22-D22F-844A-8520-C9B5470B1A32}" destId="{526DBC93-6ABE-9B4C-831C-40DA60D40342}" srcOrd="3" destOrd="0" parTransId="{528FEA29-C193-634D-9E58-C81103DFF44A}" sibTransId="{29790FE8-584D-1D4A-8562-CBC760D8094A}"/>
    <dgm:cxn modelId="{E0CA8B7D-9A4C-FE4E-9BF9-2F7429E8231B}" type="presOf" srcId="{43885ED3-1300-3144-A26D-63467320C730}" destId="{991890F1-5799-8B43-8699-626F5FC016C2}" srcOrd="0" destOrd="0" presId="urn:microsoft.com/office/officeart/2005/8/layout/orgChart1"/>
    <dgm:cxn modelId="{33288146-F489-D047-88A7-D64095496CD1}" type="presOf" srcId="{6CB06BEF-2779-3E4C-936B-C994F7F32C51}" destId="{2574F7AA-2420-514D-9ADB-B31068565E81}" srcOrd="0" destOrd="0" presId="urn:microsoft.com/office/officeart/2005/8/layout/orgChart1"/>
    <dgm:cxn modelId="{667BC6BE-FE5C-A941-A4B8-9767E715E7DF}" type="presOf" srcId="{E6E1781A-F18A-094E-A309-4B0444125D7B}" destId="{03600123-0572-A54E-A398-9DD89BD3A112}" srcOrd="0" destOrd="0" presId="urn:microsoft.com/office/officeart/2005/8/layout/orgChart1"/>
    <dgm:cxn modelId="{2E79EF64-D94D-C44F-84C2-B940328EDE2D}" srcId="{B767D72F-32E6-2540-96A6-C1EB484C8573}" destId="{ABED66CF-9916-C443-991F-72EDB7B1EB5B}" srcOrd="0" destOrd="0" parTransId="{67B4CF16-57E1-EF43-AFE8-7967D7D6480A}" sibTransId="{910D6CB3-034F-8B4B-B2F9-8B969CA02B3C}"/>
    <dgm:cxn modelId="{354469AE-7A03-014A-B0B7-0B955BD61641}" type="presOf" srcId="{942BEDD5-083A-524E-A95C-B7F1B0628E45}" destId="{452D05FA-A7E4-554A-BC91-B3C36C310FCD}" srcOrd="0" destOrd="0" presId="urn:microsoft.com/office/officeart/2005/8/layout/orgChart1"/>
    <dgm:cxn modelId="{D4AEC70D-9788-6841-94B1-F01A387FBAFC}" type="presOf" srcId="{ABED66CF-9916-C443-991F-72EDB7B1EB5B}" destId="{4F755647-5D4A-D447-876A-5B60F2C8111B}" srcOrd="0" destOrd="0" presId="urn:microsoft.com/office/officeart/2005/8/layout/orgChart1"/>
    <dgm:cxn modelId="{2C06C09C-692B-3644-95BE-651C9CC4F17F}" type="presOf" srcId="{526DBC93-6ABE-9B4C-831C-40DA60D40342}" destId="{CD13ED8C-4162-314C-814C-59B93019DD01}" srcOrd="0" destOrd="0" presId="urn:microsoft.com/office/officeart/2005/8/layout/orgChart1"/>
    <dgm:cxn modelId="{15A08963-E7FF-D441-BF8A-17AEEDEA9A0B}" srcId="{21F5DE22-D22F-844A-8520-C9B5470B1A32}" destId="{B767D72F-32E6-2540-96A6-C1EB484C8573}" srcOrd="2" destOrd="0" parTransId="{D018558D-404D-3D45-9199-7374C1105EE7}" sibTransId="{FB6D84F7-A7D3-5043-88A3-5F4D8DB603C8}"/>
    <dgm:cxn modelId="{0CBD79EA-3F97-1442-8010-93CB2820C19D}" type="presOf" srcId="{5F3A884C-A7F9-CE43-BEE8-ECB2DEC77EB0}" destId="{FA518AA3-75AE-8241-9A78-57227A5F0F66}" srcOrd="0" destOrd="0" presId="urn:microsoft.com/office/officeart/2005/8/layout/orgChart1"/>
    <dgm:cxn modelId="{BCB37413-14B7-774A-8889-B85200FE4CAE}" type="presOf" srcId="{43885ED3-1300-3144-A26D-63467320C730}" destId="{A0EB301B-8F8C-5F41-82DA-067F48A2E36B}" srcOrd="1" destOrd="0" presId="urn:microsoft.com/office/officeart/2005/8/layout/orgChart1"/>
    <dgm:cxn modelId="{0FFFC68F-9F42-B446-AEAE-B293A25E00F1}" type="presOf" srcId="{EFB4A4F2-5301-BF48-A453-5B848023F925}" destId="{20E86E97-DDF4-AA43-91B7-A673E175B4A3}" srcOrd="0" destOrd="0" presId="urn:microsoft.com/office/officeart/2005/8/layout/orgChart1"/>
    <dgm:cxn modelId="{B60C24B3-879B-A64D-B629-5222A089B311}" type="presParOf" srcId="{A89605F0-A1F6-AF47-8E41-FA1348DD0BCC}" destId="{4080C298-6340-154D-81B7-7CE53E39903B}" srcOrd="0" destOrd="0" presId="urn:microsoft.com/office/officeart/2005/8/layout/orgChart1"/>
    <dgm:cxn modelId="{3145E299-3059-AF4D-97F6-1AA70367A46D}" type="presParOf" srcId="{4080C298-6340-154D-81B7-7CE53E39903B}" destId="{6C007D9D-B501-8541-91E0-9C5CA187773B}" srcOrd="0" destOrd="0" presId="urn:microsoft.com/office/officeart/2005/8/layout/orgChart1"/>
    <dgm:cxn modelId="{52407412-D67B-D240-B2F0-E0ED37326CFB}" type="presParOf" srcId="{6C007D9D-B501-8541-91E0-9C5CA187773B}" destId="{9CAAD445-3C71-2C40-956E-F516C8C2D0FA}" srcOrd="0" destOrd="0" presId="urn:microsoft.com/office/officeart/2005/8/layout/orgChart1"/>
    <dgm:cxn modelId="{B2EB0D74-5F2D-5846-A27D-10A732004932}" type="presParOf" srcId="{6C007D9D-B501-8541-91E0-9C5CA187773B}" destId="{4C95632C-BC50-5A46-9E08-709DCF940585}" srcOrd="1" destOrd="0" presId="urn:microsoft.com/office/officeart/2005/8/layout/orgChart1"/>
    <dgm:cxn modelId="{F44A3632-0F65-0A4A-A1A1-9465EA00D8BE}" type="presParOf" srcId="{4080C298-6340-154D-81B7-7CE53E39903B}" destId="{D6B7A86F-874A-3245-8260-7E57D56FE107}" srcOrd="1" destOrd="0" presId="urn:microsoft.com/office/officeart/2005/8/layout/orgChart1"/>
    <dgm:cxn modelId="{62A3F8EB-D7AA-D94E-BFD5-B842A271B9AD}" type="presParOf" srcId="{D6B7A86F-874A-3245-8260-7E57D56FE107}" destId="{FA518AA3-75AE-8241-9A78-57227A5F0F66}" srcOrd="0" destOrd="0" presId="urn:microsoft.com/office/officeart/2005/8/layout/orgChart1"/>
    <dgm:cxn modelId="{0762BD62-6429-124A-9961-01C4C2445995}" type="presParOf" srcId="{D6B7A86F-874A-3245-8260-7E57D56FE107}" destId="{344600F1-24B0-1245-AB36-138691C5ADA8}" srcOrd="1" destOrd="0" presId="urn:microsoft.com/office/officeart/2005/8/layout/orgChart1"/>
    <dgm:cxn modelId="{0C3EDFD2-D345-FC4C-A322-3CACB3219558}" type="presParOf" srcId="{344600F1-24B0-1245-AB36-138691C5ADA8}" destId="{709FF913-3064-F444-A794-2C83E93E2941}" srcOrd="0" destOrd="0" presId="urn:microsoft.com/office/officeart/2005/8/layout/orgChart1"/>
    <dgm:cxn modelId="{CC2618B4-D959-1642-B0D3-541564B5ACB6}" type="presParOf" srcId="{709FF913-3064-F444-A794-2C83E93E2941}" destId="{C8B3FAA3-8825-B046-9490-62E542156B84}" srcOrd="0" destOrd="0" presId="urn:microsoft.com/office/officeart/2005/8/layout/orgChart1"/>
    <dgm:cxn modelId="{FB965335-01D2-3B43-97D8-D8827787AE9A}" type="presParOf" srcId="{709FF913-3064-F444-A794-2C83E93E2941}" destId="{055B81B5-1ED3-864C-80DE-B524EA19AEF8}" srcOrd="1" destOrd="0" presId="urn:microsoft.com/office/officeart/2005/8/layout/orgChart1"/>
    <dgm:cxn modelId="{EB55271A-C66A-9F48-ABFC-CF7748D626FF}" type="presParOf" srcId="{344600F1-24B0-1245-AB36-138691C5ADA8}" destId="{BD67EEDA-4CD0-6643-8337-A23D83E5E10B}" srcOrd="1" destOrd="0" presId="urn:microsoft.com/office/officeart/2005/8/layout/orgChart1"/>
    <dgm:cxn modelId="{F834AFBB-513C-7845-851A-E3F4791D8E20}" type="presParOf" srcId="{BD67EEDA-4CD0-6643-8337-A23D83E5E10B}" destId="{8ED61E4E-FDB8-A740-B64F-98F26405CA5E}" srcOrd="0" destOrd="0" presId="urn:microsoft.com/office/officeart/2005/8/layout/orgChart1"/>
    <dgm:cxn modelId="{FA4546E9-662B-D547-B9E9-3C505861AB04}" type="presParOf" srcId="{BD67EEDA-4CD0-6643-8337-A23D83E5E10B}" destId="{8DE496DC-0A3B-7249-B23E-24F1FCD36F46}" srcOrd="1" destOrd="0" presId="urn:microsoft.com/office/officeart/2005/8/layout/orgChart1"/>
    <dgm:cxn modelId="{78F47287-9CDD-314B-9590-2E1A43D7815F}" type="presParOf" srcId="{8DE496DC-0A3B-7249-B23E-24F1FCD36F46}" destId="{9101916A-9388-6E42-AC5C-24E63B9A54F6}" srcOrd="0" destOrd="0" presId="urn:microsoft.com/office/officeart/2005/8/layout/orgChart1"/>
    <dgm:cxn modelId="{C6556E3F-D12A-7344-8833-8028283E9FB9}" type="presParOf" srcId="{9101916A-9388-6E42-AC5C-24E63B9A54F6}" destId="{03600123-0572-A54E-A398-9DD89BD3A112}" srcOrd="0" destOrd="0" presId="urn:microsoft.com/office/officeart/2005/8/layout/orgChart1"/>
    <dgm:cxn modelId="{3C72A2D7-2C95-9347-9A14-5886C49F8227}" type="presParOf" srcId="{9101916A-9388-6E42-AC5C-24E63B9A54F6}" destId="{C97400A4-D4F5-934A-AC93-AFD8345A3B2A}" srcOrd="1" destOrd="0" presId="urn:microsoft.com/office/officeart/2005/8/layout/orgChart1"/>
    <dgm:cxn modelId="{F074862E-1A60-BE49-9A32-B0E4F8A39A8D}" type="presParOf" srcId="{8DE496DC-0A3B-7249-B23E-24F1FCD36F46}" destId="{227BBF4C-4C6A-864F-94D7-C8B5EBBC54E2}" srcOrd="1" destOrd="0" presId="urn:microsoft.com/office/officeart/2005/8/layout/orgChart1"/>
    <dgm:cxn modelId="{A3EC96DE-7113-9C41-B836-D69E78278612}" type="presParOf" srcId="{8DE496DC-0A3B-7249-B23E-24F1FCD36F46}" destId="{B83BAF69-C684-F641-B100-E33FA667C310}" srcOrd="2" destOrd="0" presId="urn:microsoft.com/office/officeart/2005/8/layout/orgChart1"/>
    <dgm:cxn modelId="{F89A6ADB-9928-8643-85BE-650FC0481D21}" type="presParOf" srcId="{BD67EEDA-4CD0-6643-8337-A23D83E5E10B}" destId="{D9BF9B0F-AEBE-734C-8997-F60466E32586}" srcOrd="2" destOrd="0" presId="urn:microsoft.com/office/officeart/2005/8/layout/orgChart1"/>
    <dgm:cxn modelId="{28C876D7-C0BA-7E43-98AB-E28503275CD1}" type="presParOf" srcId="{BD67EEDA-4CD0-6643-8337-A23D83E5E10B}" destId="{15C4DC60-3313-ED4F-913A-DB9EFCEEDF10}" srcOrd="3" destOrd="0" presId="urn:microsoft.com/office/officeart/2005/8/layout/orgChart1"/>
    <dgm:cxn modelId="{3AD411C7-6268-8841-9265-052D85F899FA}" type="presParOf" srcId="{15C4DC60-3313-ED4F-913A-DB9EFCEEDF10}" destId="{0E6EB181-A5FF-0649-A7BD-458645BD77EF}" srcOrd="0" destOrd="0" presId="urn:microsoft.com/office/officeart/2005/8/layout/orgChart1"/>
    <dgm:cxn modelId="{6B4748D1-3E26-E34C-9D57-7AC29A56AFDD}" type="presParOf" srcId="{0E6EB181-A5FF-0649-A7BD-458645BD77EF}" destId="{C3351FA9-59FC-C141-A871-38B9B88D7A48}" srcOrd="0" destOrd="0" presId="urn:microsoft.com/office/officeart/2005/8/layout/orgChart1"/>
    <dgm:cxn modelId="{33AC441F-57EA-8E45-885C-1C70E6861555}" type="presParOf" srcId="{0E6EB181-A5FF-0649-A7BD-458645BD77EF}" destId="{2F919712-2024-BA40-8CAD-1AD9B5B88F17}" srcOrd="1" destOrd="0" presId="urn:microsoft.com/office/officeart/2005/8/layout/orgChart1"/>
    <dgm:cxn modelId="{7FA007AD-831B-9C45-896A-E9D120695B67}" type="presParOf" srcId="{15C4DC60-3313-ED4F-913A-DB9EFCEEDF10}" destId="{1F8DBDFE-F19F-A244-ABFB-C423C59F4087}" srcOrd="1" destOrd="0" presId="urn:microsoft.com/office/officeart/2005/8/layout/orgChart1"/>
    <dgm:cxn modelId="{A46A9D14-D5BB-2643-9936-D0BE62611871}" type="presParOf" srcId="{15C4DC60-3313-ED4F-913A-DB9EFCEEDF10}" destId="{6316A7F2-68A0-1245-B9A3-2488C5B88184}" srcOrd="2" destOrd="0" presId="urn:microsoft.com/office/officeart/2005/8/layout/orgChart1"/>
    <dgm:cxn modelId="{27D95F60-B758-DF49-A87D-27E701AC6E62}" type="presParOf" srcId="{BD67EEDA-4CD0-6643-8337-A23D83E5E10B}" destId="{7C8734C7-D842-5343-A0D9-224BDF39ED59}" srcOrd="4" destOrd="0" presId="urn:microsoft.com/office/officeart/2005/8/layout/orgChart1"/>
    <dgm:cxn modelId="{9D3BAB1C-77F5-EE4C-9A1D-3762CB6D264B}" type="presParOf" srcId="{BD67EEDA-4CD0-6643-8337-A23D83E5E10B}" destId="{021E973F-5ED5-F545-9541-7E2C6C1705E3}" srcOrd="5" destOrd="0" presId="urn:microsoft.com/office/officeart/2005/8/layout/orgChart1"/>
    <dgm:cxn modelId="{292C5059-C75E-3542-80BA-9C31F3D89558}" type="presParOf" srcId="{021E973F-5ED5-F545-9541-7E2C6C1705E3}" destId="{BDEDD6E6-A725-1943-BFC2-DACEEAA16B97}" srcOrd="0" destOrd="0" presId="urn:microsoft.com/office/officeart/2005/8/layout/orgChart1"/>
    <dgm:cxn modelId="{1DAAD7E4-B302-9D4F-B1AC-AE8BC476A8AF}" type="presParOf" srcId="{BDEDD6E6-A725-1943-BFC2-DACEEAA16B97}" destId="{322BCD7C-18DC-8944-A25C-6D90E476711E}" srcOrd="0" destOrd="0" presId="urn:microsoft.com/office/officeart/2005/8/layout/orgChart1"/>
    <dgm:cxn modelId="{1B103052-680E-FC4F-ACFB-EF745CF8E4E6}" type="presParOf" srcId="{BDEDD6E6-A725-1943-BFC2-DACEEAA16B97}" destId="{56B8FBD2-B57E-A742-AE69-6E0433447C6F}" srcOrd="1" destOrd="0" presId="urn:microsoft.com/office/officeart/2005/8/layout/orgChart1"/>
    <dgm:cxn modelId="{59AC4BE5-CCD0-0D44-BD94-10F954ADF633}" type="presParOf" srcId="{021E973F-5ED5-F545-9541-7E2C6C1705E3}" destId="{813EEA2B-8206-F54D-9769-25C8D572EDBA}" srcOrd="1" destOrd="0" presId="urn:microsoft.com/office/officeart/2005/8/layout/orgChart1"/>
    <dgm:cxn modelId="{476A051D-CAA8-7B42-87DA-8348901C568F}" type="presParOf" srcId="{021E973F-5ED5-F545-9541-7E2C6C1705E3}" destId="{F36278C6-AE66-A54B-A19A-0658B6103E39}" srcOrd="2" destOrd="0" presId="urn:microsoft.com/office/officeart/2005/8/layout/orgChart1"/>
    <dgm:cxn modelId="{4CD67B24-5997-2C48-81C5-2DCD0BB84363}" type="presParOf" srcId="{BD67EEDA-4CD0-6643-8337-A23D83E5E10B}" destId="{B22FD4A7-444F-3D40-9FD3-B3F9D663888C}" srcOrd="6" destOrd="0" presId="urn:microsoft.com/office/officeart/2005/8/layout/orgChart1"/>
    <dgm:cxn modelId="{39627057-F980-D44B-8803-D75A8AA70CAE}" type="presParOf" srcId="{BD67EEDA-4CD0-6643-8337-A23D83E5E10B}" destId="{B2DADB19-1FDE-F948-96BB-B6562D420A6F}" srcOrd="7" destOrd="0" presId="urn:microsoft.com/office/officeart/2005/8/layout/orgChart1"/>
    <dgm:cxn modelId="{7AFA9ACD-7931-E24C-8A2A-410CF42ED099}" type="presParOf" srcId="{B2DADB19-1FDE-F948-96BB-B6562D420A6F}" destId="{F8168AF1-699D-DA4E-A5D1-8D47D61E03B3}" srcOrd="0" destOrd="0" presId="urn:microsoft.com/office/officeart/2005/8/layout/orgChart1"/>
    <dgm:cxn modelId="{CA4039F8-BA0B-CE48-96BD-B4C3EDA80579}" type="presParOf" srcId="{F8168AF1-699D-DA4E-A5D1-8D47D61E03B3}" destId="{C1112916-5A17-FA4C-A361-3570E75B2862}" srcOrd="0" destOrd="0" presId="urn:microsoft.com/office/officeart/2005/8/layout/orgChart1"/>
    <dgm:cxn modelId="{BA51BF15-D588-3648-98CE-30D656E4035D}" type="presParOf" srcId="{F8168AF1-699D-DA4E-A5D1-8D47D61E03B3}" destId="{A4F88F7B-4C26-DA41-8BC5-1F30AD4F5B11}" srcOrd="1" destOrd="0" presId="urn:microsoft.com/office/officeart/2005/8/layout/orgChart1"/>
    <dgm:cxn modelId="{B18B6845-4E27-5B49-97BD-5FFC279E4DFD}" type="presParOf" srcId="{B2DADB19-1FDE-F948-96BB-B6562D420A6F}" destId="{E0AAD473-74B9-984C-9931-35A4C3B0A2D4}" srcOrd="1" destOrd="0" presId="urn:microsoft.com/office/officeart/2005/8/layout/orgChart1"/>
    <dgm:cxn modelId="{C07D3160-7088-9140-914F-75C2DD03707F}" type="presParOf" srcId="{B2DADB19-1FDE-F948-96BB-B6562D420A6F}" destId="{719F318D-C816-C649-874C-73C16217815F}" srcOrd="2" destOrd="0" presId="urn:microsoft.com/office/officeart/2005/8/layout/orgChart1"/>
    <dgm:cxn modelId="{E6B91295-A60D-3545-9A0F-FB6BD15299EF}" type="presParOf" srcId="{344600F1-24B0-1245-AB36-138691C5ADA8}" destId="{EE80E210-B4E2-BB4F-85A2-143DE8B75EDF}" srcOrd="2" destOrd="0" presId="urn:microsoft.com/office/officeart/2005/8/layout/orgChart1"/>
    <dgm:cxn modelId="{7FEE9990-16E0-A44E-91DE-F292F1B7AA21}" type="presParOf" srcId="{D6B7A86F-874A-3245-8260-7E57D56FE107}" destId="{9F1FDCF9-DFC7-AE41-B155-3078386D0626}" srcOrd="2" destOrd="0" presId="urn:microsoft.com/office/officeart/2005/8/layout/orgChart1"/>
    <dgm:cxn modelId="{516A1182-4178-DF41-AFC0-88242B907CC2}" type="presParOf" srcId="{D6B7A86F-874A-3245-8260-7E57D56FE107}" destId="{E9E8E328-D843-A647-AECE-EEB8EF4DA518}" srcOrd="3" destOrd="0" presId="urn:microsoft.com/office/officeart/2005/8/layout/orgChart1"/>
    <dgm:cxn modelId="{2C817A49-F19F-D640-A783-BFE54A8815B1}" type="presParOf" srcId="{E9E8E328-D843-A647-AECE-EEB8EF4DA518}" destId="{B1B62587-0A2F-2349-A745-209EE40CBBBF}" srcOrd="0" destOrd="0" presId="urn:microsoft.com/office/officeart/2005/8/layout/orgChart1"/>
    <dgm:cxn modelId="{0102F03C-07CB-BF49-AAF7-64CBDA7F50DA}" type="presParOf" srcId="{B1B62587-0A2F-2349-A745-209EE40CBBBF}" destId="{20E86E97-DDF4-AA43-91B7-A673E175B4A3}" srcOrd="0" destOrd="0" presId="urn:microsoft.com/office/officeart/2005/8/layout/orgChart1"/>
    <dgm:cxn modelId="{225EA328-D814-0149-A881-132B6C168D49}" type="presParOf" srcId="{B1B62587-0A2F-2349-A745-209EE40CBBBF}" destId="{9D694765-3012-1649-BAAC-D2D453F88A4B}" srcOrd="1" destOrd="0" presId="urn:microsoft.com/office/officeart/2005/8/layout/orgChart1"/>
    <dgm:cxn modelId="{33456A25-188B-5448-9B98-8D0AFDA75B71}" type="presParOf" srcId="{E9E8E328-D843-A647-AECE-EEB8EF4DA518}" destId="{DFBB342E-C48D-4D42-B0E9-51B29CB54C29}" srcOrd="1" destOrd="0" presId="urn:microsoft.com/office/officeart/2005/8/layout/orgChart1"/>
    <dgm:cxn modelId="{4E43FE37-556A-E24E-A854-53C899CF4A40}" type="presParOf" srcId="{DFBB342E-C48D-4D42-B0E9-51B29CB54C29}" destId="{180F5855-6F2E-4C41-AF39-F77DD1B7BFFF}" srcOrd="0" destOrd="0" presId="urn:microsoft.com/office/officeart/2005/8/layout/orgChart1"/>
    <dgm:cxn modelId="{FAAE14D5-6122-E34F-997C-906FDBD6B9AB}" type="presParOf" srcId="{DFBB342E-C48D-4D42-B0E9-51B29CB54C29}" destId="{54B8914B-3972-8C48-8ED4-61F78C26FF36}" srcOrd="1" destOrd="0" presId="urn:microsoft.com/office/officeart/2005/8/layout/orgChart1"/>
    <dgm:cxn modelId="{FFF4D383-2CCD-D84F-AF3D-D5592C4FC7B3}" type="presParOf" srcId="{54B8914B-3972-8C48-8ED4-61F78C26FF36}" destId="{7B169AC7-4547-B246-A1A2-EE1036034A1E}" srcOrd="0" destOrd="0" presId="urn:microsoft.com/office/officeart/2005/8/layout/orgChart1"/>
    <dgm:cxn modelId="{C27E6A15-A791-FD4F-AE90-A7498126FF90}" type="presParOf" srcId="{7B169AC7-4547-B246-A1A2-EE1036034A1E}" destId="{3DB5F0FF-FD46-F141-ABEE-1647C04251E7}" srcOrd="0" destOrd="0" presId="urn:microsoft.com/office/officeart/2005/8/layout/orgChart1"/>
    <dgm:cxn modelId="{71B9F39C-243B-7F4B-B302-633D123FFB3B}" type="presParOf" srcId="{7B169AC7-4547-B246-A1A2-EE1036034A1E}" destId="{344B1E9B-3F59-284E-AC77-CFD3558DEE63}" srcOrd="1" destOrd="0" presId="urn:microsoft.com/office/officeart/2005/8/layout/orgChart1"/>
    <dgm:cxn modelId="{9C94E72C-8D0C-9044-A77B-FA47C9FC9534}" type="presParOf" srcId="{54B8914B-3972-8C48-8ED4-61F78C26FF36}" destId="{074BD45B-C818-A24B-BDA4-F41E0D631B61}" srcOrd="1" destOrd="0" presId="urn:microsoft.com/office/officeart/2005/8/layout/orgChart1"/>
    <dgm:cxn modelId="{9F259E16-DC58-5244-AB19-3021748FA2AE}" type="presParOf" srcId="{54B8914B-3972-8C48-8ED4-61F78C26FF36}" destId="{A1F2BB3F-E709-624F-9D7B-6B42EDC649EB}" srcOrd="2" destOrd="0" presId="urn:microsoft.com/office/officeart/2005/8/layout/orgChart1"/>
    <dgm:cxn modelId="{48BE0B31-E3B0-E24E-8ADB-CC35AE88C4A3}" type="presParOf" srcId="{DFBB342E-C48D-4D42-B0E9-51B29CB54C29}" destId="{94732AAF-0A92-2247-A8C0-D2D847777908}" srcOrd="2" destOrd="0" presId="urn:microsoft.com/office/officeart/2005/8/layout/orgChart1"/>
    <dgm:cxn modelId="{716E4D36-BE3C-F540-A2A2-EEAA52CB1B4D}" type="presParOf" srcId="{DFBB342E-C48D-4D42-B0E9-51B29CB54C29}" destId="{9900B3A7-DE7F-FE4E-968C-3E3554933A12}" srcOrd="3" destOrd="0" presId="urn:microsoft.com/office/officeart/2005/8/layout/orgChart1"/>
    <dgm:cxn modelId="{E546E9BE-655D-6E47-A1C5-B42DF2268D9E}" type="presParOf" srcId="{9900B3A7-DE7F-FE4E-968C-3E3554933A12}" destId="{C4244400-D89F-2346-90B2-3101809BDD17}" srcOrd="0" destOrd="0" presId="urn:microsoft.com/office/officeart/2005/8/layout/orgChart1"/>
    <dgm:cxn modelId="{4759F674-71C9-E745-B6F4-1A42B0AAF732}" type="presParOf" srcId="{C4244400-D89F-2346-90B2-3101809BDD17}" destId="{ACB7EF74-3B18-F94A-8D26-0CBFA4446BC8}" srcOrd="0" destOrd="0" presId="urn:microsoft.com/office/officeart/2005/8/layout/orgChart1"/>
    <dgm:cxn modelId="{4233B887-510A-F74E-86EA-2672CE7257F1}" type="presParOf" srcId="{C4244400-D89F-2346-90B2-3101809BDD17}" destId="{441DAC42-39E2-C64B-9F60-4962D3D06AE8}" srcOrd="1" destOrd="0" presId="urn:microsoft.com/office/officeart/2005/8/layout/orgChart1"/>
    <dgm:cxn modelId="{FE6A46E6-A04C-F743-96BD-60DBF917E14F}" type="presParOf" srcId="{9900B3A7-DE7F-FE4E-968C-3E3554933A12}" destId="{24DE67A3-32A1-8245-99CD-3BA4B91C4B06}" srcOrd="1" destOrd="0" presId="urn:microsoft.com/office/officeart/2005/8/layout/orgChart1"/>
    <dgm:cxn modelId="{0499FFB3-D2C7-CB4F-BF3F-D32906BA6848}" type="presParOf" srcId="{9900B3A7-DE7F-FE4E-968C-3E3554933A12}" destId="{76A48416-D4CE-1147-8CB1-8322AD7C16C8}" srcOrd="2" destOrd="0" presId="urn:microsoft.com/office/officeart/2005/8/layout/orgChart1"/>
    <dgm:cxn modelId="{6332A25C-602C-6349-91D1-7FA51BFB8343}" type="presParOf" srcId="{DFBB342E-C48D-4D42-B0E9-51B29CB54C29}" destId="{E8F30227-CAB1-0D48-960E-E5EBFDC4F7A9}" srcOrd="4" destOrd="0" presId="urn:microsoft.com/office/officeart/2005/8/layout/orgChart1"/>
    <dgm:cxn modelId="{2582D040-C752-1745-A814-61C63F8AD310}" type="presParOf" srcId="{DFBB342E-C48D-4D42-B0E9-51B29CB54C29}" destId="{2756F232-B6E8-9641-990F-0A2367E587D5}" srcOrd="5" destOrd="0" presId="urn:microsoft.com/office/officeart/2005/8/layout/orgChart1"/>
    <dgm:cxn modelId="{C0007CD7-A320-FF40-B161-215CD5D42BEA}" type="presParOf" srcId="{2756F232-B6E8-9641-990F-0A2367E587D5}" destId="{36AA9F53-F5A8-D443-811B-D30532B7FAEE}" srcOrd="0" destOrd="0" presId="urn:microsoft.com/office/officeart/2005/8/layout/orgChart1"/>
    <dgm:cxn modelId="{6374C861-7333-E248-9A08-B76621DF4991}" type="presParOf" srcId="{36AA9F53-F5A8-D443-811B-D30532B7FAEE}" destId="{FFE844D4-45DC-B84D-803D-0FFA59DB309F}" srcOrd="0" destOrd="0" presId="urn:microsoft.com/office/officeart/2005/8/layout/orgChart1"/>
    <dgm:cxn modelId="{3A864D8F-534C-AB42-A8F7-6D878C2AFB4B}" type="presParOf" srcId="{36AA9F53-F5A8-D443-811B-D30532B7FAEE}" destId="{28D1C6FF-6BBE-5C4D-BF73-98EC3BB0B766}" srcOrd="1" destOrd="0" presId="urn:microsoft.com/office/officeart/2005/8/layout/orgChart1"/>
    <dgm:cxn modelId="{AA66C7B3-9BFA-3244-AC68-6CF76A02A490}" type="presParOf" srcId="{2756F232-B6E8-9641-990F-0A2367E587D5}" destId="{65353FB9-F241-6246-89D6-9207E7220485}" srcOrd="1" destOrd="0" presId="urn:microsoft.com/office/officeart/2005/8/layout/orgChart1"/>
    <dgm:cxn modelId="{84BC3F15-6002-A54B-AE62-B4B99EA57A13}" type="presParOf" srcId="{2756F232-B6E8-9641-990F-0A2367E587D5}" destId="{7CF76EE5-86BA-FE41-8904-CABE3AC98631}" srcOrd="2" destOrd="0" presId="urn:microsoft.com/office/officeart/2005/8/layout/orgChart1"/>
    <dgm:cxn modelId="{14DD2F22-E93A-604B-80FC-442E99281A77}" type="presParOf" srcId="{DFBB342E-C48D-4D42-B0E9-51B29CB54C29}" destId="{DCDA52E0-4542-244D-B768-55543B72D76F}" srcOrd="6" destOrd="0" presId="urn:microsoft.com/office/officeart/2005/8/layout/orgChart1"/>
    <dgm:cxn modelId="{F21C1500-669A-9649-B24D-4056158D2DC8}" type="presParOf" srcId="{DFBB342E-C48D-4D42-B0E9-51B29CB54C29}" destId="{DA4C1DA0-FBB8-DD47-B290-232AA09675EF}" srcOrd="7" destOrd="0" presId="urn:microsoft.com/office/officeart/2005/8/layout/orgChart1"/>
    <dgm:cxn modelId="{7F90B481-D352-7F46-BD92-80DD82D95570}" type="presParOf" srcId="{DA4C1DA0-FBB8-DD47-B290-232AA09675EF}" destId="{47BE9197-7E08-8C45-82B2-01A146BB178E}" srcOrd="0" destOrd="0" presId="urn:microsoft.com/office/officeart/2005/8/layout/orgChart1"/>
    <dgm:cxn modelId="{523969A8-24E9-E34B-A147-76249CE8B75C}" type="presParOf" srcId="{47BE9197-7E08-8C45-82B2-01A146BB178E}" destId="{D4996C53-2FA0-834C-80D3-3D14F6737B60}" srcOrd="0" destOrd="0" presId="urn:microsoft.com/office/officeart/2005/8/layout/orgChart1"/>
    <dgm:cxn modelId="{357F1535-E89D-9F44-BEFA-EE22BD43EF60}" type="presParOf" srcId="{47BE9197-7E08-8C45-82B2-01A146BB178E}" destId="{21FB5799-7C9B-C94B-BE8A-49FC67342B35}" srcOrd="1" destOrd="0" presId="urn:microsoft.com/office/officeart/2005/8/layout/orgChart1"/>
    <dgm:cxn modelId="{CA2AA316-4FCF-1B42-8906-A4FFCFA5763C}" type="presParOf" srcId="{DA4C1DA0-FBB8-DD47-B290-232AA09675EF}" destId="{C85024FD-1926-F443-A9C1-32AB2F707060}" srcOrd="1" destOrd="0" presId="urn:microsoft.com/office/officeart/2005/8/layout/orgChart1"/>
    <dgm:cxn modelId="{291C1830-4910-0942-A7B9-1B240D0B7DA4}" type="presParOf" srcId="{DA4C1DA0-FBB8-DD47-B290-232AA09675EF}" destId="{0F5CFE27-90E8-8449-A175-1005C239C8A1}" srcOrd="2" destOrd="0" presId="urn:microsoft.com/office/officeart/2005/8/layout/orgChart1"/>
    <dgm:cxn modelId="{7ED0F8FA-5A97-BE45-A1D3-D30F87370256}" type="presParOf" srcId="{E9E8E328-D843-A647-AECE-EEB8EF4DA518}" destId="{549F8DF1-1777-DC42-B57B-C8B788F0F0F9}" srcOrd="2" destOrd="0" presId="urn:microsoft.com/office/officeart/2005/8/layout/orgChart1"/>
    <dgm:cxn modelId="{485908EF-8E5F-B144-B72D-EB8AE3045811}" type="presParOf" srcId="{D6B7A86F-874A-3245-8260-7E57D56FE107}" destId="{A9987CF9-CEA6-304E-A9DE-8B70A8423DEA}" srcOrd="4" destOrd="0" presId="urn:microsoft.com/office/officeart/2005/8/layout/orgChart1"/>
    <dgm:cxn modelId="{E165AF37-4C0D-1E43-AF64-5AF1C7090A89}" type="presParOf" srcId="{D6B7A86F-874A-3245-8260-7E57D56FE107}" destId="{8DAECD68-25B7-5242-BB52-DC148A23CFF5}" srcOrd="5" destOrd="0" presId="urn:microsoft.com/office/officeart/2005/8/layout/orgChart1"/>
    <dgm:cxn modelId="{B04DC52C-A16C-4C4F-BC3B-24F98411815D}" type="presParOf" srcId="{8DAECD68-25B7-5242-BB52-DC148A23CFF5}" destId="{6B6991D9-22D6-BC49-8423-58D02F2A2588}" srcOrd="0" destOrd="0" presId="urn:microsoft.com/office/officeart/2005/8/layout/orgChart1"/>
    <dgm:cxn modelId="{E59C463E-446B-CF48-866D-DA648C61B61D}" type="presParOf" srcId="{6B6991D9-22D6-BC49-8423-58D02F2A2588}" destId="{AD06B62E-33D9-8340-BCB6-29F1137B18D2}" srcOrd="0" destOrd="0" presId="urn:microsoft.com/office/officeart/2005/8/layout/orgChart1"/>
    <dgm:cxn modelId="{182B7C2A-9BCF-5644-BB83-E8FCA2E335E4}" type="presParOf" srcId="{6B6991D9-22D6-BC49-8423-58D02F2A2588}" destId="{5910A46B-2B0D-DD44-94E0-402DBC14D56D}" srcOrd="1" destOrd="0" presId="urn:microsoft.com/office/officeart/2005/8/layout/orgChart1"/>
    <dgm:cxn modelId="{BDCBDC17-D976-8644-BC91-686135DFA4E8}" type="presParOf" srcId="{8DAECD68-25B7-5242-BB52-DC148A23CFF5}" destId="{7BA9512F-55B9-6747-A216-B0C94A783E80}" srcOrd="1" destOrd="0" presId="urn:microsoft.com/office/officeart/2005/8/layout/orgChart1"/>
    <dgm:cxn modelId="{F4CACD21-2AB1-4B49-96CE-657D2B20ACDE}" type="presParOf" srcId="{7BA9512F-55B9-6747-A216-B0C94A783E80}" destId="{A9EA1731-7030-BE41-A36D-5D2982C75D28}" srcOrd="0" destOrd="0" presId="urn:microsoft.com/office/officeart/2005/8/layout/orgChart1"/>
    <dgm:cxn modelId="{2888CAB1-77E8-C14F-B8FE-8575B557E1E1}" type="presParOf" srcId="{7BA9512F-55B9-6747-A216-B0C94A783E80}" destId="{312B1FEA-FEC7-D74D-8B87-8036CB38A33B}" srcOrd="1" destOrd="0" presId="urn:microsoft.com/office/officeart/2005/8/layout/orgChart1"/>
    <dgm:cxn modelId="{357FEC0D-68C3-7D43-9111-73965E198A3F}" type="presParOf" srcId="{312B1FEA-FEC7-D74D-8B87-8036CB38A33B}" destId="{80B658E3-2366-D040-A822-D36F93BCF487}" srcOrd="0" destOrd="0" presId="urn:microsoft.com/office/officeart/2005/8/layout/orgChart1"/>
    <dgm:cxn modelId="{8D063671-C8E4-B54F-81BC-35063EF8610E}" type="presParOf" srcId="{80B658E3-2366-D040-A822-D36F93BCF487}" destId="{4F755647-5D4A-D447-876A-5B60F2C8111B}" srcOrd="0" destOrd="0" presId="urn:microsoft.com/office/officeart/2005/8/layout/orgChart1"/>
    <dgm:cxn modelId="{732D670E-8C1A-9F46-8D9D-455CB7E28191}" type="presParOf" srcId="{80B658E3-2366-D040-A822-D36F93BCF487}" destId="{40306339-7AEE-D447-AC06-A039F9BD5D5C}" srcOrd="1" destOrd="0" presId="urn:microsoft.com/office/officeart/2005/8/layout/orgChart1"/>
    <dgm:cxn modelId="{4D52743E-4C84-1A40-854E-3EEE2BE96336}" type="presParOf" srcId="{312B1FEA-FEC7-D74D-8B87-8036CB38A33B}" destId="{CD84EF15-6BED-F64C-9E3B-9B558B2284DC}" srcOrd="1" destOrd="0" presId="urn:microsoft.com/office/officeart/2005/8/layout/orgChart1"/>
    <dgm:cxn modelId="{E37A35F1-CC04-B142-84D5-47712FAF9414}" type="presParOf" srcId="{312B1FEA-FEC7-D74D-8B87-8036CB38A33B}" destId="{91BD4D3F-2CF7-5444-93C7-172D5E0E43F9}" srcOrd="2" destOrd="0" presId="urn:microsoft.com/office/officeart/2005/8/layout/orgChart1"/>
    <dgm:cxn modelId="{A96B2B43-906A-B348-AC80-1C38944449DF}" type="presParOf" srcId="{7BA9512F-55B9-6747-A216-B0C94A783E80}" destId="{323694C1-BDFA-B64F-826F-4A2090742187}" srcOrd="2" destOrd="0" presId="urn:microsoft.com/office/officeart/2005/8/layout/orgChart1"/>
    <dgm:cxn modelId="{1A83BB19-F40D-FE42-9DC0-288919A10DF1}" type="presParOf" srcId="{7BA9512F-55B9-6747-A216-B0C94A783E80}" destId="{F6A129D9-7B65-394E-AA37-3D85E3A29240}" srcOrd="3" destOrd="0" presId="urn:microsoft.com/office/officeart/2005/8/layout/orgChart1"/>
    <dgm:cxn modelId="{1A062E6B-27A5-1449-A971-E6CA8E9AC340}" type="presParOf" srcId="{F6A129D9-7B65-394E-AA37-3D85E3A29240}" destId="{5888429C-94B5-5944-B33B-BA094B24BB2A}" srcOrd="0" destOrd="0" presId="urn:microsoft.com/office/officeart/2005/8/layout/orgChart1"/>
    <dgm:cxn modelId="{B1018D4C-EFF3-4A44-B97B-6802B1004F8C}" type="presParOf" srcId="{5888429C-94B5-5944-B33B-BA094B24BB2A}" destId="{2574F7AA-2420-514D-9ADB-B31068565E81}" srcOrd="0" destOrd="0" presId="urn:microsoft.com/office/officeart/2005/8/layout/orgChart1"/>
    <dgm:cxn modelId="{9751B293-C4C0-CC46-85FA-BC21CD1EBDA0}" type="presParOf" srcId="{5888429C-94B5-5944-B33B-BA094B24BB2A}" destId="{8363A701-0A4C-F743-BC71-9AF8CAA209D7}" srcOrd="1" destOrd="0" presId="urn:microsoft.com/office/officeart/2005/8/layout/orgChart1"/>
    <dgm:cxn modelId="{821A8EE7-D05C-0D44-94DA-A37BA107EDC5}" type="presParOf" srcId="{F6A129D9-7B65-394E-AA37-3D85E3A29240}" destId="{50E4C33E-A311-B64B-A2F4-ED00CBE505BD}" srcOrd="1" destOrd="0" presId="urn:microsoft.com/office/officeart/2005/8/layout/orgChart1"/>
    <dgm:cxn modelId="{D27E8D25-52E9-5043-8924-3B6CF9CB6E0A}" type="presParOf" srcId="{F6A129D9-7B65-394E-AA37-3D85E3A29240}" destId="{C3AE4945-0F0B-114C-8A00-DCD47D2D39FF}" srcOrd="2" destOrd="0" presId="urn:microsoft.com/office/officeart/2005/8/layout/orgChart1"/>
    <dgm:cxn modelId="{A7AC7DDC-6B4D-194C-8297-CD40B9050DFE}" type="presParOf" srcId="{8DAECD68-25B7-5242-BB52-DC148A23CFF5}" destId="{737D32E1-5A12-7F41-97EB-BD7658191794}" srcOrd="2" destOrd="0" presId="urn:microsoft.com/office/officeart/2005/8/layout/orgChart1"/>
    <dgm:cxn modelId="{03F3168D-CAE7-0841-8733-9FACB3A44A6E}" type="presParOf" srcId="{D6B7A86F-874A-3245-8260-7E57D56FE107}" destId="{DA11DEA0-7AA4-B04B-913C-3F6A436EF529}" srcOrd="6" destOrd="0" presId="urn:microsoft.com/office/officeart/2005/8/layout/orgChart1"/>
    <dgm:cxn modelId="{4D0361D8-8A70-A643-BDD0-8A148962DF17}" type="presParOf" srcId="{D6B7A86F-874A-3245-8260-7E57D56FE107}" destId="{75220982-FA57-434B-8DC5-17D6D2DB618B}" srcOrd="7" destOrd="0" presId="urn:microsoft.com/office/officeart/2005/8/layout/orgChart1"/>
    <dgm:cxn modelId="{B7941B7C-8649-0A46-A364-8FD6ADAF3993}" type="presParOf" srcId="{75220982-FA57-434B-8DC5-17D6D2DB618B}" destId="{C6350866-14FE-7E4A-B05B-344C40B2C654}" srcOrd="0" destOrd="0" presId="urn:microsoft.com/office/officeart/2005/8/layout/orgChart1"/>
    <dgm:cxn modelId="{C9D987F1-B9AE-E546-B109-CA86C585B808}" type="presParOf" srcId="{C6350866-14FE-7E4A-B05B-344C40B2C654}" destId="{CD13ED8C-4162-314C-814C-59B93019DD01}" srcOrd="0" destOrd="0" presId="urn:microsoft.com/office/officeart/2005/8/layout/orgChart1"/>
    <dgm:cxn modelId="{9B38F9F0-EF8B-4347-A784-5C2EF35987B2}" type="presParOf" srcId="{C6350866-14FE-7E4A-B05B-344C40B2C654}" destId="{FEE7C4CE-CCA0-B745-88C0-5D35313B1EF0}" srcOrd="1" destOrd="0" presId="urn:microsoft.com/office/officeart/2005/8/layout/orgChart1"/>
    <dgm:cxn modelId="{5FCE0FD7-206F-4041-9CF1-3B04CD7B8A02}" type="presParOf" srcId="{75220982-FA57-434B-8DC5-17D6D2DB618B}" destId="{C3634DF6-F195-744D-971C-286DAFB94877}" srcOrd="1" destOrd="0" presId="urn:microsoft.com/office/officeart/2005/8/layout/orgChart1"/>
    <dgm:cxn modelId="{11DD8B6A-84C5-A04F-9A04-6F6754FA5DA1}" type="presParOf" srcId="{C3634DF6-F195-744D-971C-286DAFB94877}" destId="{1E5C2E32-904E-1F47-8B4C-CE15C2920857}" srcOrd="0" destOrd="0" presId="urn:microsoft.com/office/officeart/2005/8/layout/orgChart1"/>
    <dgm:cxn modelId="{C6BB8069-549A-094C-A16D-D4363B1CD089}" type="presParOf" srcId="{C3634DF6-F195-744D-971C-286DAFB94877}" destId="{F3482A52-5391-9047-A329-36029570A1AA}" srcOrd="1" destOrd="0" presId="urn:microsoft.com/office/officeart/2005/8/layout/orgChart1"/>
    <dgm:cxn modelId="{D5BB4AF4-B147-004B-B797-CE0C681ED28D}" type="presParOf" srcId="{F3482A52-5391-9047-A329-36029570A1AA}" destId="{8A8D0AAB-2511-AD43-B6CC-3D206C0EAFAC}" srcOrd="0" destOrd="0" presId="urn:microsoft.com/office/officeart/2005/8/layout/orgChart1"/>
    <dgm:cxn modelId="{AC2BA6FB-15E3-414A-A7AE-5374E892A8DC}" type="presParOf" srcId="{8A8D0AAB-2511-AD43-B6CC-3D206C0EAFAC}" destId="{A7BC005D-E9BD-F740-98DF-C15A1D48EE9C}" srcOrd="0" destOrd="0" presId="urn:microsoft.com/office/officeart/2005/8/layout/orgChart1"/>
    <dgm:cxn modelId="{5EE3C95E-83F8-D240-A136-F2F964B3F4DD}" type="presParOf" srcId="{8A8D0AAB-2511-AD43-B6CC-3D206C0EAFAC}" destId="{C2B9E2E3-3A48-D64A-A3C1-8E2467EA4B70}" srcOrd="1" destOrd="0" presId="urn:microsoft.com/office/officeart/2005/8/layout/orgChart1"/>
    <dgm:cxn modelId="{0B79EEAA-967A-474B-913E-17AA29961C41}" type="presParOf" srcId="{F3482A52-5391-9047-A329-36029570A1AA}" destId="{D3816EFE-BC67-7246-886C-2F0852C388F9}" srcOrd="1" destOrd="0" presId="urn:microsoft.com/office/officeart/2005/8/layout/orgChart1"/>
    <dgm:cxn modelId="{2954DF8F-D9B6-FB43-821A-744247A120C5}" type="presParOf" srcId="{F3482A52-5391-9047-A329-36029570A1AA}" destId="{938A6446-5D12-6E4A-A4A4-7BA3C1CF1894}" srcOrd="2" destOrd="0" presId="urn:microsoft.com/office/officeart/2005/8/layout/orgChart1"/>
    <dgm:cxn modelId="{70F128DC-060E-C349-A1DA-2D8455A02EE2}" type="presParOf" srcId="{C3634DF6-F195-744D-971C-286DAFB94877}" destId="{131D9B6E-8010-C540-9720-B2B6FF8172CF}" srcOrd="2" destOrd="0" presId="urn:microsoft.com/office/officeart/2005/8/layout/orgChart1"/>
    <dgm:cxn modelId="{07AF4137-2D86-F048-9C23-74F7D329AC78}" type="presParOf" srcId="{C3634DF6-F195-744D-971C-286DAFB94877}" destId="{FBCA54FC-17B3-8743-AE98-252AE8B024E4}" srcOrd="3" destOrd="0" presId="urn:microsoft.com/office/officeart/2005/8/layout/orgChart1"/>
    <dgm:cxn modelId="{08D4598C-0281-4A4E-AF05-1B483E6DA1E0}" type="presParOf" srcId="{FBCA54FC-17B3-8743-AE98-252AE8B024E4}" destId="{22D7754F-5EB1-D04B-BB49-72CC73459E67}" srcOrd="0" destOrd="0" presId="urn:microsoft.com/office/officeart/2005/8/layout/orgChart1"/>
    <dgm:cxn modelId="{6EEF1382-7B44-6C42-912A-795C9F018D34}" type="presParOf" srcId="{22D7754F-5EB1-D04B-BB49-72CC73459E67}" destId="{09568720-ABAE-9843-834C-02349B2F2BA0}" srcOrd="0" destOrd="0" presId="urn:microsoft.com/office/officeart/2005/8/layout/orgChart1"/>
    <dgm:cxn modelId="{8F051779-CD52-E14E-B939-2A61F76CCDAB}" type="presParOf" srcId="{22D7754F-5EB1-D04B-BB49-72CC73459E67}" destId="{4C18CD56-3D4A-7143-A8F9-9ED9557DD642}" srcOrd="1" destOrd="0" presId="urn:microsoft.com/office/officeart/2005/8/layout/orgChart1"/>
    <dgm:cxn modelId="{9C60892C-DED2-0C48-885C-6DFF223B4173}" type="presParOf" srcId="{FBCA54FC-17B3-8743-AE98-252AE8B024E4}" destId="{928CA7EF-DA63-A246-8FAF-8BB0B5BD2556}" srcOrd="1" destOrd="0" presId="urn:microsoft.com/office/officeart/2005/8/layout/orgChart1"/>
    <dgm:cxn modelId="{2245450F-38BA-C64A-BA89-E11CB0C2A0D2}" type="presParOf" srcId="{FBCA54FC-17B3-8743-AE98-252AE8B024E4}" destId="{9A5094E9-1708-B344-B64A-336A9405399B}" srcOrd="2" destOrd="0" presId="urn:microsoft.com/office/officeart/2005/8/layout/orgChart1"/>
    <dgm:cxn modelId="{DD94AF50-BAB4-E748-9037-AB0CFB00D588}" type="presParOf" srcId="{75220982-FA57-434B-8DC5-17D6D2DB618B}" destId="{7373C0C1-6084-C641-A48B-48FFDEB062D4}" srcOrd="2" destOrd="0" presId="urn:microsoft.com/office/officeart/2005/8/layout/orgChart1"/>
    <dgm:cxn modelId="{DE711F9C-F4FB-FB48-A3E0-13DCA518C951}" type="presParOf" srcId="{D6B7A86F-874A-3245-8260-7E57D56FE107}" destId="{37CB4392-0B6E-DB4C-861E-56A6C4925B46}" srcOrd="8" destOrd="0" presId="urn:microsoft.com/office/officeart/2005/8/layout/orgChart1"/>
    <dgm:cxn modelId="{95648216-53B1-884A-9BD2-2E7FBC28D0E5}" type="presParOf" srcId="{D6B7A86F-874A-3245-8260-7E57D56FE107}" destId="{7128CBCE-E8AA-9B4F-94CC-49A061854A00}" srcOrd="9" destOrd="0" presId="urn:microsoft.com/office/officeart/2005/8/layout/orgChart1"/>
    <dgm:cxn modelId="{762070C3-0C89-3543-93E7-28F578E88057}" type="presParOf" srcId="{7128CBCE-E8AA-9B4F-94CC-49A061854A00}" destId="{2871D10F-37F1-B547-9FB4-4D6131C7525C}" srcOrd="0" destOrd="0" presId="urn:microsoft.com/office/officeart/2005/8/layout/orgChart1"/>
    <dgm:cxn modelId="{959953C8-4345-D040-8187-901AABECCE17}" type="presParOf" srcId="{2871D10F-37F1-B547-9FB4-4D6131C7525C}" destId="{991890F1-5799-8B43-8699-626F5FC016C2}" srcOrd="0" destOrd="0" presId="urn:microsoft.com/office/officeart/2005/8/layout/orgChart1"/>
    <dgm:cxn modelId="{C76D5A64-1C41-CE4C-8BB1-D91FFF2106D0}" type="presParOf" srcId="{2871D10F-37F1-B547-9FB4-4D6131C7525C}" destId="{A0EB301B-8F8C-5F41-82DA-067F48A2E36B}" srcOrd="1" destOrd="0" presId="urn:microsoft.com/office/officeart/2005/8/layout/orgChart1"/>
    <dgm:cxn modelId="{DB4B44BE-97F7-A949-94CE-B830CD326986}" type="presParOf" srcId="{7128CBCE-E8AA-9B4F-94CC-49A061854A00}" destId="{6F346965-84CF-CA42-B509-A96D6C778D31}" srcOrd="1" destOrd="0" presId="urn:microsoft.com/office/officeart/2005/8/layout/orgChart1"/>
    <dgm:cxn modelId="{BEE5E4FC-80CC-2543-99C1-A5119CA28457}" type="presParOf" srcId="{6F346965-84CF-CA42-B509-A96D6C778D31}" destId="{D92DB137-E393-7848-BFC4-CC9C7B877E18}" srcOrd="0" destOrd="0" presId="urn:microsoft.com/office/officeart/2005/8/layout/orgChart1"/>
    <dgm:cxn modelId="{DA0D2EED-F25B-1643-9B0B-3A2AD06F57F9}" type="presParOf" srcId="{6F346965-84CF-CA42-B509-A96D6C778D31}" destId="{8A9C18A1-9B68-8F4C-A148-56BDF7F7EDAE}" srcOrd="1" destOrd="0" presId="urn:microsoft.com/office/officeart/2005/8/layout/orgChart1"/>
    <dgm:cxn modelId="{6F962442-9A0C-1E4E-ADD1-3C17AF15FCB6}" type="presParOf" srcId="{8A9C18A1-9B68-8F4C-A148-56BDF7F7EDAE}" destId="{9902DF0F-6402-DF40-8339-4FDC6B8CB59A}" srcOrd="0" destOrd="0" presId="urn:microsoft.com/office/officeart/2005/8/layout/orgChart1"/>
    <dgm:cxn modelId="{CE27DDC4-DBF5-BA4A-A3A2-5CC526B530B0}" type="presParOf" srcId="{9902DF0F-6402-DF40-8339-4FDC6B8CB59A}" destId="{452D05FA-A7E4-554A-BC91-B3C36C310FCD}" srcOrd="0" destOrd="0" presId="urn:microsoft.com/office/officeart/2005/8/layout/orgChart1"/>
    <dgm:cxn modelId="{7ACF22F4-CE49-C642-A8F9-C67735237968}" type="presParOf" srcId="{9902DF0F-6402-DF40-8339-4FDC6B8CB59A}" destId="{B93B945D-4856-C942-ABCC-4FF25E522B4C}" srcOrd="1" destOrd="0" presId="urn:microsoft.com/office/officeart/2005/8/layout/orgChart1"/>
    <dgm:cxn modelId="{EA323A8D-73D3-894D-9499-71FA50BB869D}" type="presParOf" srcId="{8A9C18A1-9B68-8F4C-A148-56BDF7F7EDAE}" destId="{69D02670-EE96-A840-AB14-A941B4E67D24}" srcOrd="1" destOrd="0" presId="urn:microsoft.com/office/officeart/2005/8/layout/orgChart1"/>
    <dgm:cxn modelId="{AB428735-E249-FF42-BEF1-BF81316413EE}" type="presParOf" srcId="{8A9C18A1-9B68-8F4C-A148-56BDF7F7EDAE}" destId="{D6EC388C-BD89-E348-99E1-CD7B30970D7D}" srcOrd="2" destOrd="0" presId="urn:microsoft.com/office/officeart/2005/8/layout/orgChart1"/>
    <dgm:cxn modelId="{9B836A95-E5B6-F343-A298-F08B612B3C21}" type="presParOf" srcId="{7128CBCE-E8AA-9B4F-94CC-49A061854A00}" destId="{A42E00A4-DBD8-C841-A2C5-8DE97D0A05BD}" srcOrd="2" destOrd="0" presId="urn:microsoft.com/office/officeart/2005/8/layout/orgChart1"/>
    <dgm:cxn modelId="{A61BF3F9-759B-F24A-9E01-1456C4CAB998}" type="presParOf" srcId="{4080C298-6340-154D-81B7-7CE53E39903B}" destId="{0402DDBC-2A1F-0A4F-970F-F7E0C0B326E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F431C51-0794-4793-B7D4-DAF1275C48F3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6EAE9A5-708F-4775-8139-700DE177F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4242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7A216C-CEF0-A044-920E-998E4E8EC88D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BB4D41D-5C03-624F-BFCD-AD2659CE78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4490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4D41D-5C03-624F-BFCD-AD2659CE78F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1005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4D41D-5C03-624F-BFCD-AD2659CE78F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5779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13169-3C59-334B-8E2E-132EED685E5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2868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have to change based on DSM V diagnoses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13169-3C59-334B-8E2E-132EED685E5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8406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63% (10) students took a leave of absence, failed classes, took incompletes, or took time off for treatment	</a:t>
            </a:r>
          </a:p>
          <a:p>
            <a:pPr lvl="1"/>
            <a:r>
              <a:rPr lang="en-US" dirty="0" smtClean="0"/>
              <a:t>5 had to leave school or take a semester off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13169-3C59-334B-8E2E-132EED685E5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0528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160729" algn="ctr">
              <a:spcBef>
                <a:spcPts val="0"/>
              </a:spcBef>
              <a:buSzTx/>
              <a:buNone/>
              <a:defRPr sz="2200"/>
            </a:lvl2pPr>
            <a:lvl3pPr marL="0" indent="321457" algn="ctr">
              <a:spcBef>
                <a:spcPts val="0"/>
              </a:spcBef>
              <a:buSzTx/>
              <a:buNone/>
              <a:defRPr sz="2200"/>
            </a:lvl3pPr>
            <a:lvl4pPr marL="0" indent="482186" algn="ctr">
              <a:spcBef>
                <a:spcPts val="0"/>
              </a:spcBef>
              <a:buSzTx/>
              <a:buNone/>
              <a:defRPr sz="2200"/>
            </a:lvl4pPr>
            <a:lvl5pPr marL="0" indent="642915" algn="ctr">
              <a:spcBef>
                <a:spcPts val="0"/>
              </a:spcBef>
              <a:buSzTx/>
              <a:buNone/>
              <a:defRPr sz="2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xmlns="" val="234809814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CEC41E-48BD-4881-B6FF-D82EEBBCD904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459A5F39-4CE7-434C-A5CB-50A3634516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link.springer.com/article/10.1007/s40596-015-0305-1" TargetMode="External"/><Relationship Id="rId3" Type="http://schemas.openxmlformats.org/officeDocument/2006/relationships/hyperlink" Target="http://link.springer.com/article/10.1007/s40596-014-0105-z" TargetMode="External"/><Relationship Id="rId7" Type="http://schemas.openxmlformats.org/officeDocument/2006/relationships/hyperlink" Target="http://link.springer.com/article/10.1007/s40596-015-0307-z" TargetMode="External"/><Relationship Id="rId2" Type="http://schemas.openxmlformats.org/officeDocument/2006/relationships/hyperlink" Target="http://link.springer.com/article/10.1007/s40596-014-0262-0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link.springer.com/article/10.1007/s40596-014-0272-y" TargetMode="External"/><Relationship Id="rId5" Type="http://schemas.openxmlformats.org/officeDocument/2006/relationships/hyperlink" Target="http://link.springer.com/article/10.1007/s40596-014-0205-9" TargetMode="External"/><Relationship Id="rId4" Type="http://schemas.openxmlformats.org/officeDocument/2006/relationships/hyperlink" Target="http://link.springer.com/article/10.1007/s40596-014-0148-1" TargetMode="External"/><Relationship Id="rId9" Type="http://schemas.openxmlformats.org/officeDocument/2006/relationships/hyperlink" Target="http://link.springer.com/article/10.1007/s40596-015-0306-0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dfoundation.org/students/programs/transition-year" TargetMode="External"/><Relationship Id="rId2" Type="http://schemas.openxmlformats.org/officeDocument/2006/relationships/hyperlink" Target="http://healthymindsnetwork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ransitionyear.org/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2709333"/>
            <a:ext cx="7196328" cy="3116073"/>
          </a:xfrm>
        </p:spPr>
        <p:txBody>
          <a:bodyPr/>
          <a:lstStyle/>
          <a:p>
            <a:pPr algn="ctr"/>
            <a:r>
              <a:rPr lang="en-US" sz="2800" i="1" dirty="0"/>
              <a:t/>
            </a:r>
            <a:br>
              <a:rPr lang="en-US" sz="2800" i="1" dirty="0"/>
            </a:br>
            <a:r>
              <a:rPr lang="en-US" sz="3200" i="1" dirty="0">
                <a:solidFill>
                  <a:schemeClr val="tx1"/>
                </a:solidFill>
              </a:rPr>
              <a:t>Working with Transitional </a:t>
            </a:r>
            <a:r>
              <a:rPr lang="en-US" sz="3200" i="1" dirty="0" smtClean="0">
                <a:solidFill>
                  <a:schemeClr val="tx1"/>
                </a:solidFill>
              </a:rPr>
              <a:t>Age </a:t>
            </a:r>
            <a:r>
              <a:rPr lang="en-US" sz="3200" i="1" dirty="0">
                <a:solidFill>
                  <a:schemeClr val="tx1"/>
                </a:solidFill>
              </a:rPr>
              <a:t>Youth (TAY) and College Student Mental Health (CSMH): Opportunities for Collaboration and Integration in General and Child &amp; Adolescent Psychiatry Training </a:t>
            </a:r>
            <a:r>
              <a:rPr lang="en-US" sz="3200" i="1" dirty="0"/>
              <a:t/>
            </a:r>
            <a:br>
              <a:rPr lang="en-US" sz="3200" i="1" dirty="0"/>
            </a:br>
            <a:endParaRPr lang="en-US" sz="32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317067"/>
            <a:ext cx="7196328" cy="987552"/>
          </a:xfrm>
        </p:spPr>
        <p:txBody>
          <a:bodyPr>
            <a:normAutofit/>
          </a:bodyPr>
          <a:lstStyle/>
          <a:p>
            <a:pPr algn="ctr"/>
            <a:r>
              <a:rPr lang="en-US" sz="2400" i="1" dirty="0">
                <a:latin typeface="+mn-lt"/>
              </a:rPr>
              <a:t>Elberg Z, </a:t>
            </a:r>
            <a:r>
              <a:rPr lang="en-US" sz="2400" i="1" dirty="0" err="1">
                <a:latin typeface="+mn-lt"/>
              </a:rPr>
              <a:t>Scharf</a:t>
            </a:r>
            <a:r>
              <a:rPr lang="en-US" sz="2400" i="1" dirty="0">
                <a:latin typeface="+mn-lt"/>
              </a:rPr>
              <a:t> M, </a:t>
            </a:r>
            <a:r>
              <a:rPr lang="en-US" sz="2400" i="1" dirty="0" err="1">
                <a:latin typeface="+mn-lt"/>
              </a:rPr>
              <a:t>Ruberman</a:t>
            </a:r>
            <a:r>
              <a:rPr lang="en-US" sz="2400" i="1" dirty="0">
                <a:latin typeface="+mn-lt"/>
              </a:rPr>
              <a:t> L, Kirsch DJ, </a:t>
            </a:r>
            <a:r>
              <a:rPr lang="en-US" sz="2400" i="1" dirty="0" err="1">
                <a:latin typeface="+mn-lt"/>
              </a:rPr>
              <a:t>Hanrahan</a:t>
            </a:r>
            <a:r>
              <a:rPr lang="en-US" sz="2400" i="1" dirty="0">
                <a:latin typeface="+mn-lt"/>
              </a:rPr>
              <a:t> L, </a:t>
            </a:r>
            <a:r>
              <a:rPr lang="en-US" sz="2400" i="1" dirty="0" err="1" smtClean="0">
                <a:latin typeface="+mn-lt"/>
              </a:rPr>
              <a:t>Kothavale</a:t>
            </a:r>
            <a:r>
              <a:rPr lang="en-US" sz="2400" i="1" dirty="0" smtClean="0">
                <a:latin typeface="+mn-lt"/>
              </a:rPr>
              <a:t> </a:t>
            </a:r>
            <a:r>
              <a:rPr lang="en-US" sz="2400" i="1" dirty="0">
                <a:latin typeface="+mn-lt"/>
              </a:rPr>
              <a:t>S, </a:t>
            </a:r>
            <a:r>
              <a:rPr lang="en-US" sz="2400" i="1" dirty="0" err="1" smtClean="0">
                <a:latin typeface="+mn-lt"/>
              </a:rPr>
              <a:t>Domakonda</a:t>
            </a:r>
            <a:r>
              <a:rPr lang="en-US" sz="2400" i="1" dirty="0" smtClean="0">
                <a:latin typeface="+mn-lt"/>
              </a:rPr>
              <a:t> </a:t>
            </a:r>
            <a:r>
              <a:rPr lang="en-US" sz="2400" i="1" dirty="0">
                <a:latin typeface="+mn-lt"/>
              </a:rPr>
              <a:t>M, </a:t>
            </a:r>
            <a:r>
              <a:rPr lang="en-US" sz="2400" i="1" dirty="0" err="1" smtClean="0">
                <a:latin typeface="+mn-lt"/>
              </a:rPr>
              <a:t>Baynes</a:t>
            </a:r>
            <a:r>
              <a:rPr lang="en-US" sz="2400" i="1" dirty="0" smtClean="0">
                <a:latin typeface="+mn-lt"/>
              </a:rPr>
              <a:t> K</a:t>
            </a:r>
            <a:endParaRPr lang="en-US" sz="24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590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24084"/>
          </a:xfrm>
        </p:spPr>
        <p:txBody>
          <a:bodyPr/>
          <a:lstStyle/>
          <a:p>
            <a:r>
              <a:rPr lang="en-US" sz="4000" dirty="0" err="1" smtClean="0"/>
              <a:t>Hx</a:t>
            </a:r>
            <a:r>
              <a:rPr lang="en-US" sz="4000" dirty="0" smtClean="0"/>
              <a:t> of Psychiatry Training in College Mental Health Services (CMHS)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1604" y="1823846"/>
            <a:ext cx="9363576" cy="5034154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smtClean="0"/>
              <a:t>Campus mental health </a:t>
            </a:r>
            <a:r>
              <a:rPr lang="en-US" sz="9600" dirty="0"/>
              <a:t>&amp;</a:t>
            </a:r>
            <a:r>
              <a:rPr lang="en-US" sz="9600" dirty="0" smtClean="0"/>
              <a:t> counseling: 1910 Princeton, 1932 U Minnesota</a:t>
            </a:r>
          </a:p>
          <a:p>
            <a:r>
              <a:rPr lang="en-US" sz="9600" dirty="0" smtClean="0"/>
              <a:t>WWII vets to campus &amp; Truman Commission on Higher Education impact mental health treatment on campus</a:t>
            </a:r>
          </a:p>
          <a:p>
            <a:r>
              <a:rPr lang="en-US" sz="9600" dirty="0"/>
              <a:t>C</a:t>
            </a:r>
            <a:r>
              <a:rPr lang="en-US" sz="9600" dirty="0" smtClean="0"/>
              <a:t>ommunity mental health impact on CMHS: embedded care, emphasis: well-being, early identification, prevention, education</a:t>
            </a:r>
          </a:p>
          <a:p>
            <a:r>
              <a:rPr lang="en-US" sz="9600" dirty="0" smtClean="0"/>
              <a:t>Social work &amp; psychology training on campus; psychiatry training and child psychiatry more recently </a:t>
            </a:r>
          </a:p>
          <a:p>
            <a:r>
              <a:rPr lang="en-US" sz="9600" dirty="0" smtClean="0"/>
              <a:t>Currently 56% Adult Psychiatry and 48% Child Fellowships have either elective or required training experiences at CMHS**</a:t>
            </a:r>
            <a:endParaRPr lang="en-US" sz="7400" dirty="0" smtClean="0"/>
          </a:p>
          <a:p>
            <a:pPr marL="0" indent="0">
              <a:buNone/>
            </a:pPr>
            <a:r>
              <a:rPr lang="en-US" sz="4800" dirty="0" smtClean="0"/>
              <a:t> *</a:t>
            </a:r>
            <a:r>
              <a:rPr lang="en-US" sz="4800" dirty="0" err="1" smtClean="0"/>
              <a:t>Iarovici</a:t>
            </a:r>
            <a:r>
              <a:rPr lang="en-US" sz="4800" dirty="0" smtClean="0"/>
              <a:t>, (2013); ** Kay &amp; Schwartz, (2013). J of College Student Psychotherapy; </a:t>
            </a:r>
            <a:r>
              <a:rPr lang="en-US" sz="4800" dirty="0" err="1" smtClean="0"/>
              <a:t>Derenne</a:t>
            </a:r>
            <a:r>
              <a:rPr lang="en-US" sz="4800" dirty="0" smtClean="0"/>
              <a:t> &amp; Martel “A Model CSMH Curriculum for Child and      Adolescent Psychiatry Training Programs”, in press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408704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9467"/>
            <a:ext cx="9144000" cy="1542503"/>
          </a:xfrm>
        </p:spPr>
        <p:txBody>
          <a:bodyPr/>
          <a:lstStyle/>
          <a:p>
            <a:r>
              <a:rPr lang="en-US" sz="4000" dirty="0" smtClean="0"/>
              <a:t>Down the road: other issues in TAY for psychiatry residency and fellowship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High school transition to college</a:t>
            </a:r>
          </a:p>
          <a:p>
            <a:r>
              <a:rPr lang="en-US" sz="2800" dirty="0" smtClean="0"/>
              <a:t>Non-college bound TAY</a:t>
            </a:r>
          </a:p>
          <a:p>
            <a:r>
              <a:rPr lang="en-US" sz="2800" dirty="0" smtClean="0"/>
              <a:t>Management of severe mental illness (SMI) in TAY</a:t>
            </a:r>
          </a:p>
          <a:p>
            <a:r>
              <a:rPr lang="en-US" sz="2800" dirty="0" smtClean="0"/>
              <a:t>Service relationships between child and adult providers – integration of care</a:t>
            </a:r>
          </a:p>
          <a:p>
            <a:r>
              <a:rPr lang="en-US" sz="2800" dirty="0" smtClean="0"/>
              <a:t>Models for psychiatric care for TAY</a:t>
            </a:r>
          </a:p>
        </p:txBody>
      </p:sp>
    </p:spTree>
    <p:extLst>
      <p:ext uri="{BB962C8B-B14F-4D97-AF65-F5344CB8AC3E}">
        <p14:creationId xmlns:p14="http://schemas.microsoft.com/office/powerpoint/2010/main" xmlns="" val="356409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93776" y="3369734"/>
            <a:ext cx="7196328" cy="1876764"/>
          </a:xfrm>
        </p:spPr>
        <p:txBody>
          <a:bodyPr/>
          <a:lstStyle/>
          <a:p>
            <a:pPr algn="ctr"/>
            <a:r>
              <a:rPr lang="en-US" i="1" dirty="0" smtClean="0"/>
              <a:t>Psychiatry Training and TAY/CSMH Experiences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800" i="1" dirty="0" smtClean="0"/>
              <a:t>Elberg &amp;Kirsch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xmlns="" val="188416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/>
              </a:rPr>
              <a:t>Institute of Medicine &amp; National Research Council, </a:t>
            </a:r>
            <a:r>
              <a:rPr lang="en-US" sz="4000" dirty="0" smtClean="0">
                <a:effectLst/>
              </a:rPr>
              <a:t>2014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“The transition from child to adult medical and behavioral health care often is associated with poor outcomes among young adults. Challenges include discontinuities in care, differences between the child/adolescent and adult health systems, </a:t>
            </a:r>
            <a:r>
              <a:rPr lang="en-US" i="1" dirty="0">
                <a:effectLst/>
              </a:rPr>
              <a:t>a lack of available adult providers</a:t>
            </a:r>
            <a:r>
              <a:rPr lang="en-US" dirty="0">
                <a:effectLst/>
              </a:rPr>
              <a:t>, difficulties in breaking the bond with pediatric providers, lack of payment for transition support, </a:t>
            </a:r>
            <a:r>
              <a:rPr lang="en-US" i="1" dirty="0">
                <a:effectLst/>
              </a:rPr>
              <a:t>a lack of training in childhood-onset conditions among adult providers</a:t>
            </a:r>
            <a:r>
              <a:rPr lang="en-US" dirty="0">
                <a:effectLst/>
              </a:rPr>
              <a:t>, the failure of pediatric providers to prepare adolescents for an adult model of care, and a lack of communication between pediatric and adult providers and systems of care” </a:t>
            </a:r>
            <a:r>
              <a:rPr lang="en-US" dirty="0" smtClean="0">
                <a:effectLst/>
              </a:rPr>
              <a:t>(p </a:t>
            </a:r>
            <a:r>
              <a:rPr lang="en-US" dirty="0">
                <a:effectLst/>
              </a:rPr>
              <a:t>219)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092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“Investing in the Health and Well-Being of Young Adults”</a:t>
            </a:r>
            <a:br>
              <a:rPr lang="en-US" dirty="0" smtClean="0"/>
            </a:br>
            <a:r>
              <a:rPr lang="en-US" sz="3100" dirty="0" smtClean="0"/>
              <a:t>IOM/NRC (2014)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world has changed.</a:t>
            </a:r>
          </a:p>
          <a:p>
            <a:r>
              <a:rPr lang="en-US" dirty="0"/>
              <a:t>Young adults (YA, youth 18-26) are a discrete group distinguishable from adolescents and older </a:t>
            </a:r>
            <a:r>
              <a:rPr lang="en-US" dirty="0" smtClean="0"/>
              <a:t>adults, with </a:t>
            </a:r>
            <a:r>
              <a:rPr lang="en-US" b="1" i="1" dirty="0" smtClean="0"/>
              <a:t>specific developmental needs.</a:t>
            </a:r>
            <a:endParaRPr lang="en-US" dirty="0" smtClean="0"/>
          </a:p>
          <a:p>
            <a:r>
              <a:rPr lang="en-US" dirty="0"/>
              <a:t>YA are surprisingly unhealthy – obesity, MI, </a:t>
            </a:r>
            <a:r>
              <a:rPr lang="en-US" dirty="0" smtClean="0"/>
              <a:t>SA</a:t>
            </a:r>
          </a:p>
          <a:p>
            <a:pPr lvl="1"/>
            <a:r>
              <a:rPr lang="en-US" dirty="0" smtClean="0"/>
              <a:t>Creates a legacy of morbidity, disability, chronicity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613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IOM Report</a:t>
            </a:r>
            <a:br>
              <a:rPr lang="en-US" dirty="0" smtClean="0"/>
            </a:br>
            <a:r>
              <a:rPr lang="en-US" sz="4000" dirty="0" smtClean="0"/>
              <a:t>Key Themes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policies and programs for YA’s are often fragmented and uncoordinated.</a:t>
            </a:r>
          </a:p>
          <a:p>
            <a:r>
              <a:rPr lang="en-US" dirty="0" smtClean="0"/>
              <a:t>Policies and programs often are inadequately focused on the </a:t>
            </a:r>
            <a:r>
              <a:rPr lang="en-US" b="1" u="sng" dirty="0" smtClean="0"/>
              <a:t>specific developmental needs</a:t>
            </a:r>
            <a:r>
              <a:rPr lang="en-US" dirty="0" smtClean="0"/>
              <a:t> of this population.</a:t>
            </a:r>
          </a:p>
          <a:p>
            <a:r>
              <a:rPr lang="en-US" dirty="0" smtClean="0"/>
              <a:t>Evidence base is limited.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435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IOM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does it do?</a:t>
            </a:r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uidance on </a:t>
            </a: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policie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improve young adults’ health, safety, and well-being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Priorities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inform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policies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programs.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whom?</a:t>
            </a:r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Federal, state, and local policy makers and program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leaders.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mployers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NPO’s, and other community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partners.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When?</a:t>
            </a:r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the evidence indicates that young adults’ 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specific needs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not being met.</a:t>
            </a:r>
          </a:p>
          <a:p>
            <a:endParaRPr lang="en-US" dirty="0" smtClean="0"/>
          </a:p>
          <a:p>
            <a:pPr lvl="1"/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271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Coming Fall 2015</a:t>
            </a:r>
            <a:br>
              <a:rPr lang="en-US" sz="3200" dirty="0" smtClean="0"/>
            </a:br>
            <a:r>
              <a:rPr lang="en-US" sz="3200" dirty="0" smtClean="0"/>
              <a:t>Academic Psychiatry</a:t>
            </a:r>
            <a:br>
              <a:rPr lang="en-US" sz="3200" dirty="0" smtClean="0"/>
            </a:br>
            <a:r>
              <a:rPr lang="en-US" sz="3200" dirty="0" smtClean="0"/>
              <a:t>Special Edition: College Mental Health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508" y="2084388"/>
            <a:ext cx="4222267" cy="4773612"/>
          </a:xfrm>
        </p:spPr>
        <p:txBody>
          <a:bodyPr>
            <a:normAutofit fontScale="55000" lnSpcReduction="20000"/>
          </a:bodyPr>
          <a:lstStyle/>
          <a:p>
            <a:r>
              <a:rPr lang="en-US" sz="2500" b="1" dirty="0"/>
              <a:t>Topical Papers Published Online, Ahead of </a:t>
            </a:r>
            <a:r>
              <a:rPr lang="en-US" sz="2500" b="1" dirty="0" smtClean="0"/>
              <a:t>Print:</a:t>
            </a:r>
          </a:p>
          <a:p>
            <a:pPr lvl="1"/>
            <a:r>
              <a:rPr lang="en-US" sz="2000" dirty="0" smtClean="0"/>
              <a:t>Fuchs</a:t>
            </a:r>
            <a:r>
              <a:rPr lang="en-US" sz="2000" dirty="0"/>
              <a:t>: Multidisciplinary Treatment Planning: An Educational and Administrative Tool </a:t>
            </a:r>
            <a:r>
              <a:rPr lang="en-US" sz="2000" dirty="0" smtClean="0"/>
              <a:t>for Resource </a:t>
            </a:r>
            <a:r>
              <a:rPr lang="en-US" sz="2000" dirty="0"/>
              <a:t>Management in a University Counseling </a:t>
            </a:r>
            <a:r>
              <a:rPr lang="en-US" sz="2000" dirty="0" smtClean="0"/>
              <a:t>Center </a:t>
            </a: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://link.springer.com/article/10.1007/s40596-014-0262-</a:t>
            </a:r>
            <a:r>
              <a:rPr lang="en-US" sz="2000" dirty="0" smtClean="0">
                <a:hlinkClick r:id="rId2"/>
              </a:rPr>
              <a:t>0</a:t>
            </a:r>
            <a:endParaRPr lang="en-US" sz="2000" dirty="0" smtClean="0"/>
          </a:p>
          <a:p>
            <a:pPr lvl="1"/>
            <a:r>
              <a:rPr lang="en-US" sz="2000" dirty="0" smtClean="0"/>
              <a:t>Garrick</a:t>
            </a:r>
            <a:r>
              <a:rPr lang="en-US" sz="2000" dirty="0"/>
              <a:t>: The Calendar, Complementarity, Pacing, and Service Delivery in the </a:t>
            </a:r>
            <a:r>
              <a:rPr lang="en-US" sz="2000" dirty="0" smtClean="0"/>
              <a:t>College Mental </a:t>
            </a:r>
            <a:r>
              <a:rPr lang="en-US" sz="2000" dirty="0"/>
              <a:t>Health Setting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://link.springer.com/article/10.1007/s40596-014-0105-</a:t>
            </a:r>
            <a:r>
              <a:rPr lang="en-US" sz="2000" dirty="0" smtClean="0">
                <a:hlinkClick r:id="rId3"/>
              </a:rPr>
              <a:t>z</a:t>
            </a:r>
            <a:endParaRPr lang="en-US" sz="2000" dirty="0" smtClean="0"/>
          </a:p>
          <a:p>
            <a:pPr lvl="1"/>
            <a:r>
              <a:rPr lang="en-US" sz="2000" dirty="0" smtClean="0"/>
              <a:t>Hunt</a:t>
            </a:r>
            <a:r>
              <a:rPr lang="en-US" sz="2000" dirty="0"/>
              <a:t>: Racial/Ethnic Disparities in Mental Health Care Utilization among U.S. </a:t>
            </a:r>
            <a:r>
              <a:rPr lang="en-US" sz="2000" dirty="0" smtClean="0"/>
              <a:t>College Students</a:t>
            </a:r>
            <a:r>
              <a:rPr lang="en-US" sz="2000" dirty="0"/>
              <a:t>: Applying the Institution of Medicine Definition of Health Care </a:t>
            </a:r>
            <a:r>
              <a:rPr lang="en-US" sz="2000" dirty="0" smtClean="0"/>
              <a:t>Disparities </a:t>
            </a:r>
            <a:r>
              <a:rPr lang="en-US" sz="2000" dirty="0" smtClean="0">
                <a:hlinkClick r:id="rId4"/>
              </a:rPr>
              <a:t>http</a:t>
            </a:r>
            <a:r>
              <a:rPr lang="en-US" sz="2000" dirty="0">
                <a:hlinkClick r:id="rId4"/>
              </a:rPr>
              <a:t>://link.springer.com/article/10.1007/s40596-014-0148-</a:t>
            </a:r>
            <a:r>
              <a:rPr lang="en-US" sz="2000" dirty="0" smtClean="0">
                <a:hlinkClick r:id="rId4"/>
              </a:rPr>
              <a:t>1</a:t>
            </a:r>
            <a:endParaRPr lang="en-US" sz="2000" dirty="0" smtClean="0"/>
          </a:p>
          <a:p>
            <a:pPr lvl="1"/>
            <a:r>
              <a:rPr lang="en-US" sz="2000" dirty="0" err="1" smtClean="0"/>
              <a:t>Pedrelli</a:t>
            </a:r>
            <a:r>
              <a:rPr lang="en-US" sz="2000" dirty="0"/>
              <a:t>: College Students: Mental Health Problems and Treatment </a:t>
            </a:r>
            <a:r>
              <a:rPr lang="en-US" sz="2000" dirty="0" smtClean="0"/>
              <a:t>Considerations </a:t>
            </a:r>
            <a:r>
              <a:rPr lang="en-US" sz="2000" dirty="0" smtClean="0">
                <a:hlinkClick r:id="rId5"/>
              </a:rPr>
              <a:t>http</a:t>
            </a:r>
            <a:r>
              <a:rPr lang="en-US" sz="2000" dirty="0">
                <a:hlinkClick r:id="rId5"/>
              </a:rPr>
              <a:t>://link.springer.com/article/10.1007/s40596-014-0205-</a:t>
            </a:r>
            <a:r>
              <a:rPr lang="en-US" sz="2000" dirty="0" smtClean="0">
                <a:hlinkClick r:id="rId5"/>
              </a:rPr>
              <a:t>9</a:t>
            </a:r>
            <a:endParaRPr lang="en-US" sz="2000" dirty="0" smtClean="0"/>
          </a:p>
          <a:p>
            <a:pPr lvl="1"/>
            <a:r>
              <a:rPr lang="en-US" sz="2000" dirty="0"/>
              <a:t>Romero: Integrating a College Mental Health Track into a Public Psychiatry Fellowship  </a:t>
            </a:r>
            <a:r>
              <a:rPr lang="en-US" sz="2000" dirty="0" smtClean="0">
                <a:hlinkClick r:id="rId6"/>
              </a:rPr>
              <a:t>http</a:t>
            </a:r>
            <a:r>
              <a:rPr lang="en-US" sz="2000" dirty="0">
                <a:hlinkClick r:id="rId6"/>
              </a:rPr>
              <a:t>://link.springer.com/article/10.1007/s40596-014-0272-</a:t>
            </a:r>
            <a:r>
              <a:rPr lang="en-US" sz="2000" dirty="0" smtClean="0">
                <a:hlinkClick r:id="rId6"/>
              </a:rPr>
              <a:t>y</a:t>
            </a:r>
            <a:endParaRPr lang="en-US" sz="2000" dirty="0" smtClean="0"/>
          </a:p>
          <a:p>
            <a:pPr lvl="1"/>
            <a:endParaRPr lang="en-US" sz="2000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6" y="2084387"/>
            <a:ext cx="4236387" cy="4616941"/>
          </a:xfrm>
        </p:spPr>
        <p:txBody>
          <a:bodyPr>
            <a:normAutofit fontScale="55000" lnSpcReduction="20000"/>
          </a:bodyPr>
          <a:lstStyle/>
          <a:p>
            <a:r>
              <a:rPr lang="en-US" sz="2500" b="1" dirty="0" smtClean="0"/>
              <a:t>Topical </a:t>
            </a:r>
            <a:r>
              <a:rPr lang="en-US" sz="2500" b="1" dirty="0"/>
              <a:t>Papers Accepted and In Press – Online Soon</a:t>
            </a:r>
            <a:r>
              <a:rPr lang="en-US" sz="2500" b="1" dirty="0" smtClean="0"/>
              <a:t>!</a:t>
            </a:r>
          </a:p>
          <a:p>
            <a:pPr lvl="1"/>
            <a:r>
              <a:rPr lang="en-US" sz="2100" dirty="0" smtClean="0"/>
              <a:t> </a:t>
            </a:r>
            <a:r>
              <a:rPr lang="en-US" sz="2100" dirty="0" err="1"/>
              <a:t>Derenne</a:t>
            </a:r>
            <a:r>
              <a:rPr lang="en-US" sz="2100" dirty="0"/>
              <a:t>: A Model CSMH Curriculum for Child &amp; Adolescent Psychiatry Training </a:t>
            </a:r>
            <a:r>
              <a:rPr lang="en-US" sz="2100" dirty="0" smtClean="0"/>
              <a:t>Programs </a:t>
            </a:r>
            <a:r>
              <a:rPr lang="en-US" sz="2100" i="1" dirty="0" smtClean="0"/>
              <a:t>Available </a:t>
            </a:r>
            <a:r>
              <a:rPr lang="en-US" sz="2100" i="1" dirty="0"/>
              <a:t>online soon at </a:t>
            </a:r>
            <a:r>
              <a:rPr lang="en-US" sz="2100" i="1" dirty="0">
                <a:hlinkClick r:id="rId7"/>
              </a:rPr>
              <a:t>http://link.springer.com/article/10.1007/s40596-015-0307-</a:t>
            </a:r>
            <a:r>
              <a:rPr lang="en-US" sz="2100" i="1" dirty="0" smtClean="0">
                <a:hlinkClick r:id="rId7"/>
              </a:rPr>
              <a:t>z</a:t>
            </a:r>
            <a:endParaRPr lang="en-US" sz="2100" i="1" dirty="0" smtClean="0"/>
          </a:p>
          <a:p>
            <a:pPr lvl="1"/>
            <a:r>
              <a:rPr lang="en-US" sz="2100" dirty="0" err="1" smtClean="0"/>
              <a:t>Shatkin</a:t>
            </a:r>
            <a:r>
              <a:rPr lang="en-US" sz="2100" dirty="0"/>
              <a:t>: Psychiatry's Next Generation: Teaching College Students about Mental </a:t>
            </a:r>
            <a:r>
              <a:rPr lang="en-US" sz="2100" dirty="0" smtClean="0"/>
              <a:t>Health </a:t>
            </a:r>
            <a:r>
              <a:rPr lang="en-US" sz="2100" i="1" dirty="0" smtClean="0"/>
              <a:t>Available </a:t>
            </a:r>
            <a:r>
              <a:rPr lang="en-US" sz="2100" i="1" dirty="0"/>
              <a:t>online soon at </a:t>
            </a:r>
            <a:r>
              <a:rPr lang="en-US" sz="2100" i="1" dirty="0">
                <a:hlinkClick r:id="rId8"/>
              </a:rPr>
              <a:t>http://</a:t>
            </a:r>
            <a:r>
              <a:rPr lang="en-US" sz="2100" i="1" dirty="0" err="1">
                <a:hlinkClick r:id="rId8"/>
              </a:rPr>
              <a:t>link.springer.com</a:t>
            </a:r>
            <a:r>
              <a:rPr lang="en-US" sz="2100" i="1" dirty="0">
                <a:hlinkClick r:id="rId8"/>
              </a:rPr>
              <a:t>/article/10.1007/s40596-015-0305-1</a:t>
            </a:r>
            <a:endParaRPr lang="en-US" sz="2100" i="1" dirty="0"/>
          </a:p>
          <a:p>
            <a:pPr lvl="1"/>
            <a:r>
              <a:rPr lang="en-US" sz="2100" dirty="0" err="1" smtClean="0"/>
              <a:t>Sondheimer</a:t>
            </a:r>
            <a:r>
              <a:rPr lang="en-US" sz="2100" dirty="0"/>
              <a:t>: Ethics and Psychiatry Residency Training in College Student Mental </a:t>
            </a:r>
            <a:r>
              <a:rPr lang="en-US" sz="2100" dirty="0" smtClean="0"/>
              <a:t>Health </a:t>
            </a:r>
            <a:r>
              <a:rPr lang="en-US" sz="2100" i="1" dirty="0"/>
              <a:t>Available online soon at </a:t>
            </a:r>
            <a:r>
              <a:rPr lang="en-US" sz="2100" i="1" dirty="0">
                <a:hlinkClick r:id="rId9"/>
              </a:rPr>
              <a:t>http://link.springer.com/article/10.1007/s40596-015-0306-</a:t>
            </a:r>
            <a:r>
              <a:rPr lang="en-US" sz="2100" i="1" dirty="0" smtClean="0">
                <a:hlinkClick r:id="rId9"/>
              </a:rPr>
              <a:t>0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xmlns="" val="109072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dirty="0" smtClean="0"/>
              <a:t>General Psychiatry Training and CSMH Rotations</a:t>
            </a:r>
            <a:endParaRPr lang="en-US" sz="4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56% had college counseling center rotation</a:t>
            </a:r>
          </a:p>
          <a:p>
            <a:r>
              <a:rPr lang="en-US" dirty="0" smtClean="0"/>
              <a:t>70% elective rotation</a:t>
            </a:r>
          </a:p>
          <a:p>
            <a:r>
              <a:rPr lang="en-US" dirty="0" smtClean="0"/>
              <a:t>Rotation: psychotherapy, med management, group therapy</a:t>
            </a:r>
          </a:p>
          <a:p>
            <a:r>
              <a:rPr lang="en-US" dirty="0" smtClean="0"/>
              <a:t>70% on site departmental supervisor</a:t>
            </a:r>
          </a:p>
          <a:p>
            <a:r>
              <a:rPr lang="en-US" dirty="0" smtClean="0"/>
              <a:t>70% rated experience as positive</a:t>
            </a:r>
          </a:p>
          <a:p>
            <a:r>
              <a:rPr lang="en-US" dirty="0" smtClean="0"/>
              <a:t>30% didactics focused on CSMH</a:t>
            </a:r>
          </a:p>
          <a:p>
            <a:r>
              <a:rPr lang="en-US" dirty="0" smtClean="0"/>
              <a:t>22% no formal didactics but subjects covered elsewhere in curriculum</a:t>
            </a:r>
          </a:p>
          <a:p>
            <a:pPr marL="0" indent="0">
              <a:buNone/>
            </a:pPr>
            <a:r>
              <a:rPr lang="en-US" sz="1300" dirty="0" err="1" smtClean="0"/>
              <a:t>DeMaria</a:t>
            </a:r>
            <a:r>
              <a:rPr lang="en-US" sz="1300" dirty="0" smtClean="0"/>
              <a:t> et al. </a:t>
            </a:r>
            <a:r>
              <a:rPr lang="en-US" sz="1300" dirty="0"/>
              <a:t>(2013). J of College Student </a:t>
            </a:r>
            <a:r>
              <a:rPr lang="en-US" sz="1300" dirty="0" smtClean="0"/>
              <a:t>Psychotherapy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217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to CSMH Rotations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Funding</a:t>
            </a:r>
          </a:p>
          <a:p>
            <a:r>
              <a:rPr lang="en-US" dirty="0" smtClean="0"/>
              <a:t>Adequate Supervision</a:t>
            </a:r>
          </a:p>
          <a:p>
            <a:r>
              <a:rPr lang="en-US" dirty="0" smtClean="0"/>
              <a:t>Proximity to University Counseling Center</a:t>
            </a:r>
          </a:p>
          <a:p>
            <a:r>
              <a:rPr lang="en-US" dirty="0" smtClean="0"/>
              <a:t>Departmental support</a:t>
            </a:r>
          </a:p>
          <a:p>
            <a:r>
              <a:rPr lang="en-US" dirty="0" smtClean="0"/>
              <a:t>Space in the curriculum</a:t>
            </a:r>
          </a:p>
          <a:p>
            <a:r>
              <a:rPr lang="en-US" dirty="0" smtClean="0"/>
              <a:t>Lack of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7854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Zhanna Elberg MD, University at Buffalo - none</a:t>
            </a:r>
          </a:p>
          <a:p>
            <a:r>
              <a:rPr lang="en-US" sz="2000" dirty="0" smtClean="0"/>
              <a:t>Michael </a:t>
            </a:r>
            <a:r>
              <a:rPr lang="en-US" sz="2000" dirty="0" err="1" smtClean="0"/>
              <a:t>Scharf</a:t>
            </a:r>
            <a:r>
              <a:rPr lang="en-US" sz="2000" dirty="0" smtClean="0"/>
              <a:t> MD, University of Rochester - none</a:t>
            </a:r>
          </a:p>
          <a:p>
            <a:r>
              <a:rPr lang="en-US" sz="2000" dirty="0" smtClean="0"/>
              <a:t>Louise </a:t>
            </a:r>
            <a:r>
              <a:rPr lang="en-US" sz="2000" dirty="0" err="1" smtClean="0"/>
              <a:t>Ruberman</a:t>
            </a:r>
            <a:r>
              <a:rPr lang="en-US" sz="2000" dirty="0" smtClean="0"/>
              <a:t> MD, Albert Einstein/Montefiore - none</a:t>
            </a:r>
          </a:p>
          <a:p>
            <a:r>
              <a:rPr lang="en-US" sz="2000" dirty="0" smtClean="0"/>
              <a:t>Daniel Kirsch MD, University of Massachusetts - none</a:t>
            </a:r>
          </a:p>
          <a:p>
            <a:r>
              <a:rPr lang="en-US" sz="2000" dirty="0" smtClean="0"/>
              <a:t>Laura </a:t>
            </a:r>
            <a:r>
              <a:rPr lang="en-US" sz="2000" dirty="0" err="1" smtClean="0"/>
              <a:t>Hanrahan</a:t>
            </a:r>
            <a:r>
              <a:rPr lang="en-US" sz="2000" dirty="0" smtClean="0"/>
              <a:t> MD, University at Buffalo – none</a:t>
            </a:r>
          </a:p>
          <a:p>
            <a:r>
              <a:rPr lang="en-US" sz="2000" dirty="0" err="1" smtClean="0"/>
              <a:t>Baynes</a:t>
            </a:r>
            <a:r>
              <a:rPr lang="en-US" sz="2000" dirty="0" smtClean="0"/>
              <a:t>, Kathleen MD, University of Rochester - none</a:t>
            </a:r>
          </a:p>
          <a:p>
            <a:r>
              <a:rPr lang="en-US" sz="2000" dirty="0" err="1" smtClean="0"/>
              <a:t>Supriya</a:t>
            </a:r>
            <a:r>
              <a:rPr lang="en-US" sz="2000" dirty="0" smtClean="0"/>
              <a:t> </a:t>
            </a:r>
            <a:r>
              <a:rPr lang="en-US" sz="2000" dirty="0" err="1" smtClean="0"/>
              <a:t>Kothavale</a:t>
            </a:r>
            <a:r>
              <a:rPr lang="en-US" sz="2000" dirty="0" smtClean="0"/>
              <a:t> DO, Albert Einstein/Montefiore- none</a:t>
            </a:r>
          </a:p>
          <a:p>
            <a:r>
              <a:rPr lang="en-US" sz="2000" dirty="0" err="1" smtClean="0"/>
              <a:t>Mirjana</a:t>
            </a:r>
            <a:r>
              <a:rPr lang="en-US" sz="2000" dirty="0" smtClean="0"/>
              <a:t> </a:t>
            </a:r>
            <a:r>
              <a:rPr lang="en-US" sz="2000" dirty="0" err="1" smtClean="0"/>
              <a:t>Domakonda</a:t>
            </a:r>
            <a:r>
              <a:rPr lang="en-US" sz="2000" dirty="0" smtClean="0"/>
              <a:t> MD, Columbia/Cornell </a:t>
            </a:r>
            <a:r>
              <a:rPr lang="en-US" sz="2000" dirty="0"/>
              <a:t>-  none</a:t>
            </a:r>
          </a:p>
          <a:p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227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and CSMH/TAY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48% allow trainees to rotate in CSMH experiences</a:t>
            </a:r>
          </a:p>
          <a:p>
            <a:r>
              <a:rPr lang="en-US" dirty="0" smtClean="0"/>
              <a:t>39% do not offer</a:t>
            </a:r>
          </a:p>
          <a:p>
            <a:r>
              <a:rPr lang="en-US" dirty="0" smtClean="0"/>
              <a:t>CSMH rotations: 100% elective</a:t>
            </a:r>
          </a:p>
          <a:p>
            <a:r>
              <a:rPr lang="en-US" dirty="0" smtClean="0"/>
              <a:t>Settings: UCCC, student health centers, outpatient clinics in academic centers</a:t>
            </a:r>
          </a:p>
          <a:p>
            <a:r>
              <a:rPr lang="en-US" dirty="0" smtClean="0"/>
              <a:t>TAY experience – trainees see patient up to 24 y/o on inpatient, outpatient and emergency settings</a:t>
            </a:r>
          </a:p>
          <a:p>
            <a:pPr marL="0" indent="0">
              <a:buNone/>
            </a:pPr>
            <a:r>
              <a:rPr lang="en-US" sz="1300" dirty="0" err="1" smtClean="0"/>
              <a:t>Derenne</a:t>
            </a:r>
            <a:r>
              <a:rPr lang="en-US" sz="1300" dirty="0" smtClean="0"/>
              <a:t> </a:t>
            </a:r>
            <a:r>
              <a:rPr lang="en-US" sz="1300" dirty="0"/>
              <a:t>&amp; Martel “A Model CSMH Curriculum for Child and  </a:t>
            </a:r>
            <a:r>
              <a:rPr lang="en-US" sz="1300" dirty="0" smtClean="0"/>
              <a:t>Adolescent </a:t>
            </a:r>
            <a:r>
              <a:rPr lang="en-US" sz="1300" dirty="0"/>
              <a:t>Psychiatry Training Programs”, in press</a:t>
            </a:r>
            <a:endParaRPr lang="en-US" sz="13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825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Barriers to CSMH/TAY Experiences in 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155513"/>
            <a:ext cx="8009466" cy="4182035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 smtClean="0"/>
              <a:t>Lack of time</a:t>
            </a:r>
          </a:p>
          <a:p>
            <a:r>
              <a:rPr lang="en-US" sz="2600" dirty="0" smtClean="0"/>
              <a:t>Availability of Supervisors</a:t>
            </a:r>
          </a:p>
          <a:p>
            <a:r>
              <a:rPr lang="en-US" sz="2600" dirty="0" smtClean="0"/>
              <a:t>Clinical Sites</a:t>
            </a:r>
          </a:p>
          <a:p>
            <a:r>
              <a:rPr lang="en-US" sz="2600" dirty="0" smtClean="0"/>
              <a:t>Funding</a:t>
            </a:r>
          </a:p>
          <a:p>
            <a:r>
              <a:rPr lang="en-US" sz="2600" dirty="0" smtClean="0"/>
              <a:t>Lack of interest/not necessary for training</a:t>
            </a:r>
          </a:p>
          <a:p>
            <a:r>
              <a:rPr lang="en-US" sz="2600" dirty="0" smtClean="0"/>
              <a:t>Space in the curriculum</a:t>
            </a:r>
          </a:p>
          <a:p>
            <a:r>
              <a:rPr lang="en-US" sz="2600" dirty="0" smtClean="0"/>
              <a:t>Experiences already available/covered in general training</a:t>
            </a:r>
          </a:p>
          <a:p>
            <a:r>
              <a:rPr lang="en-US" sz="2600" dirty="0" smtClean="0"/>
              <a:t>ACGME requirement to work with &lt;18 y/o</a:t>
            </a:r>
            <a:endParaRPr lang="en-US" sz="2600" dirty="0">
              <a:effectLst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609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Didactics in 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74% on normal development</a:t>
            </a:r>
          </a:p>
          <a:p>
            <a:r>
              <a:rPr lang="en-US" dirty="0" smtClean="0"/>
              <a:t>30% ethics of TAY</a:t>
            </a:r>
          </a:p>
          <a:p>
            <a:r>
              <a:rPr lang="en-US" dirty="0" smtClean="0"/>
              <a:t>31% transition planning</a:t>
            </a:r>
          </a:p>
          <a:p>
            <a:r>
              <a:rPr lang="en-US" dirty="0" smtClean="0"/>
              <a:t>35% legal issues</a:t>
            </a:r>
          </a:p>
          <a:p>
            <a:r>
              <a:rPr lang="en-US" dirty="0" smtClean="0"/>
              <a:t>7% models of mental health delivery on college campuses</a:t>
            </a:r>
          </a:p>
          <a:p>
            <a:r>
              <a:rPr lang="en-US" dirty="0" smtClean="0"/>
              <a:t>4% systems of care on college campuses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379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 and TAY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</a:t>
            </a:r>
            <a:r>
              <a:rPr lang="en-US" dirty="0"/>
              <a:t>t</a:t>
            </a:r>
            <a:r>
              <a:rPr lang="en-US" dirty="0" smtClean="0"/>
              <a:t>hrough the life cycle – developmental tasks of transitioning young adults</a:t>
            </a:r>
          </a:p>
          <a:p>
            <a:r>
              <a:rPr lang="en-US" dirty="0" smtClean="0"/>
              <a:t>System based practice – models of mental health service delivery with higher education</a:t>
            </a:r>
          </a:p>
          <a:p>
            <a:r>
              <a:rPr lang="en-US" dirty="0" smtClean="0"/>
              <a:t>Professionalism – legal and ethical principles</a:t>
            </a:r>
          </a:p>
          <a:p>
            <a:r>
              <a:rPr lang="en-US" dirty="0" smtClean="0"/>
              <a:t>Somatic Therapies – stimulant diversion on college campuses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913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457" y="2889711"/>
            <a:ext cx="8530395" cy="1129503"/>
          </a:xfrm>
        </p:spPr>
        <p:txBody>
          <a:bodyPr/>
          <a:lstStyle/>
          <a:p>
            <a:pPr algn="ctr"/>
            <a:r>
              <a:rPr lang="en-US" i="1" dirty="0" smtClean="0"/>
              <a:t>University at Buffalo</a:t>
            </a:r>
            <a:endParaRPr lang="en-US" i="1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57457" y="4410399"/>
            <a:ext cx="8530395" cy="1716109"/>
          </a:xfrm>
        </p:spPr>
        <p:txBody>
          <a:bodyPr/>
          <a:lstStyle/>
          <a:p>
            <a:pPr algn="ctr"/>
            <a:r>
              <a:rPr lang="en-US" sz="3200" i="1" dirty="0" smtClean="0"/>
              <a:t>General Psychiatry Residency Program</a:t>
            </a:r>
          </a:p>
          <a:p>
            <a:pPr algn="ctr"/>
            <a:endParaRPr lang="en-US" sz="3200" i="1" dirty="0"/>
          </a:p>
          <a:p>
            <a:pPr algn="ctr"/>
            <a:r>
              <a:rPr lang="en-US" sz="3200" i="1" dirty="0" smtClean="0"/>
              <a:t>Laura </a:t>
            </a:r>
            <a:r>
              <a:rPr lang="en-US" sz="3200" i="1" dirty="0" err="1" smtClean="0"/>
              <a:t>Hanrahan</a:t>
            </a:r>
            <a:r>
              <a:rPr lang="en-US" sz="3200" i="1" dirty="0" smtClean="0"/>
              <a:t>, MD</a:t>
            </a:r>
          </a:p>
        </p:txBody>
      </p:sp>
    </p:spTree>
    <p:extLst>
      <p:ext uri="{BB962C8B-B14F-4D97-AF65-F5344CB8AC3E}">
        <p14:creationId xmlns:p14="http://schemas.microsoft.com/office/powerpoint/2010/main" xmlns="" val="414013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/>
              <a:t>County Hospital Community Mental Health Clinic</a:t>
            </a:r>
            <a:endParaRPr lang="en-US" sz="3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3672" y="1656459"/>
            <a:ext cx="8855770" cy="5201541"/>
          </a:xfrm>
        </p:spPr>
        <p:txBody>
          <a:bodyPr>
            <a:normAutofit/>
          </a:bodyPr>
          <a:lstStyle/>
          <a:p>
            <a:r>
              <a:rPr lang="en-US" sz="2200" dirty="0" smtClean="0"/>
              <a:t>PGY 3 outpatient continuity clinic</a:t>
            </a:r>
          </a:p>
          <a:p>
            <a:r>
              <a:rPr lang="en-US" sz="2200" dirty="0" smtClean="0"/>
              <a:t>8-12 clinic hours, 1-2 supervision hours</a:t>
            </a:r>
          </a:p>
          <a:p>
            <a:r>
              <a:rPr lang="en-US" sz="2200" dirty="0" smtClean="0"/>
              <a:t>Population: Community Adults (&gt;18yo) with broad range of psychiatric diagnosis including psychotic disorders, affective disorders, and adjustment disorders.</a:t>
            </a:r>
          </a:p>
          <a:p>
            <a:r>
              <a:rPr lang="en-US" sz="2200" dirty="0" smtClean="0"/>
              <a:t>Supervision: Direct by General and CAP Psychiatrists</a:t>
            </a:r>
          </a:p>
          <a:p>
            <a:r>
              <a:rPr lang="en-US" sz="2200" dirty="0" smtClean="0"/>
              <a:t>TAY referred by CAP Clinic as they age out</a:t>
            </a:r>
          </a:p>
          <a:p>
            <a:r>
              <a:rPr lang="en-US" sz="2200" dirty="0" smtClean="0"/>
              <a:t>Residents provide medication management </a:t>
            </a:r>
          </a:p>
          <a:p>
            <a:pPr marL="0" indent="0">
              <a:buNone/>
            </a:pPr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xmlns="" val="64686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/>
              <a:t>University at Buffalo Counseling Center</a:t>
            </a:r>
            <a:endParaRPr lang="en-US" sz="3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3672" y="1736153"/>
            <a:ext cx="8872479" cy="49818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1-2 PGY 3 residents assigned as part of outpatient continuity clinic (required rotation)</a:t>
            </a:r>
          </a:p>
          <a:p>
            <a:r>
              <a:rPr lang="en-US" dirty="0" smtClean="0"/>
              <a:t>4 hours of medication management </a:t>
            </a:r>
          </a:p>
          <a:p>
            <a:r>
              <a:rPr lang="en-US" dirty="0" smtClean="0"/>
              <a:t>Population: college students with range of psychiatric diagnosis including affective disorders, adjustment disorders, substance abuse disorders, less commonly psychotic disorders </a:t>
            </a:r>
          </a:p>
          <a:p>
            <a:r>
              <a:rPr lang="en-US" dirty="0" smtClean="0"/>
              <a:t>Supervision is onsite, indirect by General Psychiatrist Faculty member</a:t>
            </a:r>
          </a:p>
          <a:p>
            <a:r>
              <a:rPr lang="en-US" dirty="0" smtClean="0"/>
              <a:t>Focus: exposure to diverse patient population</a:t>
            </a:r>
          </a:p>
          <a:p>
            <a:r>
              <a:rPr lang="en-US" dirty="0" smtClean="0"/>
              <a:t>Downside: supervision/didactics do not directly address issues pertaining to college systems and college mental health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82136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/>
              <a:t>Buffalo State College Counseling Center</a:t>
            </a:r>
            <a:endParaRPr lang="en-US" sz="3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6963" y="1805970"/>
            <a:ext cx="8855770" cy="4698084"/>
          </a:xfrm>
        </p:spPr>
        <p:txBody>
          <a:bodyPr>
            <a:normAutofit fontScale="92500"/>
          </a:bodyPr>
          <a:lstStyle/>
          <a:p>
            <a:r>
              <a:rPr lang="en-US" dirty="0"/>
              <a:t>1-2 </a:t>
            </a:r>
            <a:r>
              <a:rPr lang="en-US" dirty="0" smtClean="0"/>
              <a:t>PGY 3 residents </a:t>
            </a:r>
            <a:r>
              <a:rPr lang="en-US" dirty="0"/>
              <a:t>assigned as part of outpatient continuity clinic (required rotation)</a:t>
            </a:r>
          </a:p>
          <a:p>
            <a:r>
              <a:rPr lang="en-US" dirty="0"/>
              <a:t>4 hours of medication management </a:t>
            </a:r>
          </a:p>
          <a:p>
            <a:r>
              <a:rPr lang="en-US" dirty="0"/>
              <a:t>Population: college students with range of psychiatric diagnosis including affective disorders, adjustment disorders, substance abuse disorders, less commonly psychotic disorders </a:t>
            </a:r>
          </a:p>
          <a:p>
            <a:r>
              <a:rPr lang="en-US" dirty="0"/>
              <a:t>Supervision is onsite, </a:t>
            </a:r>
            <a:r>
              <a:rPr lang="en-US" dirty="0" smtClean="0"/>
              <a:t>direct and indirect </a:t>
            </a:r>
            <a:r>
              <a:rPr lang="en-US" dirty="0"/>
              <a:t>by </a:t>
            </a:r>
            <a:r>
              <a:rPr lang="en-US" dirty="0" smtClean="0"/>
              <a:t>CAP </a:t>
            </a:r>
            <a:r>
              <a:rPr lang="en-US" dirty="0"/>
              <a:t>Psychiatrist Faculty member</a:t>
            </a:r>
          </a:p>
          <a:p>
            <a:r>
              <a:rPr lang="en-US" dirty="0"/>
              <a:t>Focus: </a:t>
            </a:r>
            <a:r>
              <a:rPr lang="en-US" dirty="0" smtClean="0"/>
              <a:t>exposure to college systems of care/developmentally appropriate care/transitional issues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08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/>
              <a:t>CAP Community Mental Health Clinic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62" y="1854982"/>
            <a:ext cx="8905897" cy="48296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1-2 </a:t>
            </a:r>
            <a:r>
              <a:rPr lang="en-US" dirty="0" smtClean="0"/>
              <a:t>PGY 3 residents </a:t>
            </a:r>
            <a:r>
              <a:rPr lang="en-US" dirty="0"/>
              <a:t>assigned as part of outpatient continuity clinic (required rotation)</a:t>
            </a:r>
          </a:p>
          <a:p>
            <a:r>
              <a:rPr lang="en-US" dirty="0"/>
              <a:t>4 hours of medication management </a:t>
            </a:r>
            <a:r>
              <a:rPr lang="en-US" dirty="0" smtClean="0"/>
              <a:t>, 1 hour of supervision/didactics</a:t>
            </a:r>
            <a:endParaRPr lang="en-US" dirty="0"/>
          </a:p>
          <a:p>
            <a:r>
              <a:rPr lang="en-US" dirty="0" smtClean="0"/>
              <a:t>Population: children and adolescents (&lt;18) with variety of psychiatric diagnosis</a:t>
            </a:r>
          </a:p>
          <a:p>
            <a:r>
              <a:rPr lang="en-US" dirty="0" smtClean="0"/>
              <a:t>Direct supervision by CAP faculty psychiatrist</a:t>
            </a:r>
          </a:p>
          <a:p>
            <a:r>
              <a:rPr lang="en-US" dirty="0" smtClean="0"/>
              <a:t>Opportunity to address adolescents starting to transition to adulthood; especially with transition to college</a:t>
            </a:r>
          </a:p>
          <a:p>
            <a:r>
              <a:rPr lang="en-US" dirty="0" smtClean="0"/>
              <a:t>Downside: TAY/college readiness not emphasized, depends on if resident is exposed to patients with TAY needs</a:t>
            </a:r>
          </a:p>
        </p:txBody>
      </p:sp>
    </p:spTree>
    <p:extLst>
      <p:ext uri="{BB962C8B-B14F-4D97-AF65-F5344CB8AC3E}">
        <p14:creationId xmlns:p14="http://schemas.microsoft.com/office/powerpoint/2010/main" xmlns="" val="39389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977" y="-139343"/>
            <a:ext cx="7612063" cy="1417638"/>
          </a:xfrm>
        </p:spPr>
        <p:txBody>
          <a:bodyPr/>
          <a:lstStyle/>
          <a:p>
            <a:r>
              <a:rPr lang="en-US" sz="3500" dirty="0" smtClean="0"/>
              <a:t>Other settings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62" y="1765055"/>
            <a:ext cx="8839061" cy="5092945"/>
          </a:xfrm>
        </p:spPr>
        <p:txBody>
          <a:bodyPr>
            <a:noAutofit/>
          </a:bodyPr>
          <a:lstStyle/>
          <a:p>
            <a:r>
              <a:rPr lang="en-US" sz="1800" dirty="0" smtClean="0"/>
              <a:t>VA outpatient behavioral health clinic </a:t>
            </a:r>
          </a:p>
          <a:p>
            <a:pPr lvl="1"/>
            <a:r>
              <a:rPr lang="en-US" sz="1800" dirty="0" smtClean="0"/>
              <a:t>Adults &gt; 18yo</a:t>
            </a:r>
          </a:p>
          <a:p>
            <a:pPr lvl="1"/>
            <a:r>
              <a:rPr lang="en-US" sz="1800" dirty="0" smtClean="0"/>
              <a:t>Onsite direct supervision by faculty and non faculty General psychiatrists</a:t>
            </a:r>
          </a:p>
          <a:p>
            <a:r>
              <a:rPr lang="en-US" sz="1800" dirty="0" smtClean="0"/>
              <a:t>Inpatient behavioral health units</a:t>
            </a:r>
          </a:p>
          <a:p>
            <a:pPr lvl="1"/>
            <a:r>
              <a:rPr lang="en-US" sz="1800" dirty="0" smtClean="0"/>
              <a:t>Adults (&gt;18yo): onsite direct supervision by faculty, General psychiatrist</a:t>
            </a:r>
          </a:p>
          <a:p>
            <a:pPr lvl="1"/>
            <a:r>
              <a:rPr lang="en-US" sz="1800" dirty="0" smtClean="0"/>
              <a:t>Adolescent (12-17yo): onsite direct supervision by faculty, CAP psychiatrist</a:t>
            </a:r>
          </a:p>
          <a:p>
            <a:r>
              <a:rPr lang="en-US" sz="1800" dirty="0" smtClean="0"/>
              <a:t>C/L service</a:t>
            </a:r>
          </a:p>
          <a:p>
            <a:r>
              <a:rPr lang="en-US" sz="1800" dirty="0" smtClean="0"/>
              <a:t>Emergency Rotation (all ages) (onsite direct supervision with mix)</a:t>
            </a:r>
          </a:p>
          <a:p>
            <a:r>
              <a:rPr lang="en-US" sz="1800" dirty="0" smtClean="0"/>
              <a:t>Psychotherapy Clinic</a:t>
            </a:r>
          </a:p>
          <a:p>
            <a:pPr>
              <a:buFont typeface="Wingdings" charset="2"/>
              <a:buChar char="v"/>
            </a:pPr>
            <a:r>
              <a:rPr lang="en-US" sz="2000" dirty="0" smtClean="0"/>
              <a:t>Take home: TAY are encountered on every rotation without differentiating unique needs of this population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02729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175" y="1773627"/>
            <a:ext cx="7612064" cy="41820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After attending this workshop participants will be able to</a:t>
            </a:r>
          </a:p>
          <a:p>
            <a:r>
              <a:rPr lang="en-US" dirty="0"/>
              <a:t>1. Define unique characteristics and mental health needs of TAY/CSMH</a:t>
            </a:r>
          </a:p>
          <a:p>
            <a:r>
              <a:rPr lang="en-US" dirty="0"/>
              <a:t>2. Identify challenges/barriers to creating didactic and clinical experiences targeted at TAY/CSMH </a:t>
            </a:r>
          </a:p>
          <a:p>
            <a:r>
              <a:rPr lang="en-US" dirty="0"/>
              <a:t>3. Describe currently existing training experiences in CAP (Child and Adolescent Psychiatry) and General Psychiatry training programs focused on TAY/CSMH</a:t>
            </a:r>
          </a:p>
          <a:p>
            <a:r>
              <a:rPr lang="en-US" dirty="0"/>
              <a:t>4. Utilize material presented at the workshop to develop TAY/CSMH experiences at participants' home institutions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408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/>
              <a:t>Patient Examples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89" y="2070846"/>
            <a:ext cx="8454754" cy="4463368"/>
          </a:xfrm>
        </p:spPr>
        <p:txBody>
          <a:bodyPr>
            <a:normAutofit/>
          </a:bodyPr>
          <a:lstStyle/>
          <a:p>
            <a:r>
              <a:rPr lang="en-US" dirty="0" smtClean="0"/>
              <a:t>24yo male with new onset Schizophrenia. Working with family systems for improved treatment. </a:t>
            </a:r>
          </a:p>
          <a:p>
            <a:r>
              <a:rPr lang="en-US" dirty="0" smtClean="0"/>
              <a:t>19 y/o male with Autism Spectrum Disorder and PTSD. Issues related to transitioning from the child to adult system of care and separation/individuation.</a:t>
            </a:r>
          </a:p>
          <a:p>
            <a:r>
              <a:rPr lang="en-US" dirty="0" smtClean="0"/>
              <a:t>21yo female college student. Borderline personality traits, anxious attachment.  Struggles with creating healthy social supports and separation from her family.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331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/>
              <a:t>Didactics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98" y="1854136"/>
            <a:ext cx="8387918" cy="4730212"/>
          </a:xfrm>
        </p:spPr>
        <p:txBody>
          <a:bodyPr>
            <a:normAutofit/>
          </a:bodyPr>
          <a:lstStyle/>
          <a:p>
            <a:r>
              <a:rPr lang="en-US" dirty="0" smtClean="0"/>
              <a:t>Not specific to TAY</a:t>
            </a:r>
          </a:p>
          <a:p>
            <a:r>
              <a:rPr lang="en-US" dirty="0" smtClean="0"/>
              <a:t>Multiple lectures throughout General residency training on normal development.</a:t>
            </a:r>
          </a:p>
          <a:p>
            <a:r>
              <a:rPr lang="en-US" dirty="0" smtClean="0"/>
              <a:t>Emphasis on development in psychotherapy didactics.</a:t>
            </a:r>
          </a:p>
          <a:p>
            <a:r>
              <a:rPr lang="en-US" dirty="0" smtClean="0"/>
              <a:t>CAP program has no formal curriculum on TAY or transitions to college.</a:t>
            </a:r>
          </a:p>
          <a:p>
            <a:r>
              <a:rPr lang="en-US" dirty="0" smtClean="0"/>
              <a:t>Discussions of issues pertaining to TAY/CSMH are usually done in clinical supervision.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083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30" y="79468"/>
            <a:ext cx="8702032" cy="1417638"/>
          </a:xfrm>
        </p:spPr>
        <p:txBody>
          <a:bodyPr/>
          <a:lstStyle/>
          <a:p>
            <a:r>
              <a:rPr lang="en-US" sz="3500" dirty="0" smtClean="0"/>
              <a:t>In Development: First Episode Psychosis Clinic (16-25)</a:t>
            </a:r>
            <a:r>
              <a:rPr lang="en-US" sz="3600" dirty="0" smtClean="0"/>
              <a:t> and TAY Clinic </a:t>
            </a:r>
            <a:r>
              <a:rPr lang="en-US" sz="3600" dirty="0"/>
              <a:t>(18-</a:t>
            </a:r>
            <a:r>
              <a:rPr lang="en-US" sz="3600" dirty="0" smtClean="0"/>
              <a:t>25) – tentative launch Fall 2015</a:t>
            </a:r>
            <a:endParaRPr lang="en-US" sz="3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307" y="1854982"/>
            <a:ext cx="8304374" cy="471265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Formal TAY curriculum in development to include:</a:t>
            </a:r>
          </a:p>
          <a:p>
            <a:pPr lvl="1"/>
            <a:r>
              <a:rPr lang="en-US" dirty="0" smtClean="0"/>
              <a:t>Normal development</a:t>
            </a:r>
          </a:p>
          <a:p>
            <a:pPr lvl="1"/>
            <a:r>
              <a:rPr lang="en-US" dirty="0" smtClean="0"/>
              <a:t>Systems of care on college campuses</a:t>
            </a:r>
          </a:p>
          <a:p>
            <a:pPr lvl="1"/>
            <a:r>
              <a:rPr lang="en-US" dirty="0" smtClean="0"/>
              <a:t>Legal issues Of TAY/CSMH population</a:t>
            </a:r>
          </a:p>
          <a:p>
            <a:pPr lvl="1"/>
            <a:r>
              <a:rPr lang="en-US" dirty="0" smtClean="0"/>
              <a:t>Ethical issues of TAY/CSMH population</a:t>
            </a:r>
          </a:p>
          <a:p>
            <a:pPr lvl="1"/>
            <a:r>
              <a:rPr lang="en-US" dirty="0" smtClean="0"/>
              <a:t>Transitioning from child to adult system of care</a:t>
            </a:r>
          </a:p>
          <a:p>
            <a:pPr lvl="1"/>
            <a:r>
              <a:rPr lang="en-US" dirty="0" smtClean="0"/>
              <a:t>College readiness for HS students</a:t>
            </a:r>
          </a:p>
          <a:p>
            <a:pPr lvl="1"/>
            <a:r>
              <a:rPr lang="en-US" dirty="0" smtClean="0"/>
              <a:t>Unique challenges of treating severe mental illness in TAY</a:t>
            </a:r>
          </a:p>
          <a:p>
            <a:pPr lvl="1"/>
            <a:r>
              <a:rPr lang="en-US" dirty="0" smtClean="0"/>
              <a:t>Psychotherapy and TAY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385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203876"/>
            <a:ext cx="9144000" cy="1687247"/>
          </a:xfrm>
        </p:spPr>
        <p:txBody>
          <a:bodyPr/>
          <a:lstStyle/>
          <a:p>
            <a:pPr algn="ctr"/>
            <a:r>
              <a:rPr lang="en-US" i="1" dirty="0" smtClean="0"/>
              <a:t>University of Massachusetts College Mental Health Elective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3200" i="1" dirty="0" err="1" smtClean="0">
                <a:latin typeface="+mn-lt"/>
              </a:rPr>
              <a:t>Mirjana</a:t>
            </a:r>
            <a:r>
              <a:rPr lang="en-US" sz="3200" i="1" dirty="0" smtClean="0">
                <a:latin typeface="+mn-lt"/>
              </a:rPr>
              <a:t> </a:t>
            </a:r>
            <a:r>
              <a:rPr lang="en-US" sz="3200" i="1" dirty="0" err="1" smtClean="0">
                <a:latin typeface="+mn-lt"/>
              </a:rPr>
              <a:t>Domakonda</a:t>
            </a:r>
            <a:r>
              <a:rPr lang="en-US" sz="3200" i="1" dirty="0" smtClean="0">
                <a:latin typeface="+mn-lt"/>
              </a:rPr>
              <a:t> MD</a:t>
            </a:r>
            <a:endParaRPr lang="en-US" sz="32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604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Prior to the start of the elective:</a:t>
            </a:r>
          </a:p>
          <a:p>
            <a:r>
              <a:rPr lang="en-US" dirty="0" smtClean="0"/>
              <a:t>Meet with 1-2 local college counseling center staff</a:t>
            </a:r>
          </a:p>
          <a:p>
            <a:r>
              <a:rPr lang="en-US" dirty="0" smtClean="0"/>
              <a:t>Review extant literature on TAY/CMH</a:t>
            </a:r>
          </a:p>
          <a:p>
            <a:r>
              <a:rPr lang="en-US" dirty="0" smtClean="0"/>
              <a:t>Become familiar with CMH clinical research project and obtain IRB approval, as needed</a:t>
            </a:r>
          </a:p>
        </p:txBody>
      </p:sp>
    </p:spTree>
    <p:extLst>
      <p:ext uri="{BB962C8B-B14F-4D97-AF65-F5344CB8AC3E}">
        <p14:creationId xmlns:p14="http://schemas.microsoft.com/office/powerpoint/2010/main" xmlns="" val="28616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As part of each evaluation:</a:t>
            </a:r>
          </a:p>
          <a:p>
            <a:r>
              <a:rPr lang="en-US" dirty="0" smtClean="0"/>
              <a:t>Chart review</a:t>
            </a:r>
          </a:p>
          <a:p>
            <a:r>
              <a:rPr lang="en-US" dirty="0" smtClean="0"/>
              <a:t>Initial evaluation</a:t>
            </a:r>
          </a:p>
          <a:p>
            <a:r>
              <a:rPr lang="en-US" dirty="0" smtClean="0"/>
              <a:t>Collateral</a:t>
            </a:r>
          </a:p>
          <a:p>
            <a:r>
              <a:rPr lang="en-US" dirty="0" smtClean="0"/>
              <a:t>Follow-up appointments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50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1752" y="300644"/>
            <a:ext cx="8534400" cy="689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Patient Demographics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13920986"/>
              </p:ext>
            </p:extLst>
          </p:nvPr>
        </p:nvGraphicFramePr>
        <p:xfrm>
          <a:off x="152401" y="1250519"/>
          <a:ext cx="8839199" cy="5302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0878"/>
                <a:gridCol w="3147878"/>
                <a:gridCol w="2070443"/>
              </a:tblGrid>
              <a:tr h="15469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Characteristic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Total Sample (</a:t>
                      </a:r>
                      <a:r>
                        <a:rPr lang="en-US" sz="2000" dirty="0" err="1" smtClean="0"/>
                        <a:t>n</a:t>
                      </a:r>
                      <a:r>
                        <a:rPr lang="en-US" sz="2000" dirty="0" smtClean="0"/>
                        <a:t> = 16)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Age (years)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19.6</a:t>
                      </a:r>
                      <a:endParaRPr lang="en-US" sz="2000" dirty="0"/>
                    </a:p>
                  </a:txBody>
                  <a:tcPr/>
                </a:tc>
              </a:tr>
              <a:tr h="531103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Range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18</a:t>
                      </a:r>
                      <a:r>
                        <a:rPr lang="en-US" sz="2000" baseline="0" dirty="0" smtClean="0"/>
                        <a:t> - 22</a:t>
                      </a:r>
                      <a:endParaRPr lang="en-US" sz="2000" dirty="0"/>
                    </a:p>
                  </a:txBody>
                  <a:tcPr/>
                </a:tc>
              </a:tr>
              <a:tr h="200417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53110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Gender </a:t>
                      </a:r>
                      <a:r>
                        <a:rPr lang="en-US" sz="2000" i="1" dirty="0" err="1" smtClean="0"/>
                        <a:t>n</a:t>
                      </a:r>
                      <a:r>
                        <a:rPr lang="en-US" sz="2000" i="0" dirty="0" smtClean="0"/>
                        <a:t> (%)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 (50)</a:t>
                      </a:r>
                      <a:endParaRPr lang="en-US" sz="2000" dirty="0"/>
                    </a:p>
                  </a:txBody>
                  <a:tcPr/>
                </a:tc>
              </a:tr>
              <a:tr h="531103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Female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 (50)</a:t>
                      </a:r>
                      <a:endParaRPr lang="en-US" sz="2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53110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Ethnicity </a:t>
                      </a:r>
                      <a:r>
                        <a:rPr lang="en-US" sz="2000" i="1" dirty="0" err="1" smtClean="0"/>
                        <a:t>n</a:t>
                      </a:r>
                      <a:r>
                        <a:rPr lang="en-US" sz="2000" i="1" baseline="0" dirty="0" smtClean="0"/>
                        <a:t> </a:t>
                      </a:r>
                      <a:r>
                        <a:rPr lang="en-US" sz="2000" i="0" baseline="0" dirty="0" smtClean="0"/>
                        <a:t>(%)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White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Nonhispanic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 (75)</a:t>
                      </a:r>
                      <a:endParaRPr lang="en-US" sz="2000" dirty="0"/>
                    </a:p>
                  </a:txBody>
                  <a:tcPr/>
                </a:tc>
              </a:tr>
              <a:tr h="531103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African</a:t>
                      </a:r>
                      <a:r>
                        <a:rPr lang="en-US" sz="2000" baseline="0" dirty="0" smtClean="0"/>
                        <a:t> American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 (6.25)</a:t>
                      </a:r>
                      <a:endParaRPr lang="en-US" sz="2000" dirty="0"/>
                    </a:p>
                  </a:txBody>
                  <a:tcPr/>
                </a:tc>
              </a:tr>
              <a:tr h="531103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Hispanic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 (13.5)</a:t>
                      </a:r>
                      <a:endParaRPr lang="en-US" sz="2000" dirty="0"/>
                    </a:p>
                  </a:txBody>
                  <a:tcPr/>
                </a:tc>
              </a:tr>
              <a:tr h="531103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Other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 (6.25)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6745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Colleges Attended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xmlns="" val="395120266"/>
              </p:ext>
            </p:extLst>
          </p:nvPr>
        </p:nvGraphicFramePr>
        <p:xfrm>
          <a:off x="762000" y="1981200"/>
          <a:ext cx="73152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410972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66076204"/>
              </p:ext>
            </p:extLst>
          </p:nvPr>
        </p:nvGraphicFramePr>
        <p:xfrm>
          <a:off x="171261" y="210518"/>
          <a:ext cx="87630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94168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Roles &amp; Bridging Adult and 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Developmental </a:t>
            </a:r>
            <a:r>
              <a:rPr lang="en-US" dirty="0"/>
              <a:t>p</a:t>
            </a:r>
            <a:r>
              <a:rPr lang="en-US" dirty="0" smtClean="0"/>
              <a:t>erspective</a:t>
            </a:r>
          </a:p>
          <a:p>
            <a:r>
              <a:rPr lang="en-US" dirty="0" err="1" smtClean="0"/>
              <a:t>Psychoeducation</a:t>
            </a:r>
            <a:endParaRPr lang="en-US" dirty="0" smtClean="0"/>
          </a:p>
          <a:p>
            <a:r>
              <a:rPr lang="en-US" dirty="0" smtClean="0"/>
              <a:t>Disorders of childhood onset</a:t>
            </a:r>
          </a:p>
          <a:p>
            <a:r>
              <a:rPr lang="en-US" dirty="0" smtClean="0"/>
              <a:t>Emerging illness</a:t>
            </a:r>
          </a:p>
          <a:p>
            <a:r>
              <a:rPr lang="en-US" dirty="0" smtClean="0"/>
              <a:t>Family work</a:t>
            </a:r>
          </a:p>
          <a:p>
            <a:r>
              <a:rPr lang="en-US" dirty="0" smtClean="0"/>
              <a:t>Systems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687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302001"/>
            <a:ext cx="7196328" cy="1955800"/>
          </a:xfrm>
        </p:spPr>
        <p:txBody>
          <a:bodyPr/>
          <a:lstStyle/>
          <a:p>
            <a:pPr algn="ctr"/>
            <a:r>
              <a:rPr lang="en-US" sz="4000" i="1" dirty="0" smtClean="0"/>
              <a:t>Background- Working with Transition </a:t>
            </a:r>
            <a:r>
              <a:rPr lang="en-US" sz="4000" i="1" dirty="0"/>
              <a:t>A</a:t>
            </a:r>
            <a:r>
              <a:rPr lang="en-US" sz="4000" i="1" dirty="0" smtClean="0"/>
              <a:t>ge </a:t>
            </a:r>
            <a:r>
              <a:rPr lang="en-US" sz="4000" i="1" dirty="0"/>
              <a:t>Y</a:t>
            </a:r>
            <a:r>
              <a:rPr lang="en-US" sz="4000" i="1" dirty="0" smtClean="0"/>
              <a:t>outh and College </a:t>
            </a:r>
            <a:r>
              <a:rPr lang="en-US" sz="4000" i="1" dirty="0"/>
              <a:t>S</a:t>
            </a:r>
            <a:r>
              <a:rPr lang="en-US" sz="4000" i="1" dirty="0" smtClean="0"/>
              <a:t>tudent </a:t>
            </a:r>
            <a:r>
              <a:rPr lang="en-US" sz="4000" i="1" dirty="0"/>
              <a:t>M</a:t>
            </a:r>
            <a:r>
              <a:rPr lang="en-US" sz="4000" i="1" dirty="0" smtClean="0"/>
              <a:t>ental </a:t>
            </a:r>
            <a:r>
              <a:rPr lang="en-US" sz="4000" i="1" dirty="0"/>
              <a:t>H</a:t>
            </a:r>
            <a:r>
              <a:rPr lang="en-US" sz="4000" i="1" dirty="0" smtClean="0"/>
              <a:t>ealth</a:t>
            </a:r>
            <a:endParaRPr lang="en-US" sz="4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800" i="1" dirty="0" err="1" smtClean="0"/>
              <a:t>Scharf</a:t>
            </a:r>
            <a:r>
              <a:rPr lang="en-US" sz="2800" i="1" dirty="0" smtClean="0"/>
              <a:t> &amp; </a:t>
            </a:r>
            <a:r>
              <a:rPr lang="en-US" sz="2800" i="1" dirty="0" err="1" smtClean="0"/>
              <a:t>Ruberman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xmlns="" val="192168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310" y="3488629"/>
            <a:ext cx="9006690" cy="1470025"/>
          </a:xfrm>
        </p:spPr>
        <p:txBody>
          <a:bodyPr/>
          <a:lstStyle/>
          <a:p>
            <a:pPr algn="ctr"/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400" i="1" dirty="0"/>
              <a:t>Albert Einstein College of </a:t>
            </a:r>
            <a:r>
              <a:rPr lang="en-US" sz="4400" i="1" dirty="0" smtClean="0"/>
              <a:t>Medicine/ </a:t>
            </a:r>
            <a:r>
              <a:rPr lang="en-US" sz="4400" i="1" dirty="0"/>
              <a:t>Montefiore </a:t>
            </a:r>
            <a:r>
              <a:rPr lang="en-US" sz="4400" i="1" dirty="0" smtClean="0"/>
              <a:t>Medical Center</a:t>
            </a:r>
            <a:br>
              <a:rPr lang="en-US" sz="4400" i="1" dirty="0" smtClean="0"/>
            </a:br>
            <a:endParaRPr lang="en-US" sz="4400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137310" y="4598271"/>
            <a:ext cx="9006690" cy="987552"/>
          </a:xfrm>
        </p:spPr>
        <p:txBody>
          <a:bodyPr>
            <a:noAutofit/>
          </a:bodyPr>
          <a:lstStyle/>
          <a:p>
            <a:pPr algn="ctr"/>
            <a:r>
              <a:rPr lang="en-US" sz="3100" i="1" dirty="0" smtClean="0"/>
              <a:t>Child </a:t>
            </a:r>
            <a:r>
              <a:rPr lang="en-US" sz="3100" i="1" dirty="0"/>
              <a:t>and Adolescent Psychiatry </a:t>
            </a:r>
            <a:r>
              <a:rPr lang="en-US" sz="3100" i="1" dirty="0" smtClean="0"/>
              <a:t>Fellowship</a:t>
            </a:r>
          </a:p>
          <a:p>
            <a:pPr algn="ctr"/>
            <a:endParaRPr lang="en-US" sz="2800" i="1" dirty="0"/>
          </a:p>
          <a:p>
            <a:pPr algn="ctr"/>
            <a:r>
              <a:rPr lang="en-US" sz="3100" i="1" dirty="0" err="1"/>
              <a:t>Supriya</a:t>
            </a:r>
            <a:r>
              <a:rPr lang="en-US" sz="3100" i="1" dirty="0"/>
              <a:t> </a:t>
            </a:r>
            <a:r>
              <a:rPr lang="en-US" sz="3100" i="1" dirty="0" err="1"/>
              <a:t>Kothavale</a:t>
            </a:r>
            <a:r>
              <a:rPr lang="en-US" sz="3100" i="1" dirty="0"/>
              <a:t>, DO</a:t>
            </a:r>
          </a:p>
          <a:p>
            <a:pPr algn="ctr"/>
            <a:endParaRPr lang="en-US" sz="3100" dirty="0" smtClean="0"/>
          </a:p>
          <a:p>
            <a:pPr algn="ctr"/>
            <a:endParaRPr lang="en-US" sz="3100" dirty="0"/>
          </a:p>
          <a:p>
            <a:pPr algn="ctr"/>
            <a:endParaRPr lang="en-US" sz="2500" dirty="0" smtClean="0"/>
          </a:p>
          <a:p>
            <a:pPr algn="ctr"/>
            <a:endParaRPr lang="en-US" sz="2500" dirty="0"/>
          </a:p>
          <a:p>
            <a:pPr algn="ctr"/>
            <a:endParaRPr lang="en-US" sz="2500" dirty="0" smtClean="0"/>
          </a:p>
          <a:p>
            <a:pPr algn="ctr"/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xmlns="" val="250567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271051" y="110121"/>
            <a:ext cx="8593925" cy="1491258"/>
          </a:xfrm>
          <a:prstGeom prst="rect">
            <a:avLst/>
          </a:prstGeom>
        </p:spPr>
        <p:txBody>
          <a:bodyPr>
            <a:noAutofit/>
          </a:bodyPr>
          <a:lstStyle>
            <a:lvl1pPr defTabSz="338835">
              <a:defRPr sz="464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200" dirty="0" smtClean="0">
                <a:latin typeface="+mj-lt"/>
              </a:rPr>
              <a:t>Fordham University</a:t>
            </a:r>
            <a:r>
              <a:rPr lang="en-US" sz="3800" dirty="0" smtClean="0">
                <a:latin typeface="+mj-lt"/>
              </a:rPr>
              <a:t/>
            </a:r>
            <a:br>
              <a:rPr lang="en-US" sz="3800" dirty="0" smtClean="0">
                <a:latin typeface="+mj-lt"/>
              </a:rPr>
            </a:br>
            <a:r>
              <a:rPr lang="en-US" sz="3400" dirty="0" smtClean="0">
                <a:latin typeface="+mj-lt"/>
              </a:rPr>
              <a:t>Counseling and Psychological Services (CPS)</a:t>
            </a:r>
            <a:endParaRPr sz="3400" dirty="0">
              <a:latin typeface="+mj-lt"/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271051" y="1821656"/>
            <a:ext cx="8721479" cy="44201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11814" indent="-311814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r>
              <a:rPr lang="en-US" sz="2600" dirty="0" smtClean="0">
                <a:solidFill>
                  <a:srgbClr val="FFFFFF"/>
                </a:solidFill>
              </a:rPr>
              <a:t>Elective </a:t>
            </a:r>
            <a:r>
              <a:rPr lang="en-US" sz="2600" dirty="0">
                <a:solidFill>
                  <a:srgbClr val="FFFFFF"/>
                </a:solidFill>
              </a:rPr>
              <a:t>rotation for</a:t>
            </a:r>
            <a:r>
              <a:rPr lang="en-US" sz="2600" dirty="0" smtClean="0">
                <a:solidFill>
                  <a:srgbClr val="FFFFFF"/>
                </a:solidFill>
              </a:rPr>
              <a:t> 2</a:t>
            </a:r>
            <a:r>
              <a:rPr lang="en-US" sz="2600" baseline="30000" dirty="0" smtClean="0">
                <a:solidFill>
                  <a:srgbClr val="FFFFFF"/>
                </a:solidFill>
              </a:rPr>
              <a:t>nd</a:t>
            </a:r>
            <a:r>
              <a:rPr lang="en-US" sz="2600" dirty="0" smtClean="0">
                <a:solidFill>
                  <a:srgbClr val="FFFFFF"/>
                </a:solidFill>
              </a:rPr>
              <a:t> Year Child and Adolescent Psychiatry (CAP) Fellows</a:t>
            </a:r>
            <a:endParaRPr sz="2600" dirty="0" smtClean="0">
              <a:solidFill>
                <a:srgbClr val="FFFFFF"/>
              </a:solidFill>
            </a:endParaRPr>
          </a:p>
          <a:p>
            <a:pPr marL="311814" indent="-311814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r>
              <a:rPr lang="en-US" sz="2600" dirty="0" smtClean="0">
                <a:solidFill>
                  <a:srgbClr val="FFFFFF"/>
                </a:solidFill>
              </a:rPr>
              <a:t>Schedule is as follows:</a:t>
            </a:r>
          </a:p>
          <a:p>
            <a:pPr marL="311814" indent="-311814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r>
              <a:rPr lang="en-US" sz="2600" dirty="0" smtClean="0">
                <a:solidFill>
                  <a:srgbClr val="FFFFFF"/>
                </a:solidFill>
              </a:rPr>
              <a:t>8</a:t>
            </a:r>
            <a:r>
              <a:rPr sz="2600" dirty="0" smtClean="0">
                <a:solidFill>
                  <a:srgbClr val="FFFFFF"/>
                </a:solidFill>
              </a:rPr>
              <a:t> </a:t>
            </a:r>
            <a:r>
              <a:rPr sz="2600" dirty="0">
                <a:solidFill>
                  <a:srgbClr val="FFFFFF"/>
                </a:solidFill>
              </a:rPr>
              <a:t>hrs weekly</a:t>
            </a:r>
            <a:r>
              <a:rPr lang="en-US" sz="2600" dirty="0">
                <a:solidFill>
                  <a:srgbClr val="FFFFFF"/>
                </a:solidFill>
              </a:rPr>
              <a:t> for</a:t>
            </a:r>
            <a:r>
              <a:rPr lang="en-US" sz="2600" dirty="0" smtClean="0">
                <a:solidFill>
                  <a:srgbClr val="FFFFFF"/>
                </a:solidFill>
              </a:rPr>
              <a:t> six months</a:t>
            </a:r>
            <a:r>
              <a:rPr sz="2600" dirty="0" smtClean="0">
                <a:solidFill>
                  <a:srgbClr val="FFFFFF"/>
                </a:solidFill>
              </a:rPr>
              <a:t>: </a:t>
            </a:r>
            <a:endParaRPr lang="en-US" sz="2600" dirty="0" smtClean="0">
              <a:solidFill>
                <a:srgbClr val="FFFFFF"/>
              </a:solidFill>
            </a:endParaRPr>
          </a:p>
          <a:p>
            <a:pPr marL="633271" lvl="1" indent="-311814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r>
              <a:rPr lang="en-US" sz="2600" dirty="0" smtClean="0">
                <a:solidFill>
                  <a:srgbClr val="FFFFFF"/>
                </a:solidFill>
              </a:rPr>
              <a:t>7</a:t>
            </a:r>
            <a:r>
              <a:rPr sz="2600" dirty="0" smtClean="0">
                <a:solidFill>
                  <a:srgbClr val="FFFFFF"/>
                </a:solidFill>
              </a:rPr>
              <a:t> </a:t>
            </a:r>
            <a:r>
              <a:rPr sz="2600" dirty="0">
                <a:solidFill>
                  <a:srgbClr val="FFFFFF"/>
                </a:solidFill>
              </a:rPr>
              <a:t>patient hrs,</a:t>
            </a:r>
            <a:r>
              <a:rPr sz="2600" dirty="0" smtClean="0">
                <a:solidFill>
                  <a:srgbClr val="FFFFFF"/>
                </a:solidFill>
              </a:rPr>
              <a:t> 1 </a:t>
            </a:r>
            <a:r>
              <a:rPr sz="2600" dirty="0">
                <a:solidFill>
                  <a:srgbClr val="FFFFFF"/>
                </a:solidFill>
              </a:rPr>
              <a:t>supervision hr</a:t>
            </a:r>
            <a:endParaRPr sz="2600" dirty="0" smtClean="0">
              <a:solidFill>
                <a:srgbClr val="FFFFFF"/>
              </a:solidFill>
            </a:endParaRPr>
          </a:p>
          <a:p>
            <a:pPr marL="311814" indent="-311814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r>
              <a:rPr sz="2600" dirty="0" smtClean="0">
                <a:solidFill>
                  <a:srgbClr val="FFFFFF"/>
                </a:solidFill>
              </a:rPr>
              <a:t>Population</a:t>
            </a:r>
            <a:r>
              <a:rPr sz="2600" dirty="0">
                <a:solidFill>
                  <a:srgbClr val="FFFFFF"/>
                </a:solidFill>
              </a:rPr>
              <a:t>: undergraduates, graduate </a:t>
            </a:r>
            <a:r>
              <a:rPr sz="2600" dirty="0" smtClean="0">
                <a:solidFill>
                  <a:srgbClr val="FFFFFF"/>
                </a:solidFill>
              </a:rPr>
              <a:t>students</a:t>
            </a:r>
            <a:endParaRPr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01711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122666" y="310729"/>
            <a:ext cx="7358063" cy="10553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200" dirty="0" smtClean="0">
                <a:latin typeface="+mj-lt"/>
              </a:rPr>
              <a:t>Roles of Trainees</a:t>
            </a:r>
            <a:endParaRPr sz="4200" dirty="0">
              <a:latin typeface="+mj-lt"/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445354" y="1819632"/>
            <a:ext cx="8466372" cy="503836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9311" indent="-289311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lang="en-US" sz="2500" dirty="0" smtClean="0">
                <a:solidFill>
                  <a:srgbClr val="FFFFFF"/>
                </a:solidFill>
              </a:rPr>
              <a:t>Fellows</a:t>
            </a:r>
            <a:r>
              <a:rPr sz="2500" dirty="0" smtClean="0">
                <a:solidFill>
                  <a:srgbClr val="FFFFFF"/>
                </a:solidFill>
              </a:rPr>
              <a:t> </a:t>
            </a:r>
            <a:r>
              <a:rPr sz="2500" dirty="0">
                <a:solidFill>
                  <a:srgbClr val="FFFFFF"/>
                </a:solidFill>
              </a:rPr>
              <a:t>are primary psychotherapy </a:t>
            </a:r>
            <a:r>
              <a:rPr sz="2500" dirty="0" smtClean="0">
                <a:solidFill>
                  <a:srgbClr val="FFFFFF"/>
                </a:solidFill>
              </a:rPr>
              <a:t>clinicians</a:t>
            </a:r>
            <a:r>
              <a:rPr lang="en-US" sz="2500" dirty="0" smtClean="0">
                <a:solidFill>
                  <a:srgbClr val="FFFFFF"/>
                </a:solidFill>
              </a:rPr>
              <a:t>, hence</a:t>
            </a:r>
            <a:r>
              <a:rPr sz="2500" dirty="0" smtClean="0">
                <a:solidFill>
                  <a:srgbClr val="FFFFFF"/>
                </a:solidFill>
              </a:rPr>
              <a:t> </a:t>
            </a:r>
            <a:r>
              <a:rPr sz="2500" dirty="0">
                <a:solidFill>
                  <a:srgbClr val="FFFFFF"/>
                </a:solidFill>
              </a:rPr>
              <a:t>they </a:t>
            </a:r>
            <a:r>
              <a:rPr sz="2500" dirty="0" smtClean="0">
                <a:solidFill>
                  <a:srgbClr val="FFFFFF"/>
                </a:solidFill>
              </a:rPr>
              <a:t>do</a:t>
            </a:r>
            <a:r>
              <a:rPr lang="en-US" sz="2500" dirty="0" smtClean="0">
                <a:solidFill>
                  <a:srgbClr val="FFFFFF"/>
                </a:solidFill>
              </a:rPr>
              <a:t> not</a:t>
            </a:r>
            <a:r>
              <a:rPr sz="2500" dirty="0" smtClean="0">
                <a:solidFill>
                  <a:srgbClr val="FFFFFF"/>
                </a:solidFill>
              </a:rPr>
              <a:t> prescribe</a:t>
            </a:r>
            <a:r>
              <a:rPr lang="en-US" sz="2500" dirty="0" smtClean="0">
                <a:solidFill>
                  <a:srgbClr val="FFFFFF"/>
                </a:solidFill>
              </a:rPr>
              <a:t> psychotropic medications</a:t>
            </a:r>
          </a:p>
          <a:p>
            <a:pPr marL="289311" indent="-289311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lang="en-US" sz="2500" dirty="0" smtClean="0">
                <a:solidFill>
                  <a:srgbClr val="FFFFFF"/>
                </a:solidFill>
              </a:rPr>
              <a:t>Provide short term psychodynamic psychotherapy</a:t>
            </a:r>
            <a:endParaRPr sz="2500" dirty="0" smtClean="0">
              <a:solidFill>
                <a:srgbClr val="FFFFFF"/>
              </a:solidFill>
            </a:endParaRPr>
          </a:p>
          <a:p>
            <a:pPr marL="867934" lvl="2" indent="-289311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solidFill>
                  <a:srgbClr val="FFFFFF"/>
                </a:solidFill>
              </a:rPr>
              <a:t>Collaborate with </a:t>
            </a:r>
            <a:r>
              <a:rPr lang="en-US" sz="2500" dirty="0" smtClean="0">
                <a:solidFill>
                  <a:srgbClr val="FFFFFF"/>
                </a:solidFill>
              </a:rPr>
              <a:t>CPS staff </a:t>
            </a:r>
            <a:r>
              <a:rPr sz="2500" dirty="0" smtClean="0">
                <a:solidFill>
                  <a:srgbClr val="FFFFFF"/>
                </a:solidFill>
              </a:rPr>
              <a:t>for referrals to </a:t>
            </a:r>
            <a:r>
              <a:rPr lang="en-US" sz="2500" dirty="0" smtClean="0">
                <a:solidFill>
                  <a:srgbClr val="FFFFFF"/>
                </a:solidFill>
              </a:rPr>
              <a:t>Psychiatry Resident or Part-time </a:t>
            </a:r>
            <a:r>
              <a:rPr sz="2500" dirty="0" smtClean="0">
                <a:solidFill>
                  <a:srgbClr val="FFFFFF"/>
                </a:solidFill>
              </a:rPr>
              <a:t>MD</a:t>
            </a:r>
            <a:r>
              <a:rPr lang="en-US" sz="2500" dirty="0" smtClean="0">
                <a:solidFill>
                  <a:srgbClr val="FFFFFF"/>
                </a:solidFill>
              </a:rPr>
              <a:t> for pharmacological management if clinically indicated</a:t>
            </a:r>
            <a:endParaRPr sz="2500" dirty="0" smtClean="0">
              <a:solidFill>
                <a:srgbClr val="FFFFFF"/>
              </a:solidFill>
            </a:endParaRPr>
          </a:p>
          <a:p>
            <a:pPr marL="289311" indent="-289311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lang="en-US" sz="2500" dirty="0" smtClean="0">
                <a:solidFill>
                  <a:srgbClr val="FFFFFF"/>
                </a:solidFill>
              </a:rPr>
              <a:t>Individual s</a:t>
            </a:r>
            <a:r>
              <a:rPr sz="2500" dirty="0" smtClean="0">
                <a:solidFill>
                  <a:srgbClr val="FFFFFF"/>
                </a:solidFill>
              </a:rPr>
              <a:t>upervision </a:t>
            </a:r>
            <a:r>
              <a:rPr sz="2500" dirty="0">
                <a:solidFill>
                  <a:srgbClr val="FFFFFF"/>
                </a:solidFill>
              </a:rPr>
              <a:t>by</a:t>
            </a:r>
            <a:r>
              <a:rPr sz="2500" dirty="0" smtClean="0">
                <a:solidFill>
                  <a:srgbClr val="FFFFFF"/>
                </a:solidFill>
              </a:rPr>
              <a:t> </a:t>
            </a:r>
            <a:r>
              <a:rPr lang="en-US" sz="2500" dirty="0" smtClean="0">
                <a:solidFill>
                  <a:srgbClr val="FFFFFF"/>
                </a:solidFill>
              </a:rPr>
              <a:t>staff </a:t>
            </a:r>
            <a:r>
              <a:rPr sz="2500" dirty="0" smtClean="0">
                <a:solidFill>
                  <a:srgbClr val="FFFFFF"/>
                </a:solidFill>
              </a:rPr>
              <a:t>PhD</a:t>
            </a:r>
            <a:r>
              <a:rPr lang="en-US" sz="2500" dirty="0" smtClean="0">
                <a:solidFill>
                  <a:srgbClr val="FFFFFF"/>
                </a:solidFill>
              </a:rPr>
              <a:t>/PsyD</a:t>
            </a:r>
            <a:endParaRPr sz="2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43331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969" y="733211"/>
            <a:ext cx="7358063" cy="807722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sz="4200" dirty="0" smtClean="0">
                <a:solidFill>
                  <a:srgbClr val="000000"/>
                </a:solidFill>
                <a:cs typeface="Helvetica"/>
              </a:rPr>
              <a:t>Treatment Modalities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969" y="1944794"/>
            <a:ext cx="7358063" cy="491320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Individual counseling (10 sessions)</a:t>
            </a:r>
          </a:p>
          <a:p>
            <a:pPr algn="l"/>
            <a:r>
              <a:rPr lang="en-US" dirty="0" smtClean="0"/>
              <a:t>Group counseling (no cap) </a:t>
            </a:r>
          </a:p>
          <a:p>
            <a:pPr algn="l"/>
            <a:r>
              <a:rPr lang="en-US" dirty="0" smtClean="0"/>
              <a:t>Emergency and crisis intervention services</a:t>
            </a:r>
          </a:p>
          <a:p>
            <a:pPr algn="l"/>
            <a:r>
              <a:rPr lang="en-US" dirty="0" smtClean="0"/>
              <a:t>Psychiatric Services</a:t>
            </a:r>
          </a:p>
          <a:p>
            <a:endParaRPr lang="en-US" dirty="0" smtClean="0"/>
          </a:p>
          <a:p>
            <a:pPr algn="l"/>
            <a:r>
              <a:rPr lang="en-US" dirty="0" smtClean="0"/>
              <a:t>For </a:t>
            </a:r>
            <a:r>
              <a:rPr lang="en-US" dirty="0"/>
              <a:t>continued </a:t>
            </a:r>
            <a:r>
              <a:rPr lang="en-US" dirty="0" smtClean="0"/>
              <a:t>psychotherapy, referral services to the community are available, once individual therapy is completed</a:t>
            </a:r>
          </a:p>
          <a:p>
            <a:pPr algn="l"/>
            <a:endParaRPr lang="en-US" sz="1405" dirty="0" smtClean="0">
              <a:solidFill>
                <a:srgbClr val="FFFFFF"/>
              </a:solidFill>
            </a:endParaRPr>
          </a:p>
          <a:p>
            <a:pPr algn="l"/>
            <a:endParaRPr lang="en-US" sz="1405" dirty="0">
              <a:solidFill>
                <a:srgbClr val="FFFFFF"/>
              </a:solidFill>
            </a:endParaRPr>
          </a:p>
          <a:p>
            <a:pPr algn="l"/>
            <a:r>
              <a:rPr lang="en-US" sz="1405" dirty="0" smtClean="0">
                <a:solidFill>
                  <a:srgbClr val="FFFFFF"/>
                </a:solidFill>
              </a:rPr>
              <a:t>http://www.fordham.edu/info/20031/counseling_and_psychological_services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59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892969" y="220597"/>
            <a:ext cx="7358063" cy="11510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200" dirty="0" smtClean="0">
                <a:latin typeface="+mj-lt"/>
              </a:rPr>
              <a:t>The Experience</a:t>
            </a:r>
            <a:endParaRPr sz="4200" dirty="0">
              <a:latin typeface="+mj-lt"/>
            </a:endParaRP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892969" y="1727201"/>
            <a:ext cx="7358063" cy="489373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11814" indent="-311814" algn="l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r>
              <a:rPr lang="en-US" sz="2600" dirty="0" smtClean="0">
                <a:solidFill>
                  <a:srgbClr val="FFFFFF"/>
                </a:solidFill>
              </a:rPr>
              <a:t>One case provided as an opportunity for continuity</a:t>
            </a:r>
          </a:p>
          <a:p>
            <a:pPr marL="311814" indent="-311814" algn="l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r>
              <a:rPr sz="2600" dirty="0" smtClean="0">
                <a:solidFill>
                  <a:srgbClr val="FFFFFF"/>
                </a:solidFill>
              </a:rPr>
              <a:t>Supervision </a:t>
            </a:r>
            <a:r>
              <a:rPr lang="en-US" sz="2600" dirty="0" smtClean="0">
                <a:solidFill>
                  <a:srgbClr val="FFFFFF"/>
                </a:solidFill>
              </a:rPr>
              <a:t>is provided individually for one hour each week</a:t>
            </a:r>
          </a:p>
          <a:p>
            <a:pPr marL="311814" indent="-311814" algn="l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FFFFFF"/>
                </a:solidFill>
              </a:rPr>
              <a:t>A unique experience of relying entirely on psychotherapy </a:t>
            </a:r>
            <a:r>
              <a:rPr lang="en-US" sz="2600" dirty="0" smtClean="0">
                <a:solidFill>
                  <a:srgbClr val="FFFFFF"/>
                </a:solidFill>
              </a:rPr>
              <a:t>skills to </a:t>
            </a:r>
            <a:r>
              <a:rPr lang="en-US" sz="2600" dirty="0">
                <a:solidFill>
                  <a:srgbClr val="FFFFFF"/>
                </a:solidFill>
              </a:rPr>
              <a:t>a population that is still transitioning into young </a:t>
            </a:r>
            <a:r>
              <a:rPr lang="en-US" sz="2600" dirty="0" smtClean="0">
                <a:solidFill>
                  <a:srgbClr val="FFFFFF"/>
                </a:solidFill>
              </a:rPr>
              <a:t>adulthood</a:t>
            </a:r>
            <a:endParaRPr lang="en-US" sz="2600" dirty="0">
              <a:solidFill>
                <a:srgbClr val="FFFFFF"/>
              </a:solidFill>
            </a:endParaRPr>
          </a:p>
          <a:p>
            <a:pPr marL="311814" indent="-311814" algn="l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endParaRPr lang="en-US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70858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892969" y="203200"/>
            <a:ext cx="7358063" cy="7643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200" dirty="0">
                <a:latin typeface="+mj-lt"/>
              </a:rPr>
              <a:t>Patient Examples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723635" y="1718056"/>
            <a:ext cx="7804547" cy="492745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5384" indent="-305384" algn="l"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FFFFFF"/>
                </a:solidFill>
              </a:rPr>
              <a:t>18 yo female,</a:t>
            </a:r>
            <a:r>
              <a:rPr sz="2500" dirty="0" smtClean="0">
                <a:solidFill>
                  <a:srgbClr val="FFFFFF"/>
                </a:solidFill>
              </a:rPr>
              <a:t> </a:t>
            </a:r>
            <a:r>
              <a:rPr lang="en-US" sz="2500" dirty="0" smtClean="0">
                <a:solidFill>
                  <a:srgbClr val="FFFFFF"/>
                </a:solidFill>
              </a:rPr>
              <a:t>freshman</a:t>
            </a:r>
            <a:r>
              <a:rPr sz="2500" dirty="0" smtClean="0">
                <a:solidFill>
                  <a:srgbClr val="FFFFFF"/>
                </a:solidFill>
              </a:rPr>
              <a:t>;</a:t>
            </a:r>
            <a:r>
              <a:rPr lang="en-US" sz="2500" dirty="0" smtClean="0">
                <a:solidFill>
                  <a:srgbClr val="FFFFFF"/>
                </a:solidFill>
              </a:rPr>
              <a:t> difficulty transitioning into college, leave of absence for the semester</a:t>
            </a:r>
            <a:endParaRPr sz="2500" dirty="0" smtClean="0">
              <a:solidFill>
                <a:srgbClr val="FFFFFF"/>
              </a:solidFill>
            </a:endParaRPr>
          </a:p>
          <a:p>
            <a:pPr marL="305384" indent="-305384" algn="l"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solidFill>
                  <a:srgbClr val="FFFFFF"/>
                </a:solidFill>
              </a:rPr>
              <a:t>1</a:t>
            </a:r>
            <a:r>
              <a:rPr lang="en-US" sz="2500" dirty="0" smtClean="0">
                <a:solidFill>
                  <a:srgbClr val="FFFFFF"/>
                </a:solidFill>
              </a:rPr>
              <a:t>9</a:t>
            </a:r>
            <a:r>
              <a:rPr sz="2500" dirty="0" smtClean="0">
                <a:solidFill>
                  <a:srgbClr val="FFFFFF"/>
                </a:solidFill>
              </a:rPr>
              <a:t> </a:t>
            </a:r>
            <a:r>
              <a:rPr sz="2500" dirty="0">
                <a:solidFill>
                  <a:srgbClr val="FFFFFF"/>
                </a:solidFill>
              </a:rPr>
              <a:t>yo</a:t>
            </a:r>
            <a:r>
              <a:rPr sz="2500" dirty="0" smtClean="0">
                <a:solidFill>
                  <a:srgbClr val="FFFFFF"/>
                </a:solidFill>
              </a:rPr>
              <a:t> </a:t>
            </a:r>
            <a:r>
              <a:rPr lang="en-US" sz="2500" dirty="0" smtClean="0">
                <a:solidFill>
                  <a:srgbClr val="FFFFFF"/>
                </a:solidFill>
              </a:rPr>
              <a:t>fe</a:t>
            </a:r>
            <a:r>
              <a:rPr sz="2500" dirty="0" smtClean="0">
                <a:solidFill>
                  <a:srgbClr val="FFFFFF"/>
                </a:solidFill>
              </a:rPr>
              <a:t>male</a:t>
            </a:r>
            <a:r>
              <a:rPr sz="2500" dirty="0">
                <a:solidFill>
                  <a:srgbClr val="FFFFFF"/>
                </a:solidFill>
              </a:rPr>
              <a:t>,</a:t>
            </a:r>
            <a:r>
              <a:rPr sz="2500" dirty="0" smtClean="0">
                <a:solidFill>
                  <a:srgbClr val="FFFFFF"/>
                </a:solidFill>
              </a:rPr>
              <a:t> </a:t>
            </a:r>
            <a:r>
              <a:rPr lang="en-US" sz="2500" dirty="0" smtClean="0">
                <a:solidFill>
                  <a:srgbClr val="FFFFFF"/>
                </a:solidFill>
              </a:rPr>
              <a:t>sophomore</a:t>
            </a:r>
            <a:r>
              <a:rPr sz="2500" dirty="0" smtClean="0">
                <a:solidFill>
                  <a:srgbClr val="FFFFFF"/>
                </a:solidFill>
              </a:rPr>
              <a:t>; </a:t>
            </a:r>
            <a:r>
              <a:rPr sz="2500" dirty="0">
                <a:solidFill>
                  <a:srgbClr val="FFFFFF"/>
                </a:solidFill>
              </a:rPr>
              <a:t>with</a:t>
            </a:r>
            <a:r>
              <a:rPr sz="2500" dirty="0" smtClean="0">
                <a:solidFill>
                  <a:srgbClr val="FFFFFF"/>
                </a:solidFill>
              </a:rPr>
              <a:t> </a:t>
            </a:r>
            <a:r>
              <a:rPr lang="en-US" sz="2500" dirty="0" smtClean="0">
                <a:solidFill>
                  <a:srgbClr val="FFFFFF"/>
                </a:solidFill>
              </a:rPr>
              <a:t>binging and purging habits</a:t>
            </a:r>
          </a:p>
          <a:p>
            <a:pPr marL="305384" indent="-305384" algn="l"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lang="en-US" sz="2500" dirty="0" smtClean="0">
                <a:solidFill>
                  <a:srgbClr val="FFFFFF"/>
                </a:solidFill>
              </a:rPr>
              <a:t>21</a:t>
            </a:r>
            <a:r>
              <a:rPr sz="2500" dirty="0" smtClean="0">
                <a:solidFill>
                  <a:srgbClr val="FFFFFF"/>
                </a:solidFill>
              </a:rPr>
              <a:t> </a:t>
            </a:r>
            <a:r>
              <a:rPr sz="2500" dirty="0">
                <a:solidFill>
                  <a:srgbClr val="FFFFFF"/>
                </a:solidFill>
              </a:rPr>
              <a:t>yo female,</a:t>
            </a:r>
            <a:r>
              <a:rPr sz="2500" dirty="0" smtClean="0">
                <a:solidFill>
                  <a:srgbClr val="FFFFFF"/>
                </a:solidFill>
              </a:rPr>
              <a:t> </a:t>
            </a:r>
            <a:r>
              <a:rPr lang="en-US" sz="2500" dirty="0" smtClean="0">
                <a:solidFill>
                  <a:srgbClr val="FFFFFF"/>
                </a:solidFill>
              </a:rPr>
              <a:t>junior; depressive symptoms</a:t>
            </a:r>
            <a:r>
              <a:rPr sz="2500" dirty="0" smtClean="0">
                <a:solidFill>
                  <a:srgbClr val="FFFFFF"/>
                </a:solidFill>
              </a:rPr>
              <a:t>, </a:t>
            </a:r>
            <a:r>
              <a:rPr lang="en-US" sz="2500" dirty="0" smtClean="0">
                <a:solidFill>
                  <a:srgbClr val="FFFFFF"/>
                </a:solidFill>
              </a:rPr>
              <a:t>diagnosed with SAD, feeling lost about the future</a:t>
            </a:r>
          </a:p>
          <a:p>
            <a:pPr marL="305384" indent="-305384" algn="l"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lang="en-US" sz="2500" dirty="0" smtClean="0">
                <a:solidFill>
                  <a:srgbClr val="FFFFFF"/>
                </a:solidFill>
              </a:rPr>
              <a:t>19 </a:t>
            </a:r>
            <a:r>
              <a:rPr lang="en-US" sz="2500" dirty="0" err="1" smtClean="0">
                <a:solidFill>
                  <a:srgbClr val="FFFFFF"/>
                </a:solidFill>
              </a:rPr>
              <a:t>yo</a:t>
            </a:r>
            <a:r>
              <a:rPr lang="en-US" sz="2500" dirty="0" smtClean="0">
                <a:solidFill>
                  <a:srgbClr val="FFFFFF"/>
                </a:solidFill>
              </a:rPr>
              <a:t> male, sophomore; poor self-esteem, anxiety, lack of close friendships with peers</a:t>
            </a:r>
            <a:endParaRPr sz="25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77459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92969" y="508000"/>
            <a:ext cx="7358063" cy="7473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200" dirty="0" smtClean="0">
                <a:latin typeface="+mj-lt"/>
              </a:rPr>
              <a:t>Developmental Themes</a:t>
            </a:r>
            <a:endParaRPr sz="4200" dirty="0">
              <a:latin typeface="+mj-lt"/>
            </a:endParaRP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355601" y="2032001"/>
            <a:ext cx="8415866" cy="453813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311814" indent="-311814" algn="l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r>
              <a:rPr lang="en-US" sz="2600" dirty="0" smtClean="0">
                <a:solidFill>
                  <a:srgbClr val="FFFFFF"/>
                </a:solidFill>
              </a:rPr>
              <a:t>Moving toward a more cohesive sense of identity and becoming more self-reliant and independent</a:t>
            </a:r>
          </a:p>
          <a:p>
            <a:pPr marL="311814" indent="-311814" algn="l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r>
              <a:rPr lang="en-US" sz="2600" dirty="0" smtClean="0">
                <a:solidFill>
                  <a:srgbClr val="FFFFFF"/>
                </a:solidFill>
              </a:rPr>
              <a:t>Becoming more concerned about the future and how actions of the present may impact outcome; becoming familiar with delayed gratification and moving away from impulse</a:t>
            </a:r>
          </a:p>
          <a:p>
            <a:pPr marL="311814" indent="-311814" algn="l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r>
              <a:rPr lang="en-US" sz="2600" dirty="0" smtClean="0">
                <a:solidFill>
                  <a:srgbClr val="FFFFFF"/>
                </a:solidFill>
              </a:rPr>
              <a:t>Development of more serious relationships and becoming confident with their sexuality</a:t>
            </a:r>
          </a:p>
          <a:p>
            <a:pPr marL="311814" indent="-311814" algn="l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r>
              <a:rPr lang="en-US" sz="2600" dirty="0" smtClean="0">
                <a:solidFill>
                  <a:srgbClr val="FFFFFF"/>
                </a:solidFill>
              </a:rPr>
              <a:t>Having the capacity to use the insight gained from processing earlier adolescent and childhood experiences</a:t>
            </a:r>
          </a:p>
          <a:p>
            <a:pPr marL="311814" indent="-311814" algn="l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r>
              <a:rPr lang="en-US" sz="2600" dirty="0" smtClean="0">
                <a:solidFill>
                  <a:srgbClr val="FFFFFF"/>
                </a:solidFill>
              </a:rPr>
              <a:t>Examining inner experiences and striving toward emotional stability</a:t>
            </a:r>
          </a:p>
          <a:p>
            <a:pPr marL="311814" indent="-311814" algn="l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r>
              <a:rPr lang="en-US" sz="1677" dirty="0" smtClean="0">
                <a:solidFill>
                  <a:srgbClr val="FFFFFF"/>
                </a:solidFill>
              </a:rPr>
              <a:t>AACAP Facts for Families on Normal Adolescent Development </a:t>
            </a:r>
          </a:p>
          <a:p>
            <a:pPr marL="311814" indent="-311814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endParaRPr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42634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2932303"/>
            <a:ext cx="7196328" cy="708364"/>
          </a:xfrm>
        </p:spPr>
        <p:txBody>
          <a:bodyPr/>
          <a:lstStyle/>
          <a:p>
            <a:pPr algn="ctr"/>
            <a:r>
              <a:rPr lang="en-US" i="1" dirty="0" smtClean="0"/>
              <a:t>University of Rochester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304801" y="3945467"/>
            <a:ext cx="8432800" cy="1320800"/>
          </a:xfrm>
        </p:spPr>
        <p:txBody>
          <a:bodyPr>
            <a:noAutofit/>
          </a:bodyPr>
          <a:lstStyle/>
          <a:p>
            <a:pPr algn="ctr"/>
            <a:r>
              <a:rPr lang="en-US" sz="3100" i="1" dirty="0"/>
              <a:t>General  Psychiatry </a:t>
            </a:r>
            <a:r>
              <a:rPr lang="en-US" sz="3100" i="1" dirty="0" smtClean="0"/>
              <a:t>Residency And Child </a:t>
            </a:r>
            <a:r>
              <a:rPr lang="en-US" sz="3100" i="1" dirty="0"/>
              <a:t>and Adolescent Psychiatry </a:t>
            </a:r>
            <a:r>
              <a:rPr lang="en-US" sz="3100" i="1" dirty="0" smtClean="0"/>
              <a:t>Fellowship</a:t>
            </a:r>
          </a:p>
          <a:p>
            <a:pPr algn="ctr"/>
            <a:endParaRPr lang="en-US" sz="3100" i="1" dirty="0"/>
          </a:p>
          <a:p>
            <a:pPr algn="ctr"/>
            <a:r>
              <a:rPr lang="en-US" sz="3100" i="1" dirty="0" smtClean="0"/>
              <a:t>Kathleen </a:t>
            </a:r>
            <a:r>
              <a:rPr lang="en-US" sz="3100" i="1" dirty="0" err="1" smtClean="0"/>
              <a:t>Baynes</a:t>
            </a:r>
            <a:r>
              <a:rPr lang="en-US" sz="3100" i="1" dirty="0" smtClean="0"/>
              <a:t> MD</a:t>
            </a:r>
            <a:endParaRPr lang="en-US" sz="3100" i="1" dirty="0"/>
          </a:p>
        </p:txBody>
      </p:sp>
    </p:spTree>
    <p:extLst>
      <p:ext uri="{BB962C8B-B14F-4D97-AF65-F5344CB8AC3E}">
        <p14:creationId xmlns:p14="http://schemas.microsoft.com/office/powerpoint/2010/main" xmlns="" val="3921530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271051" y="110121"/>
            <a:ext cx="8593925" cy="1491258"/>
          </a:xfrm>
          <a:prstGeom prst="rect">
            <a:avLst/>
          </a:prstGeom>
        </p:spPr>
        <p:txBody>
          <a:bodyPr>
            <a:noAutofit/>
          </a:bodyPr>
          <a:lstStyle>
            <a:lvl1pPr defTabSz="338835">
              <a:defRPr sz="464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200" dirty="0">
                <a:latin typeface="Book Antiqua" panose="02040602050305030304" pitchFamily="18" charset="0"/>
              </a:rPr>
              <a:t>University of Rochester</a:t>
            </a:r>
            <a:r>
              <a:rPr lang="en-US" sz="4200" dirty="0">
                <a:latin typeface="Book Antiqua" panose="02040602050305030304" pitchFamily="18" charset="0"/>
              </a:rPr>
              <a:t/>
            </a:r>
            <a:br>
              <a:rPr lang="en-US" sz="4200" dirty="0">
                <a:latin typeface="Book Antiqua" panose="02040602050305030304" pitchFamily="18" charset="0"/>
              </a:rPr>
            </a:br>
            <a:r>
              <a:rPr sz="4200" dirty="0">
                <a:latin typeface="Book Antiqua" panose="02040602050305030304" pitchFamily="18" charset="0"/>
              </a:rPr>
              <a:t>University Campus Counseling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271051" y="1821656"/>
            <a:ext cx="8721479" cy="442019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11814" indent="-311814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FFFFFF"/>
                </a:solidFill>
              </a:rPr>
              <a:t>Required rotation for PGY3</a:t>
            </a:r>
            <a:r>
              <a:rPr sz="2600" dirty="0">
                <a:solidFill>
                  <a:srgbClr val="FFFFFF"/>
                </a:solidFill>
              </a:rPr>
              <a:t> General </a:t>
            </a:r>
            <a:r>
              <a:rPr lang="en-US" sz="2600" dirty="0">
                <a:solidFill>
                  <a:srgbClr val="FFFFFF"/>
                </a:solidFill>
              </a:rPr>
              <a:t>Psychiatry </a:t>
            </a:r>
            <a:r>
              <a:rPr sz="2600" dirty="0">
                <a:solidFill>
                  <a:srgbClr val="FFFFFF"/>
                </a:solidFill>
              </a:rPr>
              <a:t>Residents</a:t>
            </a:r>
          </a:p>
          <a:p>
            <a:pPr marL="311814" indent="-311814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rgbClr val="FFFFFF"/>
                </a:solidFill>
              </a:rPr>
              <a:t>5 hrs weekly</a:t>
            </a:r>
            <a:r>
              <a:rPr lang="en-US" sz="2600" dirty="0">
                <a:solidFill>
                  <a:srgbClr val="FFFFFF"/>
                </a:solidFill>
              </a:rPr>
              <a:t> for full year</a:t>
            </a:r>
            <a:r>
              <a:rPr sz="2600" dirty="0">
                <a:solidFill>
                  <a:srgbClr val="FFFFFF"/>
                </a:solidFill>
              </a:rPr>
              <a:t>: </a:t>
            </a:r>
            <a:endParaRPr lang="en-US" sz="2600" dirty="0">
              <a:solidFill>
                <a:srgbClr val="FFFFFF"/>
              </a:solidFill>
            </a:endParaRPr>
          </a:p>
          <a:p>
            <a:pPr marL="633271" lvl="1" indent="-311814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rgbClr val="FFFFFF"/>
                </a:solidFill>
              </a:rPr>
              <a:t>3 patient hrs, 1 didactic hr, 1 supervision hr</a:t>
            </a:r>
          </a:p>
          <a:p>
            <a:pPr marL="311814" indent="-311814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rgbClr val="FFFFFF"/>
                </a:solidFill>
              </a:rPr>
              <a:t>Opportunity for additional elective time in 3rd and 4th year</a:t>
            </a:r>
          </a:p>
          <a:p>
            <a:pPr marL="311814" indent="-311814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rgbClr val="FFFFFF"/>
                </a:solidFill>
              </a:rPr>
              <a:t>Population: undergraduates, graduate students, medical students, music school students and their adult spouses/family members</a:t>
            </a:r>
          </a:p>
        </p:txBody>
      </p:sp>
    </p:spTree>
    <p:extLst>
      <p:ext uri="{BB962C8B-B14F-4D97-AF65-F5344CB8AC3E}">
        <p14:creationId xmlns:p14="http://schemas.microsoft.com/office/powerpoint/2010/main" xmlns="" val="3167872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122666" y="310729"/>
            <a:ext cx="7358063" cy="10553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200" dirty="0">
                <a:latin typeface="Book Antiqua" panose="02040602050305030304" pitchFamily="18" charset="0"/>
              </a:rPr>
              <a:t>Psychotherapy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445354" y="1819632"/>
            <a:ext cx="8466372" cy="503836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9311" indent="-289311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FFFFFF"/>
                </a:solidFill>
              </a:rPr>
              <a:t>Historical influence of Carl Rogers, who wrote ‘The Treatment of the Problem Child’ at U of R</a:t>
            </a:r>
          </a:p>
          <a:p>
            <a:pPr marL="289311" indent="-289311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FFFFFF"/>
                </a:solidFill>
              </a:rPr>
              <a:t>Residents are primary psychotherapy clinicians - they don’t prescribe!</a:t>
            </a:r>
          </a:p>
          <a:p>
            <a:pPr marL="867934" lvl="2" indent="-289311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FFFFFF"/>
                </a:solidFill>
              </a:rPr>
              <a:t>Collaborate with University Health Service for referrals to Psych NP/MD</a:t>
            </a:r>
          </a:p>
          <a:p>
            <a:pPr marL="289311" indent="-289311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FFFFFF"/>
                </a:solidFill>
              </a:rPr>
              <a:t>Supervision by PhDs</a:t>
            </a:r>
          </a:p>
          <a:p>
            <a:pPr marL="289311" indent="-289311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FFFFFF"/>
                </a:solidFill>
              </a:rPr>
              <a:t>Didactics with psychology PhD interns</a:t>
            </a:r>
          </a:p>
        </p:txBody>
      </p:sp>
    </p:spTree>
    <p:extLst>
      <p:ext uri="{BB962C8B-B14F-4D97-AF65-F5344CB8AC3E}">
        <p14:creationId xmlns:p14="http://schemas.microsoft.com/office/powerpoint/2010/main" xmlns="" val="37451610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505492"/>
          </a:xfrm>
        </p:spPr>
        <p:txBody>
          <a:bodyPr/>
          <a:lstStyle/>
          <a:p>
            <a:r>
              <a:rPr lang="en-US" sz="4000" dirty="0" smtClean="0"/>
              <a:t>Transitional Age Youth (TAY)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66240"/>
            <a:ext cx="7970839" cy="5014704"/>
          </a:xfrm>
        </p:spPr>
        <p:txBody>
          <a:bodyPr>
            <a:noAutofit/>
          </a:bodyPr>
          <a:lstStyle/>
          <a:p>
            <a:r>
              <a:rPr lang="en-US" dirty="0" smtClean="0"/>
              <a:t>TAY= Youth moving from adolescence to adulthood</a:t>
            </a:r>
          </a:p>
          <a:p>
            <a:r>
              <a:rPr lang="en-US" dirty="0" smtClean="0"/>
              <a:t>Developmental Tasks: </a:t>
            </a:r>
          </a:p>
          <a:p>
            <a:pPr lvl="1"/>
            <a:r>
              <a:rPr lang="en-US" sz="2400" dirty="0" smtClean="0"/>
              <a:t>Moving away from family</a:t>
            </a:r>
          </a:p>
          <a:p>
            <a:pPr lvl="1"/>
            <a:r>
              <a:rPr lang="en-US" sz="2400" dirty="0"/>
              <a:t>B</a:t>
            </a:r>
            <a:r>
              <a:rPr lang="en-US" sz="2400" dirty="0" smtClean="0"/>
              <a:t>ecoming independent</a:t>
            </a:r>
          </a:p>
          <a:p>
            <a:pPr lvl="1"/>
            <a:r>
              <a:rPr lang="en-US" sz="2400" dirty="0" smtClean="0"/>
              <a:t>Further developing identity,</a:t>
            </a:r>
          </a:p>
          <a:p>
            <a:pPr lvl="1"/>
            <a:r>
              <a:rPr lang="en-US" sz="2400" dirty="0"/>
              <a:t>L</a:t>
            </a:r>
            <a:r>
              <a:rPr lang="en-US" sz="2400" dirty="0" smtClean="0"/>
              <a:t>earning to handle more complex relationships</a:t>
            </a:r>
          </a:p>
          <a:p>
            <a:r>
              <a:rPr lang="en-US" dirty="0" smtClean="0"/>
              <a:t>Typical challenges: </a:t>
            </a:r>
          </a:p>
          <a:p>
            <a:pPr lvl="1"/>
            <a:r>
              <a:rPr lang="en-US" sz="2400" dirty="0" smtClean="0"/>
              <a:t>adjusting to the start of college</a:t>
            </a:r>
          </a:p>
          <a:p>
            <a:pPr lvl="1"/>
            <a:r>
              <a:rPr lang="en-US" sz="2400" dirty="0" smtClean="0"/>
              <a:t>moving into the working world</a:t>
            </a:r>
          </a:p>
          <a:p>
            <a:pPr lvl="1"/>
            <a:r>
              <a:rPr lang="en-US" sz="2400" dirty="0" smtClean="0"/>
              <a:t>… or not</a:t>
            </a:r>
          </a:p>
          <a:p>
            <a:pPr lvl="1"/>
            <a:endParaRPr lang="en-US" sz="2400" dirty="0"/>
          </a:p>
          <a:p>
            <a:pPr lvl="1"/>
            <a:endParaRPr lang="en-US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169334" y="6419334"/>
            <a:ext cx="8862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From Youth In Transition: Moving Into Adulthood Resource Center;  </a:t>
            </a:r>
            <a:r>
              <a:rPr lang="en-US" sz="1200" dirty="0" err="1" smtClean="0">
                <a:solidFill>
                  <a:schemeClr val="bg1"/>
                </a:solidFill>
              </a:rPr>
              <a:t>www.aacap.org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088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669726" y="1659467"/>
            <a:ext cx="7804547" cy="521506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5376" indent="-215376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rgbClr val="FFFFFF"/>
                </a:solidFill>
              </a:rPr>
              <a:t>Up to 10 *free* yearly sessions via student health insurance</a:t>
            </a:r>
          </a:p>
          <a:p>
            <a:pPr marL="430753" lvl="1" indent="-215376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rgbClr val="FFFFFF"/>
                </a:solidFill>
              </a:rPr>
              <a:t>Referral to  CMHC, private practice or resident clinic!</a:t>
            </a:r>
          </a:p>
          <a:p>
            <a:pPr marL="215376" indent="-215376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rgbClr val="FFFFFF"/>
                </a:solidFill>
              </a:rPr>
              <a:t>Average # of sessions is bimodal:</a:t>
            </a:r>
          </a:p>
          <a:p>
            <a:pPr marL="430753" lvl="1" indent="-215376" defTabSz="275203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rgbClr val="FFFFFF"/>
                </a:solidFill>
              </a:rPr>
              <a:t> 1 session: crisis support/problem solving/adjustment</a:t>
            </a:r>
          </a:p>
          <a:p>
            <a:pPr marL="430753" lvl="1" indent="-215376" defTabSz="275203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rgbClr val="FFFFFF"/>
                </a:solidFill>
              </a:rPr>
              <a:t> 8-9 sessions: 8-16 week brief psychotherapy (psychodynamic, cbt, interpersonal)</a:t>
            </a:r>
          </a:p>
          <a:p>
            <a:pPr marL="215376" indent="-215376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rgbClr val="FFFFFF"/>
                </a:solidFill>
              </a:rPr>
              <a:t>All patients screened with PAI - personality assessment inventory and selectively with MMPI. </a:t>
            </a:r>
          </a:p>
        </p:txBody>
      </p:sp>
      <p:sp>
        <p:nvSpPr>
          <p:cNvPr id="4" name="Shape 35"/>
          <p:cNvSpPr txBox="1">
            <a:spLocks/>
          </p:cNvSpPr>
          <p:nvPr/>
        </p:nvSpPr>
        <p:spPr>
          <a:xfrm>
            <a:off x="892969" y="283633"/>
            <a:ext cx="7358063" cy="105536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4200" b="0" dirty="0" smtClean="0">
                <a:solidFill>
                  <a:srgbClr val="000000"/>
                </a:solidFill>
                <a:latin typeface="Book Antiqua" panose="02040602050305030304" pitchFamily="18" charset="0"/>
              </a:rPr>
              <a:t>Practical Details</a:t>
            </a:r>
            <a:endParaRPr lang="en-US" sz="4200" b="0" dirty="0">
              <a:solidFill>
                <a:srgbClr val="00000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48721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892969" y="220597"/>
            <a:ext cx="7358063" cy="11510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200" dirty="0">
                <a:latin typeface="Book Antiqua" panose="02040602050305030304" pitchFamily="18" charset="0"/>
              </a:rPr>
              <a:t>Special Features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892969" y="1727201"/>
            <a:ext cx="7358063" cy="489373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11814" indent="-311814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rgbClr val="FFFFFF"/>
                </a:solidFill>
              </a:rPr>
              <a:t>All sessions are videotaped as per clinic policy; explicitly a teaching clinic</a:t>
            </a:r>
          </a:p>
          <a:p>
            <a:pPr marL="311814" indent="-311814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rgbClr val="FFFFFF"/>
                </a:solidFill>
              </a:rPr>
              <a:t>Supervision is focused and detail oriented; rapport building, non-verbal communication, phrasing of verbal interventions, transference and countertransference</a:t>
            </a:r>
          </a:p>
          <a:p>
            <a:pPr marL="311814" indent="-311814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rgbClr val="FFFFFF"/>
                </a:solidFill>
              </a:rPr>
              <a:t>Unique experience of relying entirely on psychotherapy skills in a population generally very appropriate for psychotherapy</a:t>
            </a:r>
          </a:p>
        </p:txBody>
      </p:sp>
    </p:spTree>
    <p:extLst>
      <p:ext uri="{BB962C8B-B14F-4D97-AF65-F5344CB8AC3E}">
        <p14:creationId xmlns:p14="http://schemas.microsoft.com/office/powerpoint/2010/main" xmlns="" val="19692998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892969" y="203200"/>
            <a:ext cx="7358063" cy="99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200" dirty="0">
                <a:latin typeface="Book Antiqua" panose="02040602050305030304" pitchFamily="18" charset="0"/>
              </a:rPr>
              <a:t>Patient Examples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723635" y="1718056"/>
            <a:ext cx="7804547" cy="492745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5384" indent="-305384"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FFFFFF"/>
                </a:solidFill>
              </a:rPr>
              <a:t>18 yo female, undecided major; with adjustment disorder, r/o depression, recent romantic break up</a:t>
            </a:r>
          </a:p>
          <a:p>
            <a:pPr marL="305384" indent="-305384"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FFFFFF"/>
                </a:solidFill>
              </a:rPr>
              <a:t>18 yo male, engineering major; with hx of narcissistic traits, new onset panic attacks</a:t>
            </a:r>
          </a:p>
          <a:p>
            <a:pPr marL="305384" indent="-305384"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FFFFFF"/>
                </a:solidFill>
              </a:rPr>
              <a:t>19 yo female, trumpet major at music school; with anxiety disorder, strong family hx of OCD</a:t>
            </a:r>
          </a:p>
          <a:p>
            <a:pPr marL="305384" indent="-305384"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FFFFFF"/>
                </a:solidFill>
              </a:rPr>
              <a:t>24 yo female, medical student*; hx of heroin abuse in stable remission, referred for couples counseling and ongoing substance abuse counseling                </a:t>
            </a:r>
            <a:r>
              <a:rPr sz="1900" dirty="0">
                <a:solidFill>
                  <a:srgbClr val="FFFFFF"/>
                </a:solidFill>
              </a:rPr>
              <a:t>*procedure to prevent any overlap in future educational encounters</a:t>
            </a:r>
          </a:p>
        </p:txBody>
      </p:sp>
    </p:spTree>
    <p:extLst>
      <p:ext uri="{BB962C8B-B14F-4D97-AF65-F5344CB8AC3E}">
        <p14:creationId xmlns:p14="http://schemas.microsoft.com/office/powerpoint/2010/main" xmlns="" val="39171568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92969" y="508000"/>
            <a:ext cx="7358063" cy="7473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200" dirty="0">
                <a:latin typeface="Book Antiqua" panose="02040602050305030304" pitchFamily="18" charset="0"/>
              </a:rPr>
              <a:t>Transitional Issues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355601" y="2032001"/>
            <a:ext cx="8415866" cy="453813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11814" indent="-311814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rgbClr val="FFFFFF"/>
                </a:solidFill>
              </a:rPr>
              <a:t>Collateral: Reluctance of college age patients to allow communication with sources of collateral</a:t>
            </a:r>
          </a:p>
          <a:p>
            <a:pPr marL="311814" indent="-311814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rgbClr val="FFFFFF"/>
                </a:solidFill>
              </a:rPr>
              <a:t>Transference/Countertransference - overempathy, reluctance to acknowledge ‘first break’/SPMI in this promising, young, smart population</a:t>
            </a:r>
          </a:p>
          <a:p>
            <a:pPr marL="311814" indent="-311814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rgbClr val="FFFFFF"/>
                </a:solidFill>
              </a:rPr>
              <a:t>Continuity: Striking contrast between campus counseling services and options for community referrals, particularly when SPMI/substance services needed or summer bridge care</a:t>
            </a:r>
          </a:p>
        </p:txBody>
      </p:sp>
    </p:spTree>
    <p:extLst>
      <p:ext uri="{BB962C8B-B14F-4D97-AF65-F5344CB8AC3E}">
        <p14:creationId xmlns:p14="http://schemas.microsoft.com/office/powerpoint/2010/main" xmlns="" val="14913939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727" y="142253"/>
            <a:ext cx="7804547" cy="1491258"/>
          </a:xfrm>
        </p:spPr>
        <p:txBody>
          <a:bodyPr>
            <a:normAutofit/>
          </a:bodyPr>
          <a:lstStyle/>
          <a:p>
            <a:r>
              <a:rPr lang="en-US" sz="4200" dirty="0">
                <a:latin typeface="Book Antiqua" panose="02040602050305030304" pitchFamily="18" charset="0"/>
                <a:cs typeface="Helvetica"/>
              </a:rPr>
              <a:t>The College at Brockport</a:t>
            </a:r>
            <a:br>
              <a:rPr lang="en-US" sz="4200" dirty="0">
                <a:latin typeface="Book Antiqua" panose="02040602050305030304" pitchFamily="18" charset="0"/>
                <a:cs typeface="Helvetica"/>
              </a:rPr>
            </a:br>
            <a:r>
              <a:rPr lang="en-US" sz="3400" dirty="0">
                <a:latin typeface="Book Antiqua" panose="02040602050305030304" pitchFamily="18" charset="0"/>
                <a:cs typeface="Helvetica"/>
              </a:rPr>
              <a:t>State University of New York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1051" y="2048933"/>
            <a:ext cx="8609870" cy="466357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Elective rotation for either General Psychiatry Residents or Child and Adolescent Psychiatry Fellows</a:t>
            </a:r>
          </a:p>
          <a:p>
            <a:r>
              <a:rPr lang="en-US" sz="2400" dirty="0" smtClean="0"/>
              <a:t>Counseling Center provides full range of short term and long term services, including CD (“AOD”) services</a:t>
            </a:r>
          </a:p>
          <a:p>
            <a:pPr lvl="1"/>
            <a:r>
              <a:rPr lang="en-US" sz="2400" dirty="0" smtClean="0"/>
              <a:t>UR CAP Division has contract to provide Psychiatrist services, other clinicians employees of college</a:t>
            </a:r>
          </a:p>
          <a:p>
            <a:pPr lvl="1"/>
            <a:r>
              <a:rPr lang="en-US" sz="2400" dirty="0" smtClean="0"/>
              <a:t>Lack of available resources for students in region have led to functioning as a CMHC for many (an ongoing tension for administration and clinicians).</a:t>
            </a:r>
          </a:p>
          <a:p>
            <a:pPr lvl="1"/>
            <a:r>
              <a:rPr lang="en-US" sz="2400" dirty="0" smtClean="0"/>
              <a:t>Less affluent population compared to UR</a:t>
            </a:r>
          </a:p>
        </p:txBody>
      </p:sp>
    </p:spTree>
    <p:extLst>
      <p:ext uri="{BB962C8B-B14F-4D97-AF65-F5344CB8AC3E}">
        <p14:creationId xmlns:p14="http://schemas.microsoft.com/office/powerpoint/2010/main" xmlns="" val="12314804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727" y="1"/>
            <a:ext cx="7804547" cy="1600200"/>
          </a:xfrm>
        </p:spPr>
        <p:txBody>
          <a:bodyPr>
            <a:normAutofit/>
          </a:bodyPr>
          <a:lstStyle/>
          <a:p>
            <a:r>
              <a:rPr lang="en-US" sz="4200" dirty="0">
                <a:latin typeface="Book Antiqua" panose="02040602050305030304" pitchFamily="18" charset="0"/>
                <a:cs typeface="Helvetica"/>
              </a:rPr>
              <a:t>The College at Brockport</a:t>
            </a:r>
            <a:br>
              <a:rPr lang="en-US" sz="4200" dirty="0">
                <a:latin typeface="Book Antiqua" panose="02040602050305030304" pitchFamily="18" charset="0"/>
                <a:cs typeface="Helvetica"/>
              </a:rPr>
            </a:br>
            <a:r>
              <a:rPr lang="en-US" sz="3400" dirty="0">
                <a:latin typeface="Book Antiqua" panose="02040602050305030304" pitchFamily="18" charset="0"/>
                <a:cs typeface="Helvetica"/>
              </a:rPr>
              <a:t>State University of New York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1051" y="1881415"/>
            <a:ext cx="8609870" cy="44803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Residents can focus on any aspect of services provided, supervised by UR CAP faculty working at Counseling Center</a:t>
            </a:r>
          </a:p>
          <a:p>
            <a:pPr lvl="2"/>
            <a:r>
              <a:rPr lang="en-US" sz="2800" dirty="0" smtClean="0"/>
              <a:t>Including consultation and collaboration with primary care providers in Health Center</a:t>
            </a:r>
          </a:p>
          <a:p>
            <a:r>
              <a:rPr lang="en-US" sz="2800" dirty="0" smtClean="0"/>
              <a:t>Residents who have done elective thus far have focused on </a:t>
            </a:r>
            <a:r>
              <a:rPr lang="en-US" sz="2800" dirty="0" err="1" smtClean="0"/>
              <a:t>psychopharm</a:t>
            </a:r>
            <a:r>
              <a:rPr lang="en-US" sz="2800" dirty="0" smtClean="0"/>
              <a:t> in TAY (particularly emerging or early course of serious mental disorders), as compliment to UR UCC experience.</a:t>
            </a:r>
          </a:p>
        </p:txBody>
      </p:sp>
    </p:spTree>
    <p:extLst>
      <p:ext uri="{BB962C8B-B14F-4D97-AF65-F5344CB8AC3E}">
        <p14:creationId xmlns:p14="http://schemas.microsoft.com/office/powerpoint/2010/main" xmlns="" val="950380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969" y="135468"/>
            <a:ext cx="7358063" cy="1236699"/>
          </a:xfrm>
        </p:spPr>
        <p:txBody>
          <a:bodyPr/>
          <a:lstStyle/>
          <a:p>
            <a:r>
              <a:rPr lang="en-US" sz="4400" dirty="0" smtClean="0"/>
              <a:t>Breakout Groups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969" y="1845733"/>
            <a:ext cx="7358063" cy="4741334"/>
          </a:xfrm>
        </p:spPr>
        <p:txBody>
          <a:bodyPr>
            <a:no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3200" dirty="0" smtClean="0"/>
              <a:t>What do you think a rotation in college mental health could add to your child or adult training program?</a:t>
            </a:r>
            <a:endParaRPr lang="en-US" sz="3200" dirty="0"/>
          </a:p>
          <a:p>
            <a:pPr marL="342900" indent="-342900" algn="l">
              <a:buFont typeface="Arial"/>
              <a:buChar char="•"/>
            </a:pPr>
            <a:r>
              <a:rPr lang="en-US" sz="3200" dirty="0" smtClean="0"/>
              <a:t>What are the potential obstacles to starting such a program?</a:t>
            </a:r>
          </a:p>
          <a:p>
            <a:pPr marL="342900" indent="-342900" algn="l">
              <a:buFont typeface="Arial"/>
              <a:buChar char="•"/>
            </a:pPr>
            <a:r>
              <a:rPr lang="en-US" sz="3200" dirty="0" smtClean="0"/>
              <a:t>What is the first step you would need to take?</a:t>
            </a:r>
            <a:endParaRPr lang="en-US" sz="3200" dirty="0"/>
          </a:p>
          <a:p>
            <a:pPr marL="342900" indent="-342900" algn="l">
              <a:buFont typeface="Arial"/>
              <a:buChar char="•"/>
            </a:pPr>
            <a:r>
              <a:rPr lang="en-US" sz="3200" dirty="0" smtClean="0"/>
              <a:t>What is the second step?</a:t>
            </a:r>
          </a:p>
        </p:txBody>
      </p:sp>
    </p:spTree>
    <p:extLst>
      <p:ext uri="{BB962C8B-B14F-4D97-AF65-F5344CB8AC3E}">
        <p14:creationId xmlns:p14="http://schemas.microsoft.com/office/powerpoint/2010/main" xmlns="" val="30324142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969" y="1"/>
            <a:ext cx="7358063" cy="1440207"/>
          </a:xfrm>
        </p:spPr>
        <p:txBody>
          <a:bodyPr/>
          <a:lstStyle/>
          <a:p>
            <a:r>
              <a:rPr lang="en-US" dirty="0" smtClean="0"/>
              <a:t>Take Home Points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814436"/>
            <a:ext cx="9144000" cy="5043564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 smtClean="0"/>
              <a:t>Increased need for psychiatric treatment of TAY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N</a:t>
            </a:r>
            <a:r>
              <a:rPr lang="en-US" dirty="0" smtClean="0"/>
              <a:t>eed to train adult and child psychiatrists to treat TAY 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Training Directors can introduce elective or mandatory training experiences in college mental health </a:t>
            </a:r>
            <a:endParaRPr lang="en-US" dirty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Programs face time constraints, potential budget issues and mindset barriers to college rotations</a:t>
            </a:r>
          </a:p>
          <a:p>
            <a:pPr algn="l"/>
            <a:r>
              <a:rPr lang="en-US" u="sng" dirty="0" smtClean="0"/>
              <a:t>TASKS:</a:t>
            </a:r>
          </a:p>
          <a:p>
            <a:pPr marL="342900" indent="-342900" algn="l">
              <a:buFont typeface="Wingdings" charset="2"/>
              <a:buChar char="Ø"/>
            </a:pPr>
            <a:r>
              <a:rPr lang="en-US" dirty="0" smtClean="0"/>
              <a:t>Meet with local CMHS director </a:t>
            </a:r>
          </a:p>
          <a:p>
            <a:pPr marL="342900" lvl="2" indent="-342900" algn="l">
              <a:buFont typeface="Wingdings" charset="2"/>
              <a:buChar char="Ø"/>
            </a:pPr>
            <a:r>
              <a:rPr lang="en-US" dirty="0" smtClean="0"/>
              <a:t>Brainstorm with faculty about training needs</a:t>
            </a:r>
          </a:p>
          <a:p>
            <a:pPr marL="342900" lvl="2" indent="-342900" algn="l">
              <a:buFont typeface="Wingdings" charset="2"/>
              <a:buChar char="Ø"/>
            </a:pPr>
            <a:r>
              <a:rPr lang="en-US" dirty="0" smtClean="0"/>
              <a:t>Brainstorm with trainees about interest in college rotation</a:t>
            </a:r>
          </a:p>
          <a:p>
            <a:pPr marL="342900" lvl="2" indent="-342900" algn="l">
              <a:buFont typeface="Wingdings" charset="2"/>
              <a:buChar char="Ø"/>
            </a:pPr>
            <a:r>
              <a:rPr lang="en-US" dirty="0" smtClean="0"/>
              <a:t>Write up proposal to submit to faculty, chair</a:t>
            </a:r>
          </a:p>
          <a:p>
            <a:pPr marL="342900" lvl="2" indent="-342900" algn="l">
              <a:buFont typeface="Wingdings" charset="2"/>
              <a:buChar char="Ø"/>
            </a:pPr>
            <a:r>
              <a:rPr lang="en-US" dirty="0" smtClean="0"/>
              <a:t>Propose rotation to college, discuss challenges, supervision and evaluation process; offer to have faculty do teaching for CMHS staff</a:t>
            </a:r>
          </a:p>
          <a:p>
            <a:pPr marL="342900" lvl="2" indent="-342900" algn="l">
              <a:buFont typeface="Wingdings" charset="2"/>
              <a:buChar char="Ø"/>
            </a:pPr>
            <a:r>
              <a:rPr lang="en-US" dirty="0" smtClean="0"/>
              <a:t>Pilot rotation, involve CMHS in joint evaluation, plan changes</a:t>
            </a:r>
          </a:p>
          <a:p>
            <a:pPr marL="342900" lvl="2" indent="-342900" algn="l">
              <a:buFont typeface="Wingdings" charset="2"/>
              <a:buChar char="Ø"/>
            </a:pPr>
            <a:endParaRPr lang="en-US" dirty="0" smtClean="0"/>
          </a:p>
          <a:p>
            <a:pPr marL="342900" indent="-3429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25731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Selected References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15767"/>
            <a:ext cx="9144000" cy="5142233"/>
          </a:xfrm>
        </p:spPr>
        <p:txBody>
          <a:bodyPr>
            <a:normAutofit fontScale="77500" lnSpcReduction="20000"/>
          </a:bodyPr>
          <a:lstStyle/>
          <a:p>
            <a:r>
              <a:rPr lang="en-US" sz="2900" dirty="0" smtClean="0"/>
              <a:t>Casey </a:t>
            </a:r>
            <a:r>
              <a:rPr lang="en-US" sz="2900" dirty="0"/>
              <a:t>et al., (2008). The Adolescent Brain. Annals of the NY Academy of </a:t>
            </a:r>
            <a:r>
              <a:rPr lang="en-US" sz="2900" dirty="0" smtClean="0"/>
              <a:t>Sciences, 1124</a:t>
            </a:r>
            <a:r>
              <a:rPr lang="en-US" sz="2900" dirty="0"/>
              <a:t>:</a:t>
            </a:r>
            <a:r>
              <a:rPr lang="en-US" sz="2900" dirty="0" smtClean="0"/>
              <a:t> 111-124. </a:t>
            </a:r>
          </a:p>
          <a:p>
            <a:r>
              <a:rPr lang="en-US" sz="2900" dirty="0"/>
              <a:t>Corey et al., (2012). </a:t>
            </a:r>
            <a:r>
              <a:rPr lang="en-US" sz="2900" dirty="0">
                <a:effectLst/>
              </a:rPr>
              <a:t>The Relationship of Level of Positive Mental Health With Current Mental Disorders in Predicting Suicidal Behavior and Academic Impairment in College Students. </a:t>
            </a:r>
            <a:r>
              <a:rPr lang="en-US" sz="2900" dirty="0"/>
              <a:t>J of American College Health, 60(2) : 126-133</a:t>
            </a:r>
            <a:r>
              <a:rPr lang="en-US" sz="2900" dirty="0" smtClean="0"/>
              <a:t>.</a:t>
            </a:r>
          </a:p>
          <a:p>
            <a:r>
              <a:rPr lang="en-US" sz="2900" dirty="0" err="1"/>
              <a:t>DeMaria</a:t>
            </a:r>
            <a:r>
              <a:rPr lang="en-US" sz="2900" dirty="0"/>
              <a:t> et al. (2013). Psychiatry Resident Rotations in University Counseling Centers: A Pilot Study of Rotation Types and Challenges. J of College Student Psychopathology, 27: 337-344</a:t>
            </a:r>
            <a:r>
              <a:rPr lang="en-US" sz="2900" dirty="0" smtClean="0"/>
              <a:t>.</a:t>
            </a:r>
            <a:endParaRPr lang="en-US" sz="2900" dirty="0"/>
          </a:p>
          <a:p>
            <a:r>
              <a:rPr lang="en-US" sz="2900" dirty="0" err="1"/>
              <a:t>Derenne</a:t>
            </a:r>
            <a:r>
              <a:rPr lang="en-US" sz="2900" dirty="0"/>
              <a:t> J &amp; Martel, A Model CSMH Curriculum for Child and Adolescent Psychiatry Training Programs.  in press.</a:t>
            </a:r>
          </a:p>
          <a:p>
            <a:r>
              <a:rPr lang="en-US" sz="2900" dirty="0"/>
              <a:t>Eisenberg et al., (2011). Mental Health Service Utilization among College Students in the United States</a:t>
            </a:r>
            <a:r>
              <a:rPr lang="en-US" sz="2900" dirty="0">
                <a:effectLst/>
              </a:rPr>
              <a:t>. </a:t>
            </a:r>
            <a:r>
              <a:rPr lang="en-US" sz="2900" dirty="0"/>
              <a:t>Journal of Nervous and Mental Disease, </a:t>
            </a:r>
            <a:r>
              <a:rPr lang="en-US" sz="2900" dirty="0">
                <a:effectLst/>
              </a:rPr>
              <a:t>199(5): 301-</a:t>
            </a:r>
            <a:r>
              <a:rPr lang="en-US" sz="2900" dirty="0" smtClean="0">
                <a:effectLst/>
              </a:rPr>
              <a:t>308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xmlns="" val="131411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80" y="2070846"/>
            <a:ext cx="8805643" cy="45803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Gallagher (2012). </a:t>
            </a:r>
            <a:r>
              <a:rPr lang="en-US" dirty="0">
                <a:effectLst/>
              </a:rPr>
              <a:t>Thirty Years of the National Survey of Counseling Center Directors: A Personal Account. J of College Student Psychotherapy, 26(3): 172-184.</a:t>
            </a:r>
          </a:p>
          <a:p>
            <a:r>
              <a:rPr lang="en-US" dirty="0"/>
              <a:t>IOM, NRC (2014). Investing in the Health and Well-Being of Young Adults </a:t>
            </a:r>
            <a:endParaRPr lang="en-US" dirty="0" smtClean="0"/>
          </a:p>
          <a:p>
            <a:r>
              <a:rPr lang="en-US" dirty="0" err="1" smtClean="0"/>
              <a:t>Iarovici</a:t>
            </a:r>
            <a:r>
              <a:rPr lang="en-US" dirty="0" smtClean="0"/>
              <a:t> </a:t>
            </a:r>
            <a:r>
              <a:rPr lang="en-US" dirty="0"/>
              <a:t>D. (2014). Mental Health Issues and the University Student. Baltimore: Johns Hopkins University Press. </a:t>
            </a:r>
            <a:endParaRPr lang="en-US" dirty="0">
              <a:effectLst/>
            </a:endParaRPr>
          </a:p>
          <a:p>
            <a:r>
              <a:rPr lang="en-US" dirty="0" smtClean="0"/>
              <a:t>Kay </a:t>
            </a:r>
            <a:r>
              <a:rPr lang="en-US" dirty="0"/>
              <a:t>J Schwartz V. (2010). Mental Health in the College Community. NY: Wiley-Blackwell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Reetz</a:t>
            </a:r>
            <a:r>
              <a:rPr lang="en-US" dirty="0"/>
              <a:t>. et al. (2013). The Association for University and College Counseling Center Directors Annual Survey.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283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172720"/>
            <a:ext cx="7612063" cy="1452880"/>
          </a:xfrm>
        </p:spPr>
        <p:txBody>
          <a:bodyPr/>
          <a:lstStyle/>
          <a:p>
            <a:r>
              <a:rPr lang="en-US" sz="4000" dirty="0" smtClean="0"/>
              <a:t>Developmental Themes in College </a:t>
            </a:r>
            <a:r>
              <a:rPr lang="en-US" sz="4000" dirty="0"/>
              <a:t>B</a:t>
            </a:r>
            <a:r>
              <a:rPr lang="en-US" sz="4000" dirty="0" smtClean="0"/>
              <a:t>ound TAY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32" y="1864376"/>
            <a:ext cx="8297839" cy="4993624"/>
          </a:xfrm>
        </p:spPr>
        <p:txBody>
          <a:bodyPr>
            <a:normAutofit fontScale="55000" lnSpcReduction="20000"/>
          </a:bodyPr>
          <a:lstStyle/>
          <a:p>
            <a:r>
              <a:rPr lang="en-US" sz="4400" dirty="0"/>
              <a:t>M</a:t>
            </a:r>
            <a:r>
              <a:rPr lang="en-US" sz="4400" dirty="0" smtClean="0"/>
              <a:t>aturing relationships with parents, friends, significant others as separation-individuation is reworked</a:t>
            </a:r>
          </a:p>
          <a:p>
            <a:r>
              <a:rPr lang="en-US" sz="4400" dirty="0" smtClean="0"/>
              <a:t>Readiness for college process in junior/senior year HS</a:t>
            </a:r>
            <a:endParaRPr lang="en-US" sz="4400" dirty="0"/>
          </a:p>
          <a:p>
            <a:r>
              <a:rPr lang="en-US" sz="4400" dirty="0" smtClean="0"/>
              <a:t>Sustained academic work with limited involvement from parents important to success in transition</a:t>
            </a:r>
          </a:p>
          <a:p>
            <a:pPr>
              <a:buFont typeface="Wingdings" pitchFamily="2" charset="2"/>
              <a:buChar char="Ø"/>
            </a:pPr>
            <a:r>
              <a:rPr lang="en-US" sz="4400" dirty="0" smtClean="0"/>
              <a:t>Still potential for impulsivity and risk-taking in healthy college bound teens secondary to ongoing brain maturation and increased responsiveness to external motivators*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200" dirty="0" smtClean="0"/>
              <a:t>* Casey et al., (2008)</a:t>
            </a:r>
            <a:r>
              <a:rPr lang="en-US" sz="2200" dirty="0"/>
              <a:t>. Annals of the NY Academy of </a:t>
            </a:r>
            <a:r>
              <a:rPr lang="en-US" sz="2200" dirty="0" smtClean="0"/>
              <a:t>Sciences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160975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Resources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175" y="1798320"/>
            <a:ext cx="7612064" cy="49377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Annual Survey of College </a:t>
            </a:r>
            <a:r>
              <a:rPr lang="en-US" dirty="0"/>
              <a:t>S</a:t>
            </a:r>
            <a:r>
              <a:rPr lang="en-US" dirty="0" smtClean="0"/>
              <a:t>tudents by American College Health Association (ACHA)</a:t>
            </a:r>
          </a:p>
          <a:p>
            <a:r>
              <a:rPr lang="en-US" dirty="0" smtClean="0"/>
              <a:t>National Survey of Counseling Center Directors by Richard Gallagher, data since 1981</a:t>
            </a:r>
          </a:p>
          <a:p>
            <a:r>
              <a:rPr lang="en-US" dirty="0" smtClean="0"/>
              <a:t>AACAP Facts for Families on TAY</a:t>
            </a:r>
          </a:p>
          <a:p>
            <a:r>
              <a:rPr lang="en-US" dirty="0"/>
              <a:t>Youth In Transition: Moving Into Adulthood Resource </a:t>
            </a:r>
            <a:r>
              <a:rPr lang="en-US" dirty="0" smtClean="0"/>
              <a:t>Center,  </a:t>
            </a:r>
            <a:r>
              <a:rPr lang="en-US" dirty="0"/>
              <a:t>www.aacap.org</a:t>
            </a:r>
            <a:endParaRPr lang="en-US" dirty="0" smtClean="0"/>
          </a:p>
          <a:p>
            <a:r>
              <a:rPr lang="en-US" dirty="0">
                <a:hlinkClick r:id="rId2"/>
              </a:rPr>
              <a:t>http://healthymindsnetwork.org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The Jed Foundation 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www.jedfoundation.org/students/programs/transition-year</a:t>
            </a:r>
            <a:r>
              <a:rPr lang="en-US" dirty="0"/>
              <a:t>; </a:t>
            </a:r>
            <a:r>
              <a:rPr lang="en-US" dirty="0">
                <a:hlinkClick r:id="rId4"/>
              </a:rPr>
              <a:t>http://www.transitionyear.org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58503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Lucida Handwriting" panose="03010101010101010101" pitchFamily="66" charset="0"/>
              </a:rPr>
              <a:t>Thank You!</a:t>
            </a:r>
            <a:endParaRPr lang="en-US" dirty="0">
              <a:latin typeface="Lucida Handwriting" panose="03010101010101010101" pitchFamily="66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6"/>
          <p:cNvSpPr txBox="1">
            <a:spLocks/>
          </p:cNvSpPr>
          <p:nvPr/>
        </p:nvSpPr>
        <p:spPr>
          <a:xfrm rot="504148">
            <a:off x="4493542" y="555043"/>
            <a:ext cx="4142460" cy="3085398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sp>
      <p:pic>
        <p:nvPicPr>
          <p:cNvPr id="1026" name="Picture 2" descr="Image result for college li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69422" y="1202391"/>
            <a:ext cx="17907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137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193041"/>
            <a:ext cx="7612063" cy="1371600"/>
          </a:xfrm>
        </p:spPr>
        <p:txBody>
          <a:bodyPr/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Need </a:t>
            </a:r>
            <a:r>
              <a:rPr lang="en-US" sz="4000" dirty="0"/>
              <a:t>for clinical services during TAY and college years</a:t>
            </a:r>
            <a:r>
              <a:rPr lang="en-US" sz="4400" dirty="0"/>
              <a:t/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175" y="1706880"/>
            <a:ext cx="7612064" cy="5040320"/>
          </a:xfrm>
        </p:spPr>
        <p:txBody>
          <a:bodyPr>
            <a:normAutofit/>
          </a:bodyPr>
          <a:lstStyle/>
          <a:p>
            <a:r>
              <a:rPr lang="en-US" dirty="0" smtClean="0"/>
              <a:t>Number of students who matriculate on meds or with a pre-existing diagnosis on the rise</a:t>
            </a:r>
          </a:p>
          <a:p>
            <a:r>
              <a:rPr lang="en-US" dirty="0" smtClean="0"/>
              <a:t>Pathology in students who present to centers more severe*  </a:t>
            </a:r>
          </a:p>
          <a:p>
            <a:r>
              <a:rPr lang="en-US" dirty="0" smtClean="0"/>
              <a:t>The highest increase during this age range of any medical illness is psychiatric (panic, depression, BD, schizophrenia, substance abuse)</a:t>
            </a:r>
          </a:p>
          <a:p>
            <a:r>
              <a:rPr lang="en-US" i="1" dirty="0" smtClean="0"/>
              <a:t>Current </a:t>
            </a:r>
            <a:r>
              <a:rPr lang="en-US" dirty="0"/>
              <a:t>d</a:t>
            </a:r>
            <a:r>
              <a:rPr lang="en-US" dirty="0" smtClean="0"/>
              <a:t>epression and anxiety predict academic difficulty and </a:t>
            </a:r>
            <a:r>
              <a:rPr lang="en-US" dirty="0" err="1" smtClean="0"/>
              <a:t>suicidality</a:t>
            </a:r>
            <a:r>
              <a:rPr lang="en-US" dirty="0" smtClean="0"/>
              <a:t>**</a:t>
            </a:r>
          </a:p>
          <a:p>
            <a:pPr marL="0" indent="0">
              <a:buNone/>
            </a:pPr>
            <a:r>
              <a:rPr lang="en-US" sz="1200" dirty="0" smtClean="0"/>
              <a:t>* Gallagher (2012). J of College Student Psychotherapy; **Corey et al., (2012). J of American College Health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00906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2560"/>
            <a:ext cx="9144000" cy="1452880"/>
          </a:xfrm>
        </p:spPr>
        <p:txBody>
          <a:bodyPr/>
          <a:lstStyle/>
          <a:p>
            <a:r>
              <a:rPr lang="en-US" sz="4000" dirty="0"/>
              <a:t>R</a:t>
            </a:r>
            <a:r>
              <a:rPr lang="en-US" sz="4000" dirty="0" smtClean="0"/>
              <a:t>isk factors in entering college freshman: pre-existing disorder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" y="2070846"/>
            <a:ext cx="8930639" cy="4569440"/>
          </a:xfrm>
        </p:spPr>
        <p:txBody>
          <a:bodyPr>
            <a:normAutofit/>
          </a:bodyPr>
          <a:lstStyle/>
          <a:p>
            <a:r>
              <a:rPr lang="en-US" dirty="0"/>
              <a:t>TAY vulnerable to developmental increases in psychiatric disorders </a:t>
            </a:r>
          </a:p>
          <a:p>
            <a:r>
              <a:rPr lang="en-US" dirty="0" smtClean="0"/>
              <a:t>Exacerbation of pre-existing psychiatric conditions can occur with transition to college (e.g. ED)</a:t>
            </a:r>
          </a:p>
          <a:p>
            <a:r>
              <a:rPr lang="en-US" dirty="0"/>
              <a:t>Substance Use can increase risk for other psychiatric disorders</a:t>
            </a:r>
          </a:p>
          <a:p>
            <a:r>
              <a:rPr lang="en-US" dirty="0" smtClean="0"/>
              <a:t>Learning </a:t>
            </a:r>
            <a:r>
              <a:rPr lang="en-US" dirty="0"/>
              <a:t>issues &amp; disorganization frequently associated with ADHD can compromise academic adjustment</a:t>
            </a:r>
          </a:p>
          <a:p>
            <a:r>
              <a:rPr lang="en-US" dirty="0" smtClean="0"/>
              <a:t>Students with diagnosed psychiatric disorders must manage their treatment with less support than high school </a:t>
            </a:r>
          </a:p>
        </p:txBody>
      </p:sp>
    </p:spTree>
    <p:extLst>
      <p:ext uri="{BB962C8B-B14F-4D97-AF65-F5344CB8AC3E}">
        <p14:creationId xmlns:p14="http://schemas.microsoft.com/office/powerpoint/2010/main" xmlns="" val="301391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162560"/>
            <a:ext cx="7612063" cy="1473200"/>
          </a:xfrm>
        </p:spPr>
        <p:txBody>
          <a:bodyPr/>
          <a:lstStyle/>
          <a:p>
            <a:r>
              <a:rPr lang="en-US" sz="4000" dirty="0" smtClean="0"/>
              <a:t>Challenges to providing mental health care to college students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" y="2040006"/>
            <a:ext cx="8961120" cy="4707194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smtClean="0"/>
              <a:t>Only </a:t>
            </a:r>
            <a:r>
              <a:rPr lang="en-US" sz="9600" dirty="0"/>
              <a:t>36% of students with diagnoses go for help on campus with variation campus to campus*</a:t>
            </a:r>
          </a:p>
          <a:p>
            <a:r>
              <a:rPr lang="en-US" sz="9600" dirty="0"/>
              <a:t>Of students who were recently suicidal, less than half got </a:t>
            </a:r>
            <a:r>
              <a:rPr lang="en-US" sz="9600" dirty="0" smtClean="0"/>
              <a:t>help</a:t>
            </a:r>
          </a:p>
          <a:p>
            <a:r>
              <a:rPr lang="en-US" sz="9600" dirty="0"/>
              <a:t>More than ½ College Counseling Center Directors see demand for service rising without increase in funding or staff</a:t>
            </a:r>
          </a:p>
          <a:p>
            <a:r>
              <a:rPr lang="en-US" sz="9600" dirty="0" smtClean="0"/>
              <a:t>78% of Directors reported increase in crises in 2011 survey**</a:t>
            </a:r>
          </a:p>
          <a:p>
            <a:r>
              <a:rPr lang="en-US" sz="9600" dirty="0" smtClean="0"/>
              <a:t>2/3 of directors have trouble finding long-term </a:t>
            </a:r>
            <a:r>
              <a:rPr lang="en-US" sz="9600" dirty="0" err="1" smtClean="0"/>
              <a:t>rx</a:t>
            </a:r>
            <a:r>
              <a:rPr lang="en-US" sz="9600" dirty="0" smtClean="0"/>
              <a:t> for students***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800" dirty="0"/>
              <a:t>*</a:t>
            </a:r>
            <a:r>
              <a:rPr lang="en-US" sz="4800" dirty="0" smtClean="0"/>
              <a:t>Eisenberg et </a:t>
            </a:r>
            <a:r>
              <a:rPr lang="en-US" sz="4800" dirty="0"/>
              <a:t>al</a:t>
            </a:r>
            <a:r>
              <a:rPr lang="en-US" sz="4800" dirty="0" smtClean="0"/>
              <a:t>., (2011). </a:t>
            </a:r>
            <a:r>
              <a:rPr lang="en-US" sz="4800" dirty="0"/>
              <a:t>Journal of Nervous and Mental </a:t>
            </a:r>
            <a:r>
              <a:rPr lang="en-US" sz="4800" dirty="0" smtClean="0"/>
              <a:t>Disease; </a:t>
            </a:r>
            <a:r>
              <a:rPr lang="en-US" sz="4800" dirty="0"/>
              <a:t>* </a:t>
            </a:r>
            <a:r>
              <a:rPr lang="en-US" sz="4800" dirty="0" smtClean="0"/>
              <a:t>*Gallagher </a:t>
            </a:r>
            <a:r>
              <a:rPr lang="en-US" sz="4800" dirty="0"/>
              <a:t>(2012). J of College Student Psychotherapy ***</a:t>
            </a:r>
            <a:r>
              <a:rPr lang="en-US" sz="4800" dirty="0" smtClean="0"/>
              <a:t>as reported in Kay &amp; Schwartz (2010).  </a:t>
            </a:r>
            <a:r>
              <a:rPr lang="en-US" sz="4800" u="sng" dirty="0" smtClean="0"/>
              <a:t>Mental Health Care in the College Community</a:t>
            </a:r>
            <a:endParaRPr lang="en-US" sz="4800" u="sng" dirty="0"/>
          </a:p>
        </p:txBody>
      </p:sp>
    </p:spTree>
    <p:extLst>
      <p:ext uri="{BB962C8B-B14F-4D97-AF65-F5344CB8AC3E}">
        <p14:creationId xmlns:p14="http://schemas.microsoft.com/office/powerpoint/2010/main" xmlns="" val="14811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Habitat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4222</TotalTime>
  <Words>3695</Words>
  <Application>Microsoft Office PowerPoint</Application>
  <PresentationFormat>On-screen Show (4:3)</PresentationFormat>
  <Paragraphs>419</Paragraphs>
  <Slides>61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Habitat</vt:lpstr>
      <vt:lpstr> Working with Transitional Age Youth (TAY) and College Student Mental Health (CSMH): Opportunities for Collaboration and Integration in General and Child &amp; Adolescent Psychiatry Training  </vt:lpstr>
      <vt:lpstr>Disclosures</vt:lpstr>
      <vt:lpstr>Workshop Objectives</vt:lpstr>
      <vt:lpstr>Background- Working with Transition Age Youth and College Student Mental Health</vt:lpstr>
      <vt:lpstr>Transitional Age Youth (TAY)</vt:lpstr>
      <vt:lpstr>Developmental Themes in College Bound TAY </vt:lpstr>
      <vt:lpstr> Need for clinical services during TAY and college years </vt:lpstr>
      <vt:lpstr>Risk factors in entering college freshman: pre-existing disorder</vt:lpstr>
      <vt:lpstr>Challenges to providing mental health care to college students</vt:lpstr>
      <vt:lpstr>Hx of Psychiatry Training in College Mental Health Services (CMHS)</vt:lpstr>
      <vt:lpstr>Down the road: other issues in TAY for psychiatry residency and fellowship</vt:lpstr>
      <vt:lpstr>Psychiatry Training and TAY/CSMH Experiences</vt:lpstr>
      <vt:lpstr>Institute of Medicine &amp; National Research Council, 2014</vt:lpstr>
      <vt:lpstr>“Investing in the Health and Well-Being of Young Adults” IOM/NRC (2014)</vt:lpstr>
      <vt:lpstr>IOM Report Key Themes</vt:lpstr>
      <vt:lpstr>IOM Report</vt:lpstr>
      <vt:lpstr>Coming Fall 2015 Academic Psychiatry Special Edition: College Mental Health</vt:lpstr>
      <vt:lpstr>General Psychiatry Training and CSMH Rotations</vt:lpstr>
      <vt:lpstr>Challenges to CSMH Rotations</vt:lpstr>
      <vt:lpstr>CAP and CSMH/TAY</vt:lpstr>
      <vt:lpstr>Barriers to CSMH/TAY Experiences in CAP</vt:lpstr>
      <vt:lpstr>Didactics in CAP</vt:lpstr>
      <vt:lpstr>Milestones and TAY</vt:lpstr>
      <vt:lpstr>University at Buffalo</vt:lpstr>
      <vt:lpstr>County Hospital Community Mental Health Clinic</vt:lpstr>
      <vt:lpstr>University at Buffalo Counseling Center</vt:lpstr>
      <vt:lpstr>Buffalo State College Counseling Center</vt:lpstr>
      <vt:lpstr>CAP Community Mental Health Clinic</vt:lpstr>
      <vt:lpstr>Other settings</vt:lpstr>
      <vt:lpstr>Patient Examples</vt:lpstr>
      <vt:lpstr>Didactics</vt:lpstr>
      <vt:lpstr>In Development: First Episode Psychosis Clinic (16-25) and TAY Clinic (18-25) – tentative launch Fall 2015</vt:lpstr>
      <vt:lpstr>University of Massachusetts College Mental Health Elective</vt:lpstr>
      <vt:lpstr>Responsibilities</vt:lpstr>
      <vt:lpstr>Responsibilities</vt:lpstr>
      <vt:lpstr>Slide 36</vt:lpstr>
      <vt:lpstr>Colleges Attended</vt:lpstr>
      <vt:lpstr>Slide 38</vt:lpstr>
      <vt:lpstr>Unique Roles &amp; Bridging Adult and CAP</vt:lpstr>
      <vt:lpstr>   Albert Einstein College of Medicine/ Montefiore Medical Center </vt:lpstr>
      <vt:lpstr>Fordham University Counseling and Psychological Services (CPS)</vt:lpstr>
      <vt:lpstr>Roles of Trainees</vt:lpstr>
      <vt:lpstr>  Treatment Modalities</vt:lpstr>
      <vt:lpstr>The Experience</vt:lpstr>
      <vt:lpstr>Patient Examples</vt:lpstr>
      <vt:lpstr>Developmental Themes</vt:lpstr>
      <vt:lpstr>University of Rochester</vt:lpstr>
      <vt:lpstr>University of Rochester University Campus Counseling</vt:lpstr>
      <vt:lpstr>Psychotherapy</vt:lpstr>
      <vt:lpstr>Slide 50</vt:lpstr>
      <vt:lpstr>Special Features</vt:lpstr>
      <vt:lpstr>Patient Examples</vt:lpstr>
      <vt:lpstr>Transitional Issues</vt:lpstr>
      <vt:lpstr>The College at Brockport State University of New York</vt:lpstr>
      <vt:lpstr>The College at Brockport State University of New York</vt:lpstr>
      <vt:lpstr>Breakout Groups</vt:lpstr>
      <vt:lpstr>Take Home Points</vt:lpstr>
      <vt:lpstr>Selected References</vt:lpstr>
      <vt:lpstr>Selected References</vt:lpstr>
      <vt:lpstr>Resources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</dc:title>
  <dc:creator>Louise Ruberman</dc:creator>
  <cp:lastModifiedBy>ZElberg</cp:lastModifiedBy>
  <cp:revision>105</cp:revision>
  <cp:lastPrinted>2015-03-02T15:11:59Z</cp:lastPrinted>
  <dcterms:created xsi:type="dcterms:W3CDTF">2015-02-16T18:19:49Z</dcterms:created>
  <dcterms:modified xsi:type="dcterms:W3CDTF">2015-05-19T20:45:58Z</dcterms:modified>
</cp:coreProperties>
</file>