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B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4CC7-C78C-7A45-926B-F34DF4EE2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5D7C5-B044-A64D-8FF0-FA4BB8A1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2EE1-13FE-FF42-B589-625C1C5E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72E0-B0EC-D24B-A62C-383FA4CB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06FD-465B-CD45-8698-D378F3DF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F611-288E-4549-9185-8FCA5CC2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BA99-A4A4-F242-A09E-6D6D6F57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E3BB-D0C2-054E-8495-3EFB9401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8C6E-4932-164E-800D-C2617B6D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E8B8-9A1D-B54B-B884-DBC0ED96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635A6-4445-934F-A101-6FDC2617F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6378F-9A7E-6A4F-8093-156A6EEBD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4348-09E1-6B43-ACB7-9FAAF7F2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322B-BA6B-144F-95EF-1B7FD859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8A92-49B6-F146-8CAB-B712592B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22D4-4AA7-D742-9F1A-4C7C31D6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4B99-2865-E14D-A21E-D3BD6680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E267C-3F98-EE40-9C0B-8EC7B044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E238-35DA-F84B-BF40-8F182800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7DA0-817D-684F-A1F9-17DB4067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F496-F4D7-9042-8596-470B3F73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FD473-77D4-3046-AD2A-58FAE83E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11FE-D32E-0646-A1AD-F8E6CEF6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53006-C6BA-3442-A013-6AA5C03A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6FBB-F07F-7948-B867-380C27B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01D7-89DD-3F4C-A2AD-F46C850A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B6E9-1867-BD41-ADF7-024D570AD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263F2-4181-D243-8529-8120601EF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6DD7-124B-6742-8528-1647B11D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8DDBB-FA4F-B140-B12A-FAEDDAEC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6A3A-560F-6049-A4B8-6B9E23C9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898-A7DB-2847-99A5-232AD050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B5F4F-1B16-144B-BA79-86B167B7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2D33C-08B5-AB41-BB52-A0A3CC69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FA78C-286C-264A-8A02-3D9FF2318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EB028-CAE3-E24E-B684-6833BD0DD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9248A-6853-E742-A63B-8FF753FA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91053-A448-9444-B63C-B42DC373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CFC7E-761B-0B49-A708-99A543B7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F185-CB69-BC45-8018-F71DF60B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6C469-A0BE-604C-85B8-D0A9E62C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39092-8281-7344-8975-BF9DBA9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B31A-DABC-D74E-BF8D-F0CBB085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5E8EF-B104-D949-BBC8-27515AC5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75EF1-623F-734D-9B31-6196E22D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8660-F455-144D-9F8B-A140F461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E7FC-4860-DD45-A32B-50FBB8E6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A551-18E5-9941-8646-BDB33C0C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5C43-A974-2C4F-B60B-BA1337A7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F7B42-F081-3D42-9018-1B47D2A7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7769-D334-5847-9785-0B20D32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862A-2A20-2A46-8055-762D3251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9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D77-0252-EB46-8A74-65D8D8D0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6B7E6-25B6-5549-B25D-EF07DA8DC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E2A4-1A4C-3E45-99E8-F8920D24D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9AD5-B889-DE49-AF1A-EDB93196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DAE1-C048-234C-AE36-69CF6A05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504B3-AF29-0842-B7E7-48974D6E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A1356-A815-514C-A07D-BF121B6A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3ED8-AAB4-924F-81B9-743E6EBA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EBAB-3394-5D40-BD7C-4FC91B34A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4A08-DBC6-BF47-827E-B77B295AE5C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6281-BC08-6C4E-8763-584793E4F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1498-494B-4147-8010-96F187038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920F-27CC-084A-AE54-C92FC99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A89654-EB44-A443-87B3-1DEECE6A458B}"/>
              </a:ext>
            </a:extLst>
          </p:cNvPr>
          <p:cNvSpPr/>
          <p:nvPr/>
        </p:nvSpPr>
        <p:spPr>
          <a:xfrm>
            <a:off x="1143000" y="2288693"/>
            <a:ext cx="1813560" cy="883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Fishing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AF2B-C9C3-924C-BD14-7A2827A329DD}"/>
              </a:ext>
            </a:extLst>
          </p:cNvPr>
          <p:cNvSpPr/>
          <p:nvPr/>
        </p:nvSpPr>
        <p:spPr>
          <a:xfrm>
            <a:off x="3931920" y="2288693"/>
            <a:ext cx="1813560" cy="883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Dungeness</a:t>
            </a:r>
          </a:p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crabs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BB11B-DB42-DF48-B679-99D14328B5F0}"/>
              </a:ext>
            </a:extLst>
          </p:cNvPr>
          <p:cNvSpPr/>
          <p:nvPr/>
        </p:nvSpPr>
        <p:spPr>
          <a:xfrm>
            <a:off x="3931920" y="825653"/>
            <a:ext cx="1813560" cy="883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Harmful algal blooms (HABs)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9FE37-CEAC-0840-800E-95671CA4758B}"/>
              </a:ext>
            </a:extLst>
          </p:cNvPr>
          <p:cNvSpPr txBox="1"/>
          <p:nvPr/>
        </p:nvSpPr>
        <p:spPr>
          <a:xfrm>
            <a:off x="4076700" y="15691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Biophysical processes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25AAE-06A6-6D48-8034-F77984440AB3}"/>
              </a:ext>
            </a:extLst>
          </p:cNvPr>
          <p:cNvSpPr txBox="1"/>
          <p:nvPr/>
        </p:nvSpPr>
        <p:spPr>
          <a:xfrm>
            <a:off x="1287780" y="15691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Fleet dynamics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248C9-AC63-784A-A3DA-F6A31395843F}"/>
              </a:ext>
            </a:extLst>
          </p:cNvPr>
          <p:cNvSpPr/>
          <p:nvPr/>
        </p:nvSpPr>
        <p:spPr>
          <a:xfrm>
            <a:off x="3931920" y="3402111"/>
            <a:ext cx="1813560" cy="883920"/>
          </a:xfrm>
          <a:prstGeom prst="rect">
            <a:avLst/>
          </a:prstGeom>
          <a:solidFill>
            <a:srgbClr val="D883FF"/>
          </a:solidFill>
          <a:ln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21B93"/>
                </a:solidFill>
              </a:rPr>
              <a:t>Humpback whales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C2FCA-BB2E-414F-87B3-A43F17ECB8D9}"/>
              </a:ext>
            </a:extLst>
          </p:cNvPr>
          <p:cNvSpPr/>
          <p:nvPr/>
        </p:nvSpPr>
        <p:spPr>
          <a:xfrm>
            <a:off x="6720840" y="825653"/>
            <a:ext cx="1813560" cy="883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HAB and domoic acid monitoring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173DC-9CAC-4C40-BF7F-FF1230A94009}"/>
              </a:ext>
            </a:extLst>
          </p:cNvPr>
          <p:cNvSpPr txBox="1"/>
          <p:nvPr/>
        </p:nvSpPr>
        <p:spPr>
          <a:xfrm>
            <a:off x="6865620" y="15691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Monitoring programs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DFC556-638B-F145-A99F-01D901AC7A97}"/>
              </a:ext>
            </a:extLst>
          </p:cNvPr>
          <p:cNvSpPr/>
          <p:nvPr/>
        </p:nvSpPr>
        <p:spPr>
          <a:xfrm>
            <a:off x="6720840" y="3402111"/>
            <a:ext cx="1813560" cy="883920"/>
          </a:xfrm>
          <a:prstGeom prst="rect">
            <a:avLst/>
          </a:prstGeom>
          <a:solidFill>
            <a:srgbClr val="D883FF"/>
          </a:solidFill>
          <a:ln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521B93"/>
                </a:solidFill>
              </a:rPr>
              <a:t>Whale and entanglement monitoring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CBF0C-7F19-B54D-8E68-EE2A2AC972E9}"/>
              </a:ext>
            </a:extLst>
          </p:cNvPr>
          <p:cNvSpPr txBox="1"/>
          <p:nvPr/>
        </p:nvSpPr>
        <p:spPr>
          <a:xfrm>
            <a:off x="9654540" y="16500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Management procedures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7D666-48E4-594B-B731-A2A6AEC14067}"/>
              </a:ext>
            </a:extLst>
          </p:cNvPr>
          <p:cNvSpPr/>
          <p:nvPr/>
        </p:nvSpPr>
        <p:spPr>
          <a:xfrm>
            <a:off x="9509760" y="825653"/>
            <a:ext cx="1813560" cy="883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Space-time closures or evisceration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CE2E11-3262-9643-874B-A6F87179B76F}"/>
              </a:ext>
            </a:extLst>
          </p:cNvPr>
          <p:cNvSpPr/>
          <p:nvPr/>
        </p:nvSpPr>
        <p:spPr>
          <a:xfrm>
            <a:off x="9509760" y="2288693"/>
            <a:ext cx="1813560" cy="883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Sex-size-season (SSS)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154A1F-51F1-F341-BD88-C72139164D81}"/>
              </a:ext>
            </a:extLst>
          </p:cNvPr>
          <p:cNvSpPr/>
          <p:nvPr/>
        </p:nvSpPr>
        <p:spPr>
          <a:xfrm>
            <a:off x="9509760" y="3402111"/>
            <a:ext cx="1813560" cy="883920"/>
          </a:xfrm>
          <a:prstGeom prst="rect">
            <a:avLst/>
          </a:prstGeom>
          <a:solidFill>
            <a:srgbClr val="D883FF"/>
          </a:solidFill>
          <a:ln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521B93"/>
                </a:solidFill>
              </a:rPr>
              <a:t>Space-time closures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19D34B-51EE-9444-84E5-63385A044CE4}"/>
              </a:ext>
            </a:extLst>
          </p:cNvPr>
          <p:cNvCxnSpPr>
            <a:cxnSpLocks/>
          </p:cNvCxnSpPr>
          <p:nvPr/>
        </p:nvCxnSpPr>
        <p:spPr>
          <a:xfrm>
            <a:off x="11780520" y="1314306"/>
            <a:ext cx="0" cy="53419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EB75C-3C92-C14B-B27E-D58898A09B5E}"/>
              </a:ext>
            </a:extLst>
          </p:cNvPr>
          <p:cNvCxnSpPr>
            <a:cxnSpLocks/>
          </p:cNvCxnSpPr>
          <p:nvPr/>
        </p:nvCxnSpPr>
        <p:spPr>
          <a:xfrm flipH="1">
            <a:off x="1868245" y="6656295"/>
            <a:ext cx="98907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5F3400-DB02-234C-A75E-37E30CA91AA6}"/>
              </a:ext>
            </a:extLst>
          </p:cNvPr>
          <p:cNvCxnSpPr>
            <a:cxnSpLocks/>
          </p:cNvCxnSpPr>
          <p:nvPr/>
        </p:nvCxnSpPr>
        <p:spPr>
          <a:xfrm flipV="1">
            <a:off x="1889760" y="3385973"/>
            <a:ext cx="0" cy="327032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E865F2-3686-C44A-AE52-BCDC1B0C6B6C}"/>
              </a:ext>
            </a:extLst>
          </p:cNvPr>
          <p:cNvSpPr txBox="1"/>
          <p:nvPr/>
        </p:nvSpPr>
        <p:spPr>
          <a:xfrm>
            <a:off x="5718850" y="1359656"/>
            <a:ext cx="10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Bivalve monitoring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286F9-DB9B-1244-813E-AF66865CAB92}"/>
              </a:ext>
            </a:extLst>
          </p:cNvPr>
          <p:cNvSpPr txBox="1"/>
          <p:nvPr/>
        </p:nvSpPr>
        <p:spPr>
          <a:xfrm>
            <a:off x="5718850" y="764932"/>
            <a:ext cx="10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Pier HAB monitoring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6D4563-E3F8-D247-96E1-FE0DC9C63184}"/>
              </a:ext>
            </a:extLst>
          </p:cNvPr>
          <p:cNvSpPr txBox="1"/>
          <p:nvPr/>
        </p:nvSpPr>
        <p:spPr>
          <a:xfrm>
            <a:off x="6050070" y="2184090"/>
            <a:ext cx="10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Viscera sampling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7A8015-4710-EC43-8C05-80F8EF3CBAAD}"/>
              </a:ext>
            </a:extLst>
          </p:cNvPr>
          <p:cNvSpPr txBox="1"/>
          <p:nvPr/>
        </p:nvSpPr>
        <p:spPr>
          <a:xfrm>
            <a:off x="5713009" y="3041601"/>
            <a:ext cx="1001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21B93"/>
                </a:solidFill>
              </a:rPr>
              <a:t>Aerial + shipboard surveys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D9A30-3222-7E4E-B740-36E4F1920013}"/>
              </a:ext>
            </a:extLst>
          </p:cNvPr>
          <p:cNvSpPr txBox="1"/>
          <p:nvPr/>
        </p:nvSpPr>
        <p:spPr>
          <a:xfrm>
            <a:off x="5600700" y="3911627"/>
            <a:ext cx="1242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21B93"/>
                </a:solidFill>
              </a:rPr>
              <a:t>Entangle-</a:t>
            </a:r>
            <a:r>
              <a:rPr lang="en-US" sz="1400" dirty="0" err="1">
                <a:solidFill>
                  <a:srgbClr val="521B93"/>
                </a:solidFill>
              </a:rPr>
              <a:t>ment</a:t>
            </a:r>
            <a:endParaRPr lang="en-US" sz="1400" dirty="0">
              <a:solidFill>
                <a:srgbClr val="521B93"/>
              </a:solidFill>
            </a:endParaRPr>
          </a:p>
          <a:p>
            <a:pPr algn="ctr"/>
            <a:r>
              <a:rPr lang="en-US" sz="1400" dirty="0">
                <a:solidFill>
                  <a:srgbClr val="521B93"/>
                </a:solidFill>
              </a:rPr>
              <a:t>reports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685DA7-B97C-A245-A5DB-0CF6D196CDFD}"/>
              </a:ext>
            </a:extLst>
          </p:cNvPr>
          <p:cNvSpPr txBox="1"/>
          <p:nvPr/>
        </p:nvSpPr>
        <p:spPr>
          <a:xfrm>
            <a:off x="2195523" y="3349386"/>
            <a:ext cx="1279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Incidental take through entanglement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1A504E-9633-714F-A733-76C535ACCAF7}"/>
              </a:ext>
            </a:extLst>
          </p:cNvPr>
          <p:cNvSpPr txBox="1"/>
          <p:nvPr/>
        </p:nvSpPr>
        <p:spPr>
          <a:xfrm>
            <a:off x="4184967" y="1830613"/>
            <a:ext cx="1330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Contamination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D8B91A-F3D7-484F-A801-87E135ECC91C}"/>
              </a:ext>
            </a:extLst>
          </p:cNvPr>
          <p:cNvCxnSpPr>
            <a:cxnSpLocks/>
          </p:cNvCxnSpPr>
          <p:nvPr/>
        </p:nvCxnSpPr>
        <p:spPr>
          <a:xfrm>
            <a:off x="3063721" y="2930261"/>
            <a:ext cx="746279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3D78CA-2525-564C-8120-A96250B1C902}"/>
              </a:ext>
            </a:extLst>
          </p:cNvPr>
          <p:cNvCxnSpPr>
            <a:cxnSpLocks/>
          </p:cNvCxnSpPr>
          <p:nvPr/>
        </p:nvCxnSpPr>
        <p:spPr>
          <a:xfrm>
            <a:off x="3063720" y="3172613"/>
            <a:ext cx="761520" cy="48916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CBECC-0723-0443-948C-D84FBB56BF81}"/>
              </a:ext>
            </a:extLst>
          </p:cNvPr>
          <p:cNvCxnSpPr>
            <a:cxnSpLocks/>
          </p:cNvCxnSpPr>
          <p:nvPr/>
        </p:nvCxnSpPr>
        <p:spPr>
          <a:xfrm flipH="1" flipV="1">
            <a:off x="5796139" y="3829571"/>
            <a:ext cx="815795" cy="5536"/>
          </a:xfrm>
          <a:prstGeom prst="straightConnector1">
            <a:avLst/>
          </a:prstGeom>
          <a:ln w="19050">
            <a:solidFill>
              <a:srgbClr val="521B9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D84F59-9A35-D341-AFE0-B0BC699E5F78}"/>
              </a:ext>
            </a:extLst>
          </p:cNvPr>
          <p:cNvCxnSpPr>
            <a:cxnSpLocks/>
          </p:cNvCxnSpPr>
          <p:nvPr/>
        </p:nvCxnSpPr>
        <p:spPr>
          <a:xfrm flipV="1">
            <a:off x="10416540" y="4419298"/>
            <a:ext cx="0" cy="599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EB79AC-1B96-124B-AA45-0063320980AC}"/>
              </a:ext>
            </a:extLst>
          </p:cNvPr>
          <p:cNvCxnSpPr>
            <a:cxnSpLocks/>
          </p:cNvCxnSpPr>
          <p:nvPr/>
        </p:nvCxnSpPr>
        <p:spPr>
          <a:xfrm>
            <a:off x="8591631" y="1282853"/>
            <a:ext cx="83426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26DF3A-9B4A-2B49-BED2-FAF5870C72BA}"/>
              </a:ext>
            </a:extLst>
          </p:cNvPr>
          <p:cNvCxnSpPr>
            <a:cxnSpLocks/>
          </p:cNvCxnSpPr>
          <p:nvPr/>
        </p:nvCxnSpPr>
        <p:spPr>
          <a:xfrm>
            <a:off x="4184967" y="1769653"/>
            <a:ext cx="0" cy="45808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2F7409-DAA8-1D4D-9DA2-91D4A1A63884}"/>
              </a:ext>
            </a:extLst>
          </p:cNvPr>
          <p:cNvCxnSpPr>
            <a:cxnSpLocks/>
          </p:cNvCxnSpPr>
          <p:nvPr/>
        </p:nvCxnSpPr>
        <p:spPr>
          <a:xfrm flipH="1">
            <a:off x="5796139" y="1830613"/>
            <a:ext cx="1177748" cy="61048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D2314A-944D-3D4F-A323-40F0EEFCEEC9}"/>
              </a:ext>
            </a:extLst>
          </p:cNvPr>
          <p:cNvCxnSpPr>
            <a:cxnSpLocks/>
          </p:cNvCxnSpPr>
          <p:nvPr/>
        </p:nvCxnSpPr>
        <p:spPr>
          <a:xfrm flipH="1" flipV="1">
            <a:off x="5825262" y="1323428"/>
            <a:ext cx="815795" cy="55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512748-A9B3-FD42-A850-7A5BA148D220}"/>
              </a:ext>
            </a:extLst>
          </p:cNvPr>
          <p:cNvCxnSpPr>
            <a:cxnSpLocks/>
          </p:cNvCxnSpPr>
          <p:nvPr/>
        </p:nvCxnSpPr>
        <p:spPr>
          <a:xfrm>
            <a:off x="11475720" y="3868977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82A2B7-CDBF-6541-A233-1362DD81F6C6}"/>
              </a:ext>
            </a:extLst>
          </p:cNvPr>
          <p:cNvCxnSpPr>
            <a:cxnSpLocks/>
          </p:cNvCxnSpPr>
          <p:nvPr/>
        </p:nvCxnSpPr>
        <p:spPr>
          <a:xfrm>
            <a:off x="11475720" y="1314306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4420CC0-1C09-7441-BF58-B4E2090D1497}"/>
              </a:ext>
            </a:extLst>
          </p:cNvPr>
          <p:cNvCxnSpPr>
            <a:cxnSpLocks/>
          </p:cNvCxnSpPr>
          <p:nvPr/>
        </p:nvCxnSpPr>
        <p:spPr>
          <a:xfrm>
            <a:off x="11454205" y="2730652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A038EF-255A-084C-9B6A-253F1AB89AC2}"/>
              </a:ext>
            </a:extLst>
          </p:cNvPr>
          <p:cNvSpPr txBox="1"/>
          <p:nvPr/>
        </p:nvSpPr>
        <p:spPr>
          <a:xfrm>
            <a:off x="2774161" y="2381355"/>
            <a:ext cx="127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Targeted capture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BC2F5FD-4729-FA46-A803-6C28BE45B56C}"/>
              </a:ext>
            </a:extLst>
          </p:cNvPr>
          <p:cNvSpPr/>
          <p:nvPr/>
        </p:nvSpPr>
        <p:spPr>
          <a:xfrm>
            <a:off x="6724161" y="5700384"/>
            <a:ext cx="1813560" cy="883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Ocean observation programs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6D49B5E-CC8C-7344-B1D5-3CF632BAD3C1}"/>
              </a:ext>
            </a:extLst>
          </p:cNvPr>
          <p:cNvSpPr/>
          <p:nvPr/>
        </p:nvSpPr>
        <p:spPr>
          <a:xfrm>
            <a:off x="3924507" y="5664216"/>
            <a:ext cx="1813560" cy="883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Oceans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8511123-56E0-1448-81C3-DCB43AE3DCBF}"/>
              </a:ext>
            </a:extLst>
          </p:cNvPr>
          <p:cNvCxnSpPr>
            <a:cxnSpLocks/>
          </p:cNvCxnSpPr>
          <p:nvPr/>
        </p:nvCxnSpPr>
        <p:spPr>
          <a:xfrm flipH="1" flipV="1">
            <a:off x="5826694" y="6147566"/>
            <a:ext cx="815795" cy="55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B6BF30-9CF8-644A-B696-73A9D6112013}"/>
              </a:ext>
            </a:extLst>
          </p:cNvPr>
          <p:cNvSpPr/>
          <p:nvPr/>
        </p:nvSpPr>
        <p:spPr>
          <a:xfrm>
            <a:off x="6720547" y="4638302"/>
            <a:ext cx="1813560" cy="883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Surveys and stock assessments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D463BA-2BB3-304D-9271-5EE304B1953F}"/>
              </a:ext>
            </a:extLst>
          </p:cNvPr>
          <p:cNvSpPr/>
          <p:nvPr/>
        </p:nvSpPr>
        <p:spPr>
          <a:xfrm>
            <a:off x="3920893" y="4602134"/>
            <a:ext cx="1813560" cy="883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Forage fish (krill and anchovies)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6752C52-0C8F-444F-A241-966D753A811C}"/>
              </a:ext>
            </a:extLst>
          </p:cNvPr>
          <p:cNvCxnSpPr>
            <a:cxnSpLocks/>
          </p:cNvCxnSpPr>
          <p:nvPr/>
        </p:nvCxnSpPr>
        <p:spPr>
          <a:xfrm flipH="1" flipV="1">
            <a:off x="5823080" y="5085484"/>
            <a:ext cx="815795" cy="553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908991-D608-4149-8084-FCC9562979B8}"/>
              </a:ext>
            </a:extLst>
          </p:cNvPr>
          <p:cNvCxnSpPr>
            <a:cxnSpLocks/>
          </p:cNvCxnSpPr>
          <p:nvPr/>
        </p:nvCxnSpPr>
        <p:spPr>
          <a:xfrm>
            <a:off x="8703965" y="5018979"/>
            <a:ext cx="17125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5E9A77-EA36-9C47-9DC7-8954E6434AEB}"/>
              </a:ext>
            </a:extLst>
          </p:cNvPr>
          <p:cNvCxnSpPr>
            <a:cxnSpLocks/>
          </p:cNvCxnSpPr>
          <p:nvPr/>
        </p:nvCxnSpPr>
        <p:spPr>
          <a:xfrm>
            <a:off x="8707841" y="6029894"/>
            <a:ext cx="4092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DD766E-8E1A-DB43-831C-F3ECAAED9ACA}"/>
              </a:ext>
            </a:extLst>
          </p:cNvPr>
          <p:cNvCxnSpPr>
            <a:cxnSpLocks/>
          </p:cNvCxnSpPr>
          <p:nvPr/>
        </p:nvCxnSpPr>
        <p:spPr>
          <a:xfrm>
            <a:off x="8653472" y="3844071"/>
            <a:ext cx="4636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3535F37-597D-F74A-988B-10D63C62E4F1}"/>
              </a:ext>
            </a:extLst>
          </p:cNvPr>
          <p:cNvCxnSpPr>
            <a:cxnSpLocks/>
          </p:cNvCxnSpPr>
          <p:nvPr/>
        </p:nvCxnSpPr>
        <p:spPr>
          <a:xfrm>
            <a:off x="9148483" y="3844071"/>
            <a:ext cx="0" cy="21858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1447945-74EF-204C-801D-2B064D65517F}"/>
              </a:ext>
            </a:extLst>
          </p:cNvPr>
          <p:cNvSpPr txBox="1"/>
          <p:nvPr/>
        </p:nvSpPr>
        <p:spPr>
          <a:xfrm>
            <a:off x="9093032" y="5003237"/>
            <a:ext cx="1479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21B93"/>
                </a:solidFill>
              </a:rPr>
              <a:t>Risk Assessment and Mitigation  Program (RAMP)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AF536B8-9A9E-2D49-97AC-503630A10D6D}"/>
              </a:ext>
            </a:extLst>
          </p:cNvPr>
          <p:cNvCxnSpPr>
            <a:cxnSpLocks/>
          </p:cNvCxnSpPr>
          <p:nvPr/>
        </p:nvCxnSpPr>
        <p:spPr>
          <a:xfrm>
            <a:off x="3474720" y="3845266"/>
            <a:ext cx="350520" cy="0"/>
          </a:xfrm>
          <a:prstGeom prst="straightConnector1">
            <a:avLst/>
          </a:prstGeom>
          <a:ln w="19050">
            <a:solidFill>
              <a:srgbClr val="521B9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29E7378-45F4-7143-A53A-A74F97DFB982}"/>
              </a:ext>
            </a:extLst>
          </p:cNvPr>
          <p:cNvCxnSpPr>
            <a:cxnSpLocks/>
          </p:cNvCxnSpPr>
          <p:nvPr/>
        </p:nvCxnSpPr>
        <p:spPr>
          <a:xfrm flipV="1">
            <a:off x="3467307" y="3860498"/>
            <a:ext cx="1" cy="2161406"/>
          </a:xfrm>
          <a:prstGeom prst="line">
            <a:avLst/>
          </a:prstGeom>
          <a:ln w="19050">
            <a:solidFill>
              <a:srgbClr val="521B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A83C577-0D3D-3C45-B386-E35D20CAE3A6}"/>
              </a:ext>
            </a:extLst>
          </p:cNvPr>
          <p:cNvCxnSpPr>
            <a:cxnSpLocks/>
          </p:cNvCxnSpPr>
          <p:nvPr/>
        </p:nvCxnSpPr>
        <p:spPr>
          <a:xfrm flipH="1">
            <a:off x="3467307" y="6036172"/>
            <a:ext cx="342693" cy="0"/>
          </a:xfrm>
          <a:prstGeom prst="line">
            <a:avLst/>
          </a:prstGeom>
          <a:ln w="19050">
            <a:solidFill>
              <a:srgbClr val="521B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5681637-473F-A14E-83A7-CEFF4FFDFE7E}"/>
              </a:ext>
            </a:extLst>
          </p:cNvPr>
          <p:cNvCxnSpPr>
            <a:cxnSpLocks/>
          </p:cNvCxnSpPr>
          <p:nvPr/>
        </p:nvCxnSpPr>
        <p:spPr>
          <a:xfrm flipH="1">
            <a:off x="3482547" y="5010989"/>
            <a:ext cx="342693" cy="0"/>
          </a:xfrm>
          <a:prstGeom prst="line">
            <a:avLst/>
          </a:prstGeom>
          <a:ln w="19050">
            <a:solidFill>
              <a:srgbClr val="521B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ADD4DE0-289F-334D-8A19-C9A4DDD89EAD}"/>
              </a:ext>
            </a:extLst>
          </p:cNvPr>
          <p:cNvCxnSpPr>
            <a:cxnSpLocks/>
          </p:cNvCxnSpPr>
          <p:nvPr/>
        </p:nvCxnSpPr>
        <p:spPr>
          <a:xfrm flipH="1">
            <a:off x="820230" y="6289573"/>
            <a:ext cx="305897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CC90370-799C-1A41-A914-E708BFCB6C76}"/>
              </a:ext>
            </a:extLst>
          </p:cNvPr>
          <p:cNvCxnSpPr>
            <a:cxnSpLocks/>
          </p:cNvCxnSpPr>
          <p:nvPr/>
        </p:nvCxnSpPr>
        <p:spPr>
          <a:xfrm>
            <a:off x="820230" y="1299377"/>
            <a:ext cx="0" cy="49901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5A0405-D2FA-6F40-A719-7E7DB42BE636}"/>
              </a:ext>
            </a:extLst>
          </p:cNvPr>
          <p:cNvCxnSpPr>
            <a:cxnSpLocks/>
          </p:cNvCxnSpPr>
          <p:nvPr/>
        </p:nvCxnSpPr>
        <p:spPr>
          <a:xfrm flipV="1">
            <a:off x="820230" y="1267613"/>
            <a:ext cx="3005010" cy="2053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F1E399-B0F7-0642-9D23-B6FE2C566A45}"/>
              </a:ext>
            </a:extLst>
          </p:cNvPr>
          <p:cNvSpPr txBox="1"/>
          <p:nvPr/>
        </p:nvSpPr>
        <p:spPr>
          <a:xfrm rot="16200000">
            <a:off x="2155414" y="4649647"/>
            <a:ext cx="1816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21B93"/>
                </a:solidFill>
              </a:rPr>
              <a:t>Abundance and distribution driven by oceans and forage fish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A4FF27-1AAC-C345-93A2-D0A866E6BA64}"/>
              </a:ext>
            </a:extLst>
          </p:cNvPr>
          <p:cNvSpPr txBox="1"/>
          <p:nvPr/>
        </p:nvSpPr>
        <p:spPr>
          <a:xfrm rot="16200000">
            <a:off x="-466843" y="4674762"/>
            <a:ext cx="1816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Frequency, duration, and toxicity driven by ocean conditions</a:t>
            </a:r>
          </a:p>
        </p:txBody>
      </p:sp>
    </p:spTree>
    <p:extLst>
      <p:ext uri="{BB962C8B-B14F-4D97-AF65-F5344CB8AC3E}">
        <p14:creationId xmlns:p14="http://schemas.microsoft.com/office/powerpoint/2010/main" val="327890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101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26</cp:revision>
  <dcterms:created xsi:type="dcterms:W3CDTF">2019-08-29T15:53:46Z</dcterms:created>
  <dcterms:modified xsi:type="dcterms:W3CDTF">2019-08-30T16:44:07Z</dcterms:modified>
</cp:coreProperties>
</file>