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7"/>
    <a:srgbClr val="D29500"/>
    <a:srgbClr val="004C1E"/>
    <a:srgbClr val="1C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7"/>
    <p:restoredTop sz="94682"/>
  </p:normalViewPr>
  <p:slideViewPr>
    <p:cSldViewPr snapToGrid="0" snapToObjects="1">
      <p:cViewPr varScale="1">
        <p:scale>
          <a:sx n="123" d="100"/>
          <a:sy n="12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16B92-DCAF-284E-BE60-372897017B80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BD6F-E6CE-6F49-A869-955AFCB4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BD6F-E6CE-6F49-A869-955AFCB44F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84D3-FA38-C840-A5A5-A89C1EE3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416C3-8DA8-D745-A2A2-438EAAE4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2F17-634B-4548-ADC5-04345F29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95F8-EEA0-DE46-94BD-7489A942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F472-6550-B84F-9390-D1407572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082-B056-2D4E-96FA-FFF13C0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6040-F4C6-0248-BE7B-468E13CC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BB39-D088-AB45-9DDF-96B85D64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B467-E968-934C-AABA-C85FBCEF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8A03-8697-9947-8A10-84E072C7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7AD9B-4B02-224F-BBD2-91DE3B401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9A19A-EA23-844B-AE84-D95E6CFA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FC19-23F3-CC40-8A45-AA355487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9BA0-9B18-FC47-86E7-0AE9C26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C29B-FC75-AF4A-B5A4-9535B600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D4C3-FAB9-E247-8596-E3502696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DD2E-F1C0-9046-BD98-EA3E26C2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B9DF-91B8-F14A-87C4-A48DAA43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0442-7160-7F44-92A8-B029447E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9EF2-222F-1147-84F9-475E62BF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3CBD-61B2-E048-AB84-1EB0A1FC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F11C8-7B55-C249-BE2D-B494B19F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B0EB-FD2F-FE42-A6CA-8FB6CF3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D8CE-F301-1244-A75A-5374B712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5304-4C82-9344-9DEC-976FFB04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C319-E71D-A842-8C27-5787B896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E5BD-8764-DF42-BB09-F3735FBD3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02DA5-F024-D146-B8CD-5ED57559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15AC-B99D-794C-A3C4-E9E374E7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5C4D-C7A2-2C48-A98D-A4F6050B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4F515-EAE5-4448-BCD9-BAABF263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AB87-F4E2-7F4D-AAFB-F6EFA036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1757-DD7D-4846-B164-1EDC2C88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D5153-C3FF-DD4A-86FB-B3D047145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4E52B-D5A7-0C4F-BB0B-8844C75F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5B982-FFB4-314B-9DD6-DDCE02517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F39A7-B486-5049-BCE6-E37DEA8F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C07E2-C7B9-214A-A239-6996D1B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C4EA1-EB47-AC4A-A015-6146D499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CAE2-C6A8-D243-9A67-077D005A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AB068-D162-6A45-805D-2727199E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B25C5-530D-DC4D-AEA3-00BFB58D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BD6C6-FED5-C94E-9A5F-8AF8CC14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0E5E0-CDF1-984B-8DF6-B2F2C5A9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98D7D-B148-DA47-89E5-93CEDEB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26991-07E3-8048-9848-B27A817B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F400-7D88-4747-BE06-4474187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44BF-09CE-FA49-A724-8706FCE5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C8FC-80F7-E14B-91A6-F302447A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163B4-C0F8-424A-827F-ED11E759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CAE8-3C07-7E47-BDB6-0F9F015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EAA7-54B6-9349-B094-43C8D81B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46F-D002-4349-83DD-F08A5E88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222C5-EF1A-7947-A8DE-F91CE3B62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751F-ABD6-6A4F-88F2-146C2497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C0A6-411A-6E40-BBEF-2D2FEA98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47D1C-9447-4641-8B3F-431BF054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00124-6669-CC49-BCB9-8A6E4F2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B67B9-FC47-AD45-B8A1-050119D1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32FA2-977C-374E-BC3A-49748C90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F41D-8BCB-034E-ACFD-B3785F91A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540A-CB89-394C-A66D-36D6F2C77505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6CC9-F511-B243-B55D-0C703414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B840-F68B-F14D-AF6D-C9732C0D0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68D6-94B5-6544-95E4-16675896F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C52-3564-5F4B-86E7-D6366DC4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33496-7312-A249-93E4-7058D2443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0E43699-777C-284C-BC72-D9154E7F2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" t="22220" r="1412" b="16366"/>
          <a:stretch/>
        </p:blipFill>
        <p:spPr>
          <a:xfrm>
            <a:off x="1479254" y="-18492"/>
            <a:ext cx="10712746" cy="6876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ED269F-4FA7-C144-9D50-3897E51BBADA}"/>
              </a:ext>
            </a:extLst>
          </p:cNvPr>
          <p:cNvSpPr txBox="1"/>
          <p:nvPr/>
        </p:nvSpPr>
        <p:spPr>
          <a:xfrm>
            <a:off x="-1" y="3602038"/>
            <a:ext cx="92911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Impact of the 2014-16 marine heatwave </a:t>
            </a:r>
            <a:endParaRPr lang="en-US" sz="3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North American West Coast fisheries: </a:t>
            </a:r>
            <a:endParaRPr lang="en-US" sz="3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surprises and lessons from key case studies</a:t>
            </a:r>
            <a:endParaRPr lang="en-US" sz="3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Christopher Free | University of California, Santa Barbara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Lyall </a:t>
            </a:r>
            <a:r>
              <a:rPr lang="en-US" sz="2000" i="0" u="none" strike="noStrike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Bellquist</a:t>
            </a:r>
            <a:r>
              <a:rPr lang="en-US" sz="200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Andrew Thompson, Kate </a:t>
            </a:r>
            <a:r>
              <a:rPr lang="en-US" sz="2000" i="0" u="none" strike="noStrike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Richerson</a:t>
            </a:r>
            <a:r>
              <a:rPr lang="en-US" sz="200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Will Satterthwaite, Barbara </a:t>
            </a:r>
            <a:r>
              <a:rPr lang="en-US" sz="2000" i="0" u="none" strike="noStrike" dirty="0" err="1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Muhling</a:t>
            </a:r>
            <a:r>
              <a:rPr lang="en-US" sz="200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Will White, Mike Navarro, Jenn Burt, Kristin Marshall, Sean Anderson, Lauren Rogers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00" b="0" i="0" u="none" strike="noStrike" dirty="0">
              <a:solidFill>
                <a:srgbClr val="59595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TNC NAR CoP Webinar | February 28, 2022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7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40CFDC-5781-5D45-8F58-292536466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3" t="65440"/>
          <a:stretch/>
        </p:blipFill>
        <p:spPr bwMode="auto">
          <a:xfrm>
            <a:off x="231226" y="283778"/>
            <a:ext cx="7987827" cy="54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F31CAF-B7DA-8E44-B135-E51007A89614}"/>
              </a:ext>
            </a:extLst>
          </p:cNvPr>
          <p:cNvSpPr txBox="1"/>
          <p:nvPr/>
        </p:nvSpPr>
        <p:spPr>
          <a:xfrm>
            <a:off x="8576442" y="420414"/>
            <a:ext cx="3541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“The Blob” </a:t>
            </a:r>
            <a:r>
              <a:rPr lang="en-US" sz="2000" dirty="0"/>
              <a:t>|</a:t>
            </a:r>
            <a:r>
              <a:rPr lang="en-US" sz="2000" b="1" dirty="0"/>
              <a:t> </a:t>
            </a:r>
            <a:r>
              <a:rPr lang="en-US" sz="2000" dirty="0"/>
              <a:t>2014-2016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Largest and longest on record</a:t>
            </a:r>
          </a:p>
          <a:p>
            <a:r>
              <a:rPr lang="en-US" sz="2000" dirty="0"/>
              <a:t>Widespread fishery closures, fishery collapses, range expansions, mortality events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991D8-7AC5-CA4B-9708-E0A3D9F7DB76}"/>
              </a:ext>
            </a:extLst>
          </p:cNvPr>
          <p:cNvSpPr txBox="1"/>
          <p:nvPr/>
        </p:nvSpPr>
        <p:spPr>
          <a:xfrm>
            <a:off x="6096000" y="6457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 err="1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Laufkötter</a:t>
            </a: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 al. (2020)</a:t>
            </a:r>
            <a:r>
              <a:rPr lang="en-US" sz="2000" b="0" i="1" u="none" strike="noStrike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Science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268616-DBE6-2E4C-B3BF-266878198A1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729655" y="1236022"/>
            <a:ext cx="3846787" cy="6453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08A87-3D3C-1B4C-B709-2F441753D9B0}"/>
              </a:ext>
            </a:extLst>
          </p:cNvPr>
          <p:cNvCxnSpPr>
            <a:cxnSpLocks/>
          </p:cNvCxnSpPr>
          <p:nvPr/>
        </p:nvCxnSpPr>
        <p:spPr>
          <a:xfrm flipH="1">
            <a:off x="956441" y="3237188"/>
            <a:ext cx="1277007" cy="29428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F6A729-6FBC-234D-B5FC-57420A903DF4}"/>
              </a:ext>
            </a:extLst>
          </p:cNvPr>
          <p:cNvSpPr txBox="1"/>
          <p:nvPr/>
        </p:nvSpPr>
        <p:spPr>
          <a:xfrm>
            <a:off x="231226" y="6103947"/>
            <a:ext cx="5638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Western Australia</a:t>
            </a:r>
            <a:r>
              <a:rPr lang="en-US" sz="2000" dirty="0"/>
              <a:t>| 2010-2011</a:t>
            </a:r>
          </a:p>
          <a:p>
            <a:r>
              <a:rPr lang="en-US" sz="2000" dirty="0"/>
              <a:t>Fish kills, abalone die off, poleward range extensions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5D00F-1235-CC42-837C-E683EDFCAE4B}"/>
              </a:ext>
            </a:extLst>
          </p:cNvPr>
          <p:cNvCxnSpPr>
            <a:cxnSpLocks/>
          </p:cNvCxnSpPr>
          <p:nvPr/>
        </p:nvCxnSpPr>
        <p:spPr>
          <a:xfrm>
            <a:off x="3384331" y="3429000"/>
            <a:ext cx="4593021" cy="817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77131F-2B18-624E-B46E-DAF3F6E99EEE}"/>
              </a:ext>
            </a:extLst>
          </p:cNvPr>
          <p:cNvSpPr txBox="1"/>
          <p:nvPr/>
        </p:nvSpPr>
        <p:spPr>
          <a:xfrm>
            <a:off x="8087709" y="4145296"/>
            <a:ext cx="4030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Tasman Sea</a:t>
            </a:r>
            <a:r>
              <a:rPr lang="en-US" sz="2000" dirty="0"/>
              <a:t>| 2015-2016</a:t>
            </a:r>
          </a:p>
          <a:p>
            <a:r>
              <a:rPr lang="en-US" sz="2000" dirty="0"/>
              <a:t>Disease outbreaks in farmed shellfish, mortality of wild shellfish, poleward range expansions</a:t>
            </a:r>
          </a:p>
        </p:txBody>
      </p:sp>
    </p:spTree>
    <p:extLst>
      <p:ext uri="{BB962C8B-B14F-4D97-AF65-F5344CB8AC3E}">
        <p14:creationId xmlns:p14="http://schemas.microsoft.com/office/powerpoint/2010/main" val="28434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670A9-FBA0-284F-90B2-1DBABF5B668C}"/>
              </a:ext>
            </a:extLst>
          </p:cNvPr>
          <p:cNvSpPr txBox="1"/>
          <p:nvPr/>
        </p:nvSpPr>
        <p:spPr>
          <a:xfrm>
            <a:off x="2068055" y="57281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1C4999"/>
                </a:solidFill>
              </a:rPr>
              <a:t>Physical: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22B1-7B88-5A47-8123-4AED5E5B0C9C}"/>
              </a:ext>
            </a:extLst>
          </p:cNvPr>
          <p:cNvSpPr txBox="1"/>
          <p:nvPr/>
        </p:nvSpPr>
        <p:spPr>
          <a:xfrm>
            <a:off x="147627" y="31253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Cascading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cosystem changes resulting from the heatwave</a:t>
            </a:r>
            <a:endParaRPr lang="en-US" sz="3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45A4EF5-A326-F346-85BC-E1B824DA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627" y="5412242"/>
            <a:ext cx="1133219" cy="11332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4F74D7-7B65-0445-B762-4227EDC260ED}"/>
              </a:ext>
            </a:extLst>
          </p:cNvPr>
          <p:cNvSpPr txBox="1"/>
          <p:nvPr/>
        </p:nvSpPr>
        <p:spPr>
          <a:xfrm>
            <a:off x="3459700" y="5728146"/>
            <a:ext cx="639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 water -&gt; intensified stratification -&gt; reduced nutrient fluxes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0046A2-D48F-4C44-AFCC-FD0B024EB175}"/>
              </a:ext>
            </a:extLst>
          </p:cNvPr>
          <p:cNvGrpSpPr/>
          <p:nvPr/>
        </p:nvGrpSpPr>
        <p:grpSpPr>
          <a:xfrm>
            <a:off x="320422" y="4435089"/>
            <a:ext cx="11706560" cy="992449"/>
            <a:chOff x="320422" y="4435089"/>
            <a:chExt cx="11706560" cy="9924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FDB978-BB3D-DA40-BBEE-0680B13AF230}"/>
                </a:ext>
              </a:extLst>
            </p:cNvPr>
            <p:cNvSpPr txBox="1"/>
            <p:nvPr/>
          </p:nvSpPr>
          <p:spPr>
            <a:xfrm>
              <a:off x="1425891" y="4753730"/>
              <a:ext cx="1653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4C1E"/>
                  </a:solidFill>
                </a:rPr>
                <a:t>Phytoplankton:</a:t>
              </a:r>
            </a:p>
          </p:txBody>
        </p:sp>
        <p:pic>
          <p:nvPicPr>
            <p:cNvPr id="15" name="Picture 14" descr="Company name&#10;&#10;Description automatically generated with medium confidence">
              <a:extLst>
                <a:ext uri="{FF2B5EF4-FFF2-40B4-BE49-F238E27FC236}">
                  <a16:creationId xmlns:a16="http://schemas.microsoft.com/office/drawing/2014/main" id="{810F4016-A6DD-CC46-9CF6-7D6CCF324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22" y="4435089"/>
              <a:ext cx="1000326" cy="99244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50C4A-C7CC-124F-8FD1-1CF40FB4F039}"/>
                </a:ext>
              </a:extLst>
            </p:cNvPr>
            <p:cNvSpPr txBox="1"/>
            <p:nvPr/>
          </p:nvSpPr>
          <p:spPr>
            <a:xfrm>
              <a:off x="3459700" y="4476731"/>
              <a:ext cx="85672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Inshore: </a:t>
              </a:r>
              <a:r>
                <a:rPr lang="en-US" dirty="0"/>
                <a:t>reduced stratification -&gt; reduced nutrient availability -&gt; </a:t>
              </a:r>
              <a:r>
                <a:rPr lang="en-US" dirty="0">
                  <a:solidFill>
                    <a:srgbClr val="FF0000"/>
                  </a:solidFill>
                </a:rPr>
                <a:t>reduced production</a:t>
              </a:r>
            </a:p>
            <a:p>
              <a:r>
                <a:rPr lang="en-US" b="1" dirty="0"/>
                <a:t>Offshore: </a:t>
              </a:r>
              <a:r>
                <a:rPr lang="en-US" dirty="0"/>
                <a:t>reduced stratification -&gt; increased light exposure -&gt; </a:t>
              </a:r>
              <a:r>
                <a:rPr lang="en-US" dirty="0">
                  <a:solidFill>
                    <a:schemeClr val="accent1"/>
                  </a:solidFill>
                </a:rPr>
                <a:t>increased production</a:t>
              </a:r>
            </a:p>
            <a:p>
              <a:r>
                <a:rPr lang="en-US" b="1" dirty="0"/>
                <a:t>Harmful algae blooms: </a:t>
              </a:r>
              <a:r>
                <a:rPr lang="en-US" dirty="0"/>
                <a:t>a perfect storm of conditions -&gt; a HAB of unprecedented intensity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3BB44-A4CC-BB4B-96A3-305A444D4641}"/>
              </a:ext>
            </a:extLst>
          </p:cNvPr>
          <p:cNvGrpSpPr/>
          <p:nvPr/>
        </p:nvGrpSpPr>
        <p:grpSpPr>
          <a:xfrm>
            <a:off x="320421" y="3256743"/>
            <a:ext cx="9489094" cy="1000327"/>
            <a:chOff x="320421" y="3256743"/>
            <a:chExt cx="9489094" cy="10003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8BCFF4-96B0-2A4B-AC4F-2B7B5ECE8724}"/>
                </a:ext>
              </a:extLst>
            </p:cNvPr>
            <p:cNvSpPr txBox="1"/>
            <p:nvPr/>
          </p:nvSpPr>
          <p:spPr>
            <a:xfrm>
              <a:off x="1604777" y="3609081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BE5107"/>
                  </a:solidFill>
                </a:rPr>
                <a:t>Zooplankton: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C06BAD9-B3B0-E443-BF09-02E6B9EE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421" y="3256743"/>
              <a:ext cx="1000327" cy="10003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733466-3CC0-BA43-897F-1FECDD441301}"/>
                </a:ext>
              </a:extLst>
            </p:cNvPr>
            <p:cNvSpPr txBox="1"/>
            <p:nvPr/>
          </p:nvSpPr>
          <p:spPr>
            <a:xfrm>
              <a:off x="3459700" y="3616731"/>
              <a:ext cx="6349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Abundance remained high but composition changed dramatically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A27C12-55C6-DE4C-B83A-A787EB653635}"/>
              </a:ext>
            </a:extLst>
          </p:cNvPr>
          <p:cNvGrpSpPr/>
          <p:nvPr/>
        </p:nvGrpSpPr>
        <p:grpSpPr>
          <a:xfrm>
            <a:off x="34099" y="2438073"/>
            <a:ext cx="9721808" cy="621774"/>
            <a:chOff x="34099" y="2438073"/>
            <a:chExt cx="9721808" cy="6217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19E559-F5DF-C848-AA33-03872023FEFE}"/>
                </a:ext>
              </a:extLst>
            </p:cNvPr>
            <p:cNvSpPr txBox="1"/>
            <p:nvPr/>
          </p:nvSpPr>
          <p:spPr>
            <a:xfrm>
              <a:off x="1303412" y="2558911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D29500"/>
                  </a:solidFill>
                </a:rPr>
                <a:t>Finfish/shellfish:</a:t>
              </a:r>
            </a:p>
          </p:txBody>
        </p:sp>
        <p:pic>
          <p:nvPicPr>
            <p:cNvPr id="25" name="Picture 2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A6AC6F3-204B-504A-8E4D-BCF3311BF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25069" b="25059"/>
            <a:stretch/>
          </p:blipFill>
          <p:spPr>
            <a:xfrm>
              <a:off x="34099" y="2438073"/>
              <a:ext cx="1246747" cy="62177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B4557-E8FB-4846-A204-6679B9A637CD}"/>
                </a:ext>
              </a:extLst>
            </p:cNvPr>
            <p:cNvSpPr txBox="1"/>
            <p:nvPr/>
          </p:nvSpPr>
          <p:spPr>
            <a:xfrm>
              <a:off x="3402501" y="2558911"/>
              <a:ext cx="635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Poleward range </a:t>
              </a:r>
              <a:r>
                <a:rPr lang="en-US" u="sng" dirty="0"/>
                <a:t>expansions</a:t>
              </a:r>
              <a:r>
                <a:rPr lang="en-US" dirty="0"/>
                <a:t>, both </a:t>
              </a:r>
              <a:r>
                <a:rPr lang="en-US" dirty="0">
                  <a:solidFill>
                    <a:schemeClr val="accent1"/>
                  </a:solidFill>
                </a:rPr>
                <a:t>winners</a:t>
              </a:r>
              <a:r>
                <a:rPr lang="en-US" dirty="0"/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losers</a:t>
              </a:r>
              <a:r>
                <a:rPr lang="en-US" dirty="0"/>
                <a:t> in production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CC045F7-6FAD-754D-9D63-A38F39B3116D}"/>
              </a:ext>
            </a:extLst>
          </p:cNvPr>
          <p:cNvGrpSpPr/>
          <p:nvPr/>
        </p:nvGrpSpPr>
        <p:grpSpPr>
          <a:xfrm>
            <a:off x="64839" y="1087925"/>
            <a:ext cx="11962143" cy="1126742"/>
            <a:chOff x="64839" y="1087925"/>
            <a:chExt cx="11962143" cy="11267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CC6CE9-57BE-3A40-A508-76E1B4B56A7D}"/>
                </a:ext>
              </a:extLst>
            </p:cNvPr>
            <p:cNvSpPr txBox="1"/>
            <p:nvPr/>
          </p:nvSpPr>
          <p:spPr>
            <a:xfrm>
              <a:off x="990837" y="1421421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Mammals/seabirds:</a:t>
              </a:r>
            </a:p>
          </p:txBody>
        </p:sp>
        <p:pic>
          <p:nvPicPr>
            <p:cNvPr id="23" name="Picture 22" descr="A picture containing silhouette, outdoor object&#10;&#10;Description automatically generated">
              <a:extLst>
                <a:ext uri="{FF2B5EF4-FFF2-40B4-BE49-F238E27FC236}">
                  <a16:creationId xmlns:a16="http://schemas.microsoft.com/office/drawing/2014/main" id="{9FFE8BFA-6027-194C-B4BA-6C5F50F8A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4839" y="1087925"/>
              <a:ext cx="952058" cy="95205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188B6D-847F-AC47-8365-7A63DF43E23D}"/>
                </a:ext>
              </a:extLst>
            </p:cNvPr>
            <p:cNvSpPr txBox="1"/>
            <p:nvPr/>
          </p:nvSpPr>
          <p:spPr>
            <a:xfrm>
              <a:off x="3402501" y="1291337"/>
              <a:ext cx="862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Mammals: </a:t>
              </a:r>
              <a:r>
                <a:rPr lang="en-US" dirty="0"/>
                <a:t>Unusual mortality events due to juvenile starvation, increased entanglements</a:t>
              </a:r>
            </a:p>
            <a:p>
              <a:r>
                <a:rPr lang="en-US" b="1" dirty="0"/>
                <a:t>Seabirds:</a:t>
              </a:r>
              <a:r>
                <a:rPr lang="en-US" dirty="0"/>
                <a:t> Mass mortality events due to starvation through trophic cascades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2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527AF-0297-2045-924E-37777B596C83}"/>
              </a:ext>
            </a:extLst>
          </p:cNvPr>
          <p:cNvSpPr txBox="1"/>
          <p:nvPr/>
        </p:nvSpPr>
        <p:spPr>
          <a:xfrm>
            <a:off x="8366234" y="6150114"/>
            <a:ext cx="3825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PACFIN fisheries landings 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3721C9-5FDB-C945-AA4F-26B6CCE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DD63E6-54C4-1B43-8B93-2CBADF1EA4B9}"/>
              </a:ext>
            </a:extLst>
          </p:cNvPr>
          <p:cNvSpPr txBox="1"/>
          <p:nvPr/>
        </p:nvSpPr>
        <p:spPr>
          <a:xfrm>
            <a:off x="6756400" y="0"/>
            <a:ext cx="543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Winners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losers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fisheries revenues during the marine heatwave</a:t>
            </a:r>
            <a:endParaRPr 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7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EA22B1-7B88-5A47-8123-4AED5E5B0C9C}"/>
              </a:ext>
            </a:extLst>
          </p:cNvPr>
          <p:cNvSpPr txBox="1"/>
          <p:nvPr/>
        </p:nvSpPr>
        <p:spPr>
          <a:xfrm>
            <a:off x="126606" y="91822"/>
            <a:ext cx="28162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 studies</a:t>
            </a:r>
            <a:endParaRPr lang="en-US" sz="3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0D307314-E3CD-BA4B-9953-F702F832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784901"/>
            <a:ext cx="10806545" cy="60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EA22B1-7B88-5A47-8123-4AED5E5B0C9C}"/>
              </a:ext>
            </a:extLst>
          </p:cNvPr>
          <p:cNvSpPr txBox="1"/>
          <p:nvPr/>
        </p:nvSpPr>
        <p:spPr>
          <a:xfrm>
            <a:off x="147627" y="31253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Preliminary management takeaways</a:t>
            </a:r>
            <a:endParaRPr lang="en-US" sz="3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6410C-4F88-FE48-B3D5-0F1666C0C7E3}"/>
              </a:ext>
            </a:extLst>
          </p:cNvPr>
          <p:cNvSpPr txBox="1"/>
          <p:nvPr/>
        </p:nvSpPr>
        <p:spPr>
          <a:xfrm>
            <a:off x="374073" y="1143000"/>
            <a:ext cx="117105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Stock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integration of ecosystem considerations such as environmentally-driven recruitment, time-varying mortality, or spatial structure (</a:t>
            </a:r>
            <a:r>
              <a:rPr lang="en-US" sz="2000" dirty="0">
                <a:solidFill>
                  <a:srgbClr val="FF0000"/>
                </a:solidFill>
              </a:rPr>
              <a:t>Pacific hake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international coordination to ensure that shifting availability is not conflated with increased productivity (</a:t>
            </a:r>
            <a:r>
              <a:rPr lang="en-US" sz="2000" dirty="0">
                <a:solidFill>
                  <a:schemeClr val="accent1"/>
                </a:solidFill>
              </a:rPr>
              <a:t>Bluefin tuna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/>
              <a:t>Fisheries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precaution to buffer against scientific uncertainty </a:t>
            </a:r>
            <a:r>
              <a:rPr lang="en-US" sz="2000" dirty="0">
                <a:solidFill>
                  <a:srgbClr val="FF0000"/>
                </a:solidFill>
              </a:rPr>
              <a:t>(Chinook salmon)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flexibility to and preparation for surprises such as explosions in choke species </a:t>
            </a:r>
            <a:r>
              <a:rPr lang="en-US" sz="2000" dirty="0">
                <a:solidFill>
                  <a:schemeClr val="accent1"/>
                </a:solidFill>
              </a:rPr>
              <a:t>(Short-belly rockfish)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monitoring to enable efficient management of climate risks </a:t>
            </a:r>
            <a:r>
              <a:rPr lang="en-US" sz="2000" dirty="0">
                <a:solidFill>
                  <a:srgbClr val="FF0000"/>
                </a:solidFill>
              </a:rPr>
              <a:t>(Dungeness crab)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/>
              <a:t>Socio-economic resilience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Promote flexible infrastructure so climate winners can compensate for climate losers (</a:t>
            </a:r>
            <a:r>
              <a:rPr lang="en-US" sz="2000" dirty="0">
                <a:solidFill>
                  <a:schemeClr val="accent1"/>
                </a:solidFill>
              </a:rPr>
              <a:t>Market squid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Strengthen participatory governance to develop tractable solutions </a:t>
            </a:r>
            <a:r>
              <a:rPr lang="en-US" sz="2000" dirty="0">
                <a:solidFill>
                  <a:srgbClr val="FF0000"/>
                </a:solidFill>
              </a:rPr>
              <a:t>(Dungeness crab)</a:t>
            </a:r>
          </a:p>
        </p:txBody>
      </p:sp>
    </p:spTree>
    <p:extLst>
      <p:ext uri="{BB962C8B-B14F-4D97-AF65-F5344CB8AC3E}">
        <p14:creationId xmlns:p14="http://schemas.microsoft.com/office/powerpoint/2010/main" val="13631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378</Words>
  <Application>Microsoft Macintosh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20</cp:revision>
  <dcterms:created xsi:type="dcterms:W3CDTF">2022-02-28T21:16:46Z</dcterms:created>
  <dcterms:modified xsi:type="dcterms:W3CDTF">2022-03-01T15:51:09Z</dcterms:modified>
</cp:coreProperties>
</file>