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2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1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9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22D2-0289-4A41-BBA0-62016538AB08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22D2-0289-4A41-BBA0-62016538AB08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2047-A327-7B4D-B179-B8833F5D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2E21516C-603F-AE49-AB28-6002ACAFCD73}"/>
              </a:ext>
            </a:extLst>
          </p:cNvPr>
          <p:cNvSpPr/>
          <p:nvPr/>
        </p:nvSpPr>
        <p:spPr>
          <a:xfrm>
            <a:off x="2351315" y="5674491"/>
            <a:ext cx="7532914" cy="523514"/>
          </a:xfrm>
          <a:prstGeom prst="leftRightArrow">
            <a:avLst/>
          </a:prstGeom>
          <a:gradFill flip="none" rotWithShape="1">
            <a:gsLst>
              <a:gs pos="0">
                <a:srgbClr val="C00000"/>
              </a:gs>
              <a:gs pos="49500">
                <a:schemeClr val="bg1"/>
              </a:gs>
              <a:gs pos="99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CFB0F-E551-9441-AE1B-645DA7193EE7}"/>
              </a:ext>
            </a:extLst>
          </p:cNvPr>
          <p:cNvSpPr txBox="1"/>
          <p:nvPr/>
        </p:nvSpPr>
        <p:spPr>
          <a:xfrm>
            <a:off x="2151793" y="6236820"/>
            <a:ext cx="104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Direct negative impacts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25AEC-8C24-7D48-A853-10C76B411CD4}"/>
              </a:ext>
            </a:extLst>
          </p:cNvPr>
          <p:cNvSpPr txBox="1"/>
          <p:nvPr/>
        </p:nvSpPr>
        <p:spPr>
          <a:xfrm>
            <a:off x="4047945" y="6236820"/>
            <a:ext cx="1539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Indirect negative impacts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48F11-AA1B-5244-84A9-782EE42CF5B9}"/>
              </a:ext>
            </a:extLst>
          </p:cNvPr>
          <p:cNvSpPr txBox="1"/>
          <p:nvPr/>
        </p:nvSpPr>
        <p:spPr>
          <a:xfrm>
            <a:off x="6459419" y="6236820"/>
            <a:ext cx="1992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Positive impacts, with higher management 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06B05-0BA8-4A4C-AB8A-30ECB111BE4D}"/>
              </a:ext>
            </a:extLst>
          </p:cNvPr>
          <p:cNvSpPr txBox="1"/>
          <p:nvPr/>
        </p:nvSpPr>
        <p:spPr>
          <a:xfrm>
            <a:off x="8550186" y="6236820"/>
            <a:ext cx="2196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Positive impacts, with lower management challenges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F5346-501F-6F4B-8B46-233E39A31E19}"/>
              </a:ext>
            </a:extLst>
          </p:cNvPr>
          <p:cNvSpPr txBox="1"/>
          <p:nvPr/>
        </p:nvSpPr>
        <p:spPr>
          <a:xfrm>
            <a:off x="2622625" y="3542445"/>
            <a:ext cx="2147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Dungeness crab</a:t>
            </a:r>
          </a:p>
          <a:p>
            <a:pPr algn="r"/>
            <a:r>
              <a:rPr lang="en-US" sz="1400" dirty="0"/>
              <a:t>Fishery closures due to harmful algal blooms and whale entanglements.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1DD13-EA01-F547-974D-1146B52C62EA}"/>
              </a:ext>
            </a:extLst>
          </p:cNvPr>
          <p:cNvSpPr txBox="1"/>
          <p:nvPr/>
        </p:nvSpPr>
        <p:spPr>
          <a:xfrm>
            <a:off x="3212178" y="281788"/>
            <a:ext cx="2472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Pacific cod </a:t>
            </a:r>
          </a:p>
          <a:p>
            <a:r>
              <a:rPr lang="en-US" sz="1400" dirty="0"/>
              <a:t>Population declines due to reduced prey availability and increased metabolic demands.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43A32-AF6F-5841-86DD-E412A7CF0899}"/>
              </a:ext>
            </a:extLst>
          </p:cNvPr>
          <p:cNvSpPr txBox="1"/>
          <p:nvPr/>
        </p:nvSpPr>
        <p:spPr>
          <a:xfrm>
            <a:off x="8463022" y="1401343"/>
            <a:ext cx="214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California market squid</a:t>
            </a:r>
          </a:p>
          <a:p>
            <a:r>
              <a:rPr lang="en-US" sz="1400" dirty="0"/>
              <a:t>Increases in distribution created an unregulated emerging fishery.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B7C6D0-A17C-9B4A-B9BD-D1158D75DD4E}"/>
              </a:ext>
            </a:extLst>
          </p:cNvPr>
          <p:cNvSpPr txBox="1"/>
          <p:nvPr/>
        </p:nvSpPr>
        <p:spPr>
          <a:xfrm>
            <a:off x="3212178" y="1400641"/>
            <a:ext cx="2010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Kelp, urchin, abalone</a:t>
            </a:r>
          </a:p>
          <a:p>
            <a:r>
              <a:rPr lang="en-US" sz="1400" dirty="0"/>
              <a:t>Population declines and fishery closures due to loss of kelp beds.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9CE24-8858-B74C-9114-E81C44985F45}"/>
              </a:ext>
            </a:extLst>
          </p:cNvPr>
          <p:cNvSpPr txBox="1"/>
          <p:nvPr/>
        </p:nvSpPr>
        <p:spPr>
          <a:xfrm>
            <a:off x="6546165" y="174065"/>
            <a:ext cx="25852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Pacific bluefin tuna</a:t>
            </a:r>
          </a:p>
          <a:p>
            <a:pPr algn="r"/>
            <a:r>
              <a:rPr lang="en-US" sz="1400" dirty="0"/>
              <a:t>Increased abundance was a boon for the recreational fishing industry but caused early closures in commercial fishery.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BF11-7EF3-9C4D-B80C-74F8F3B050D4}"/>
              </a:ext>
            </a:extLst>
          </p:cNvPr>
          <p:cNvSpPr txBox="1"/>
          <p:nvPr/>
        </p:nvSpPr>
        <p:spPr>
          <a:xfrm>
            <a:off x="8499252" y="4634333"/>
            <a:ext cx="2120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Shortbelly</a:t>
            </a:r>
            <a:r>
              <a:rPr lang="en-US" sz="1400" b="1" dirty="0"/>
              <a:t> rockfish</a:t>
            </a:r>
          </a:p>
          <a:p>
            <a:r>
              <a:rPr lang="en-US" sz="1400" dirty="0"/>
              <a:t>Increases in abundance approached bycatch limits in Pacific hake fishery.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061BDBB-71C2-FA45-986A-18B773FCF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" t="-19936" r="48587" b="-21824"/>
          <a:stretch/>
        </p:blipFill>
        <p:spPr>
          <a:xfrm>
            <a:off x="7464926" y="4660593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30C882-6C1B-1142-8E4C-0213907A5A7C}"/>
              </a:ext>
            </a:extLst>
          </p:cNvPr>
          <p:cNvSpPr txBox="1"/>
          <p:nvPr/>
        </p:nvSpPr>
        <p:spPr>
          <a:xfrm>
            <a:off x="3957995" y="2501456"/>
            <a:ext cx="1711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Chinook salmon</a:t>
            </a:r>
          </a:p>
          <a:p>
            <a:r>
              <a:rPr lang="en-US" sz="1400" dirty="0"/>
              <a:t>Overfished due to reduced productivity and model failure.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686731-1307-E14F-A0F7-D8AD50F7D9BC}"/>
              </a:ext>
            </a:extLst>
          </p:cNvPr>
          <p:cNvSpPr txBox="1"/>
          <p:nvPr/>
        </p:nvSpPr>
        <p:spPr>
          <a:xfrm>
            <a:off x="6627080" y="2498623"/>
            <a:ext cx="2783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Shrimp species</a:t>
            </a:r>
          </a:p>
          <a:p>
            <a:pPr algn="r"/>
            <a:r>
              <a:rPr lang="en-US" sz="1400" dirty="0"/>
              <a:t>Revenues spiked mid-heatwave due to record high prices and strong recruitment before the heatwave.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C657EE-4DE3-9545-9539-4F2D6A5B6553}"/>
              </a:ext>
            </a:extLst>
          </p:cNvPr>
          <p:cNvSpPr txBox="1"/>
          <p:nvPr/>
        </p:nvSpPr>
        <p:spPr>
          <a:xfrm>
            <a:off x="7019251" y="3551355"/>
            <a:ext cx="2326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Bocaccio rockfish</a:t>
            </a:r>
          </a:p>
          <a:p>
            <a:pPr algn="r"/>
            <a:r>
              <a:rPr lang="en-US" sz="1400" dirty="0"/>
              <a:t>Enormously high recruitment rebuilt this previously endangered fish stock.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763368-2C7A-8446-BC5D-ABCA8E0FE9F9}"/>
              </a:ext>
            </a:extLst>
          </p:cNvPr>
          <p:cNvSpPr txBox="1"/>
          <p:nvPr/>
        </p:nvSpPr>
        <p:spPr>
          <a:xfrm>
            <a:off x="2257531" y="4638492"/>
            <a:ext cx="2856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Sardine and anchovy</a:t>
            </a:r>
          </a:p>
          <a:p>
            <a:pPr algn="r"/>
            <a:r>
              <a:rPr lang="en-US" sz="1400" dirty="0"/>
              <a:t>Low sardine productivity and high anchovy productivity reversed expectations for warm years.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1B60C2-B4E9-E04F-B81C-7CCE7E2C66EB}"/>
              </a:ext>
            </a:extLst>
          </p:cNvPr>
          <p:cNvSpPr txBox="1"/>
          <p:nvPr/>
        </p:nvSpPr>
        <p:spPr>
          <a:xfrm>
            <a:off x="3692748" y="7166442"/>
            <a:ext cx="480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Social-ecological impact of the heatwave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27CE9A-06A9-AAFF-18E1-43C0677BF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" t="13345" r="47625" b="11768"/>
          <a:stretch/>
        </p:blipFill>
        <p:spPr>
          <a:xfrm>
            <a:off x="9385631" y="3568471"/>
            <a:ext cx="916541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DC033B-1CDB-5554-7C00-1E73D997F4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59" t="18502" r="35094" b="6050"/>
          <a:stretch/>
        </p:blipFill>
        <p:spPr>
          <a:xfrm>
            <a:off x="9427547" y="2498623"/>
            <a:ext cx="913363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26189A-F0C8-DD23-75F3-1F31DC8486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31" t="-3444" r="23875" b="3444"/>
          <a:stretch/>
        </p:blipFill>
        <p:spPr>
          <a:xfrm>
            <a:off x="2217240" y="1397540"/>
            <a:ext cx="914871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824FED8-5A43-D247-DB91-CD8FD5C92C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403"/>
          <a:stretch/>
        </p:blipFill>
        <p:spPr>
          <a:xfrm>
            <a:off x="2205043" y="303929"/>
            <a:ext cx="955720" cy="913543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C48E654-69DE-7F4D-56DD-1763317588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461" t="-769" r="22828" b="769"/>
          <a:stretch/>
        </p:blipFill>
        <p:spPr>
          <a:xfrm>
            <a:off x="4943545" y="3566854"/>
            <a:ext cx="915132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B173D37-1DD2-BECB-C6DF-B72EC04555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46" t="7690" r="52851" b="7643"/>
          <a:stretch/>
        </p:blipFill>
        <p:spPr>
          <a:xfrm>
            <a:off x="2978620" y="2501456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D5689EA-5875-2F1D-B6CA-9078E9E0801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000" t="15869" r="52863" b="15845"/>
          <a:stretch/>
        </p:blipFill>
        <p:spPr>
          <a:xfrm>
            <a:off x="9189792" y="308049"/>
            <a:ext cx="914401" cy="913543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6B7F835-E986-25D4-89C9-094E8763028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632" t="-3307" r="62452" b="507"/>
          <a:stretch/>
        </p:blipFill>
        <p:spPr>
          <a:xfrm>
            <a:off x="5197272" y="4664535"/>
            <a:ext cx="913226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73DCFD6-8210-4B3B-2F25-8D034A7CC10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273" t="9164" r="73398" b="-9164"/>
          <a:stretch/>
        </p:blipFill>
        <p:spPr>
          <a:xfrm flipH="1">
            <a:off x="6172456" y="4660593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16BCB1E-6202-461B-8BAC-D12D7700C89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3052" t="-26956" r="45172" b="3405"/>
          <a:stretch/>
        </p:blipFill>
        <p:spPr>
          <a:xfrm rot="19291599">
            <a:off x="7403007" y="1401343"/>
            <a:ext cx="954419" cy="952704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33A2DAE9-C34F-F940-B9C3-1DE702A69DF6}"/>
              </a:ext>
            </a:extLst>
          </p:cNvPr>
          <p:cNvSpPr/>
          <p:nvPr/>
        </p:nvSpPr>
        <p:spPr>
          <a:xfrm>
            <a:off x="10457612" y="174065"/>
            <a:ext cx="162248" cy="2239112"/>
          </a:xfrm>
          <a:prstGeom prst="rightBrac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780869-8492-5744-BBDB-5AB8DF63F540}"/>
              </a:ext>
            </a:extLst>
          </p:cNvPr>
          <p:cNvSpPr txBox="1"/>
          <p:nvPr/>
        </p:nvSpPr>
        <p:spPr>
          <a:xfrm rot="5400000">
            <a:off x="10254554" y="1134997"/>
            <a:ext cx="112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Range shifts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A8B85-F089-ED4C-B2A6-F636EA77E5AC}"/>
              </a:ext>
            </a:extLst>
          </p:cNvPr>
          <p:cNvSpPr txBox="1"/>
          <p:nvPr/>
        </p:nvSpPr>
        <p:spPr>
          <a:xfrm rot="5400000">
            <a:off x="9791638" y="3891382"/>
            <a:ext cx="203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Recruitment spikes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C734A11-9183-CB4E-9F62-504816EE7486}"/>
              </a:ext>
            </a:extLst>
          </p:cNvPr>
          <p:cNvSpPr/>
          <p:nvPr/>
        </p:nvSpPr>
        <p:spPr>
          <a:xfrm>
            <a:off x="10460736" y="2515023"/>
            <a:ext cx="164592" cy="3094000"/>
          </a:xfrm>
          <a:prstGeom prst="rightBrac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175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59</cp:revision>
  <cp:lastPrinted>2022-10-11T16:30:01Z</cp:lastPrinted>
  <dcterms:created xsi:type="dcterms:W3CDTF">2021-12-02T18:23:32Z</dcterms:created>
  <dcterms:modified xsi:type="dcterms:W3CDTF">2023-04-10T18:58:57Z</dcterms:modified>
</cp:coreProperties>
</file>