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1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297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Karla" panose="020B0604020202020204" charset="0"/>
      <p:regular r:id="rId23"/>
      <p:bold r:id="rId24"/>
      <p:italic r:id="rId25"/>
      <p:boldItalic r:id="rId26"/>
    </p:embeddedFont>
    <p:embeddedFont>
      <p:font typeface="Raleway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145309-564F-4F0F-801C-C215B3F1332B}">
  <a:tblStyle styleId="{96145309-564F-4F0F-801C-C215B3F133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71" autoAdjust="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60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AD23C-8369-48E5-918D-5AA625756EEC}" type="datetime1">
              <a:rPr lang="en-US" smtClean="0"/>
              <a:t>8/13/2020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CA"/>
              <a:t>1 fff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9E2BC-7AEB-4BD8-B03F-DFA4C9E207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3128882"/>
      </p:ext>
    </p:extLst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053497"/>
      </p:ext>
    </p:extLst>
  </p:cSld>
  <p:clrMap bg1="lt1" tx1="dk1" bg2="dk2" tx2="lt2" accent1="accent1" accent2="accent2" accent3="accent3" accent4="accent4" accent5="accent5" accent6="accent6" hlink="hlink" folHlink="folHlink"/>
  <p:hf sldNum="0" hd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262952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859338" y="4927600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4536694"/>
            <a:ext cx="2376264" cy="555336"/>
          </a:xfrm>
        </p:spPr>
        <p:txBody>
          <a:bodyPr/>
          <a:lstStyle/>
          <a:p>
            <a:pPr lvl="0"/>
            <a:r>
              <a:rPr lang="en-US"/>
              <a:t>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4064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</p:sldLayoutIdLst>
  <p:transition>
    <p:fade thruBlk="1"/>
  </p:transition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inpricing.com/faq/fxCurve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495424" y="1991825"/>
            <a:ext cx="6965007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" sz="4400" dirty="0"/>
            </a:br>
            <a:r>
              <a:rPr lang="en-US" sz="3600" dirty="0"/>
              <a:t>Credit Valuation Adjustment and Funding Valuation Adjustment</a:t>
            </a:r>
            <a:br>
              <a:rPr lang="en-CA" sz="3600" dirty="0"/>
            </a:br>
            <a:br>
              <a:rPr lang="en" sz="1800" dirty="0"/>
            </a:br>
            <a:endParaRPr dirty="0"/>
          </a:p>
        </p:txBody>
      </p:sp>
      <p:pic>
        <p:nvPicPr>
          <p:cNvPr id="3" name="Picture 2" descr="C:\CapTim\src\web\imag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54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/>
              <a:t>CVA FVA</a:t>
            </a:r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55576" y="1347614"/>
                <a:ext cx="7632848" cy="345638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Risk Neutral Simulation: Interest Rate and FX</a:t>
                </a:r>
                <a:endParaRPr lang="en-CA"/>
              </a:p>
              <a:p>
                <a:pPr lvl="0"/>
                <a:r>
                  <a:rPr lang="en-US" sz="1600"/>
                  <a:t>Recommended 1-factor model: Hull-White</a:t>
                </a:r>
              </a:p>
              <a:p>
                <a:pPr marL="76200" lvl="0" indent="0" algn="ctr">
                  <a:buNone/>
                </a:pPr>
                <a:endParaRPr lang="en-CA" sz="1600"/>
              </a:p>
              <a:p>
                <a:pPr lvl="0"/>
                <a:r>
                  <a:rPr lang="en-US" sz="1600"/>
                  <a:t>Recommended  multi-factor model: 2-factor Hull-White or Libor Market Model (LMM)</a:t>
                </a:r>
                <a:endParaRPr lang="en-CA" sz="1600"/>
              </a:p>
              <a:p>
                <a:pPr lvl="0"/>
                <a:r>
                  <a:rPr lang="en-US" sz="1600"/>
                  <a:t>All curve simulations should be brought into a common measure. </a:t>
                </a:r>
                <a:endParaRPr lang="en-CA" sz="1600"/>
              </a:p>
              <a:p>
                <a:pPr lvl="1">
                  <a:spcBef>
                    <a:spcPts val="300"/>
                  </a:spcBef>
                </a:pPr>
                <a:r>
                  <a:rPr lang="en-US" sz="1400"/>
                  <a:t>Simulate interest rate curves in different currencies.</a:t>
                </a:r>
                <a:endParaRPr lang="en-CA" sz="1400"/>
              </a:p>
              <a:p>
                <a:pPr lvl="1"/>
                <a:r>
                  <a:rPr lang="en-US" sz="1400"/>
                  <a:t>Change measure from the risk neutral measure of a quoted currency to the risk neutral measure of the base currency.</a:t>
                </a:r>
                <a:endParaRPr lang="en-CA" sz="1400"/>
              </a:p>
              <a:p>
                <a:pPr lvl="0"/>
                <a:r>
                  <a:rPr lang="en-US" sz="1600"/>
                  <a:t>Forward FX rate can be derived using interest rate parity</a:t>
                </a:r>
              </a:p>
              <a:p>
                <a:pPr marL="7620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>
                          <a:latin typeface="Cambria Math"/>
                        </a:rPr>
                        <m:t>𝐹</m:t>
                      </m:r>
                      <m:r>
                        <a:rPr lang="en-US" sz="1600" b="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600" b="0" i="1"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600" b="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>
                                  <a:latin typeface="Cambria Math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sz="1600" b="0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CA" sz="1600"/>
              </a:p>
            </p:txBody>
          </p:sp>
        </mc:Choice>
        <mc:Fallback xmlns=""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5576" y="1347614"/>
                <a:ext cx="7632848" cy="34563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211711"/>
            <a:ext cx="1657350" cy="34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58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/>
              <a:t>CVA FVA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27584" y="1491630"/>
            <a:ext cx="7632848" cy="3312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Risk Neutral Simulation: </a:t>
            </a:r>
            <a:r>
              <a:rPr lang="en-CA"/>
              <a:t>Equity Price</a:t>
            </a:r>
          </a:p>
          <a:p>
            <a:pPr lvl="0">
              <a:spcBef>
                <a:spcPts val="1200"/>
              </a:spcBef>
            </a:pPr>
            <a:r>
              <a:rPr lang="en-US" sz="1600"/>
              <a:t>Geometric Brownian Motion (GBM)</a:t>
            </a:r>
            <a:endParaRPr lang="en-CA" sz="1600"/>
          </a:p>
          <a:p>
            <a:pPr marL="76200" lvl="0" indent="0" algn="ctr">
              <a:buNone/>
            </a:pPr>
            <a:endParaRPr lang="en-CA" sz="1600"/>
          </a:p>
          <a:p>
            <a:pPr marL="76200" lvl="0" indent="0">
              <a:buNone/>
            </a:pPr>
            <a:endParaRPr lang="en-US" sz="1600"/>
          </a:p>
          <a:p>
            <a:pPr lvl="0"/>
            <a:r>
              <a:rPr lang="en-US" sz="1600"/>
              <a:t>Pros</a:t>
            </a:r>
            <a:endParaRPr lang="en-CA" sz="1600"/>
          </a:p>
          <a:p>
            <a:pPr lvl="1">
              <a:spcBef>
                <a:spcPts val="600"/>
              </a:spcBef>
            </a:pPr>
            <a:r>
              <a:rPr lang="en-US" sz="1400"/>
              <a:t>Simple</a:t>
            </a:r>
            <a:endParaRPr lang="en-CA" sz="1400"/>
          </a:p>
          <a:p>
            <a:pPr lvl="1"/>
            <a:r>
              <a:rPr lang="en-US" sz="1400"/>
              <a:t>Non-negative stock price</a:t>
            </a:r>
            <a:endParaRPr lang="en-CA" sz="1400"/>
          </a:p>
          <a:p>
            <a:pPr lvl="0"/>
            <a:r>
              <a:rPr lang="en-US" sz="1600"/>
              <a:t>Cons</a:t>
            </a:r>
            <a:endParaRPr lang="en-CA" sz="1600"/>
          </a:p>
          <a:p>
            <a:pPr lvl="1">
              <a:spcBef>
                <a:spcPts val="600"/>
              </a:spcBef>
            </a:pPr>
            <a:r>
              <a:rPr lang="en-US" sz="1400"/>
              <a:t>Simulated values could be extremely large for a longer horizon.</a:t>
            </a:r>
            <a:endParaRPr lang="en-CA" sz="1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571750"/>
            <a:ext cx="1152128" cy="52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7800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/>
              <a:t>CVA FVA</a:t>
            </a:r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55576" y="1347614"/>
                <a:ext cx="7632848" cy="345638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Risk Neutral Simulation: </a:t>
                </a:r>
                <a:r>
                  <a:rPr lang="en-CA"/>
                  <a:t>Commodity Price</a:t>
                </a:r>
              </a:p>
              <a:p>
                <a:pPr lvl="0"/>
                <a:r>
                  <a:rPr lang="en-US" sz="1600"/>
                  <a:t>Simulate commodity spot, future and forward prices as well as pipeline spreads</a:t>
                </a:r>
                <a:endParaRPr lang="en-CA" sz="1600"/>
              </a:p>
              <a:p>
                <a:pPr lvl="0"/>
                <a:r>
                  <a:rPr lang="en-US" sz="1600"/>
                  <a:t>Two factor model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𝒳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𝒴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sz="14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𝑑</m:t>
                          </m:r>
                          <m:r>
                            <a:rPr lang="en-US" sz="1400" i="1">
                              <a:latin typeface="Cambria Math"/>
                            </a:rPr>
                            <m:t>𝒳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</a:rPr>
                        <m:t>𝑑𝑡</m:t>
                      </m:r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/>
                            </a:rPr>
                            <m:t>𝑑𝑊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A" sz="14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𝑑</m:t>
                          </m:r>
                          <m:r>
                            <a:rPr lang="en-US" sz="1400" i="1">
                              <a:latin typeface="Cambria Math"/>
                            </a:rPr>
                            <m:t>𝒴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𝒴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</a:rPr>
                        <m:t>𝑑𝑡</m:t>
                      </m:r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/>
                            </a:rPr>
                            <m:t>𝑑𝑊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CA" sz="14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/>
                            </a:rPr>
                            <m:t>𝑑𝑊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/>
                            </a:rPr>
                            <m:t>𝑑𝑊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i="1">
                          <a:latin typeface="Cambria Math"/>
                        </a:rPr>
                        <m:t>𝜌</m:t>
                      </m:r>
                      <m:r>
                        <a:rPr lang="en-US" sz="1400" i="1">
                          <a:latin typeface="Cambria Math"/>
                        </a:rPr>
                        <m:t>𝑑𝑡</m:t>
                      </m:r>
                    </m:oMath>
                  </m:oMathPara>
                </a14:m>
                <a:endParaRPr lang="en-CA" sz="1400"/>
              </a:p>
              <a:p>
                <a:pPr marL="533400" lvl="1" indent="0">
                  <a:buNone/>
                </a:pPr>
                <a:r>
                  <a:rPr lang="en-US" sz="140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/>
                  <a:t> is the spot price or spread;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/>
                  <a:t> is the deterministic function;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𝒳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/>
                  <a:t> is the short term deviation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𝒴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/>
                  <a:t> is the long term equilibrium level</a:t>
                </a:r>
                <a:endParaRPr lang="en-CA" sz="1400"/>
              </a:p>
              <a:p>
                <a:pPr lvl="0"/>
                <a:r>
                  <a:rPr lang="en-US" sz="1600"/>
                  <a:t>This model leads to a closed form solution of forward prices and thus forward term structure.</a:t>
                </a:r>
                <a:endParaRPr lang="en-CA" sz="1600"/>
              </a:p>
              <a:p>
                <a:pPr marL="76200" lvl="0" indent="0">
                  <a:buNone/>
                </a:pPr>
                <a:endParaRPr lang="en-CA" sz="1600"/>
              </a:p>
              <a:p>
                <a:pPr marL="76200" lvl="0" indent="0">
                  <a:buNone/>
                </a:pPr>
                <a:endParaRPr lang="en-US" sz="1600"/>
              </a:p>
            </p:txBody>
          </p:sp>
        </mc:Choice>
        <mc:Fallback xmlns=""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5576" y="1347614"/>
                <a:ext cx="7632848" cy="34563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5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/>
              <a:t>CVA FVA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55576" y="1707654"/>
            <a:ext cx="7632848" cy="2736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lnSpc>
                <a:spcPct val="150000"/>
              </a:lnSpc>
              <a:buNone/>
            </a:pPr>
            <a:r>
              <a:rPr lang="en-US"/>
              <a:t>Risk Neutral Simulation: </a:t>
            </a:r>
            <a:r>
              <a:rPr lang="en-CA"/>
              <a:t>Volatility</a:t>
            </a:r>
          </a:p>
          <a:p>
            <a:pPr lvl="0">
              <a:lnSpc>
                <a:spcPct val="150000"/>
              </a:lnSpc>
            </a:pPr>
            <a:r>
              <a:rPr lang="en-US" sz="1600"/>
              <a:t>In the risk neutral world, the volatility is embedded in the price simulation.</a:t>
            </a:r>
          </a:p>
          <a:p>
            <a:pPr lvl="0">
              <a:lnSpc>
                <a:spcPct val="150000"/>
              </a:lnSpc>
            </a:pPr>
            <a:r>
              <a:rPr lang="en-US" sz="1600"/>
              <a:t>Thus, there is no need to simulate implied volatilities.</a:t>
            </a:r>
            <a:endParaRPr lang="en-CA" sz="1600"/>
          </a:p>
          <a:p>
            <a:pPr marL="76200" lvl="0" indent="0">
              <a:buNone/>
            </a:pPr>
            <a:endParaRPr lang="en-CA" sz="1600"/>
          </a:p>
          <a:p>
            <a:pPr marL="76200" lvl="0" indent="0"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70353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/>
              <a:t>CVA FVA</a:t>
            </a:r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27584" y="1347614"/>
                <a:ext cx="7632848" cy="352839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Credit Exposure Approach Implementation</a:t>
                </a:r>
                <a:endParaRPr lang="en-CA"/>
              </a:p>
              <a:p>
                <a:pPr lvl="0"/>
                <a:r>
                  <a:rPr lang="en-US" sz="1600"/>
                  <a:t>Obtain the risk-free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𝑡</m:t>
                    </m:r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/>
                  <a:t> of a counterparty portfolio that should be reported by trading systems.</a:t>
                </a:r>
                <a:endParaRPr lang="en-CA" sz="1600"/>
              </a:p>
              <a:p>
                <a:pPr lvl="0"/>
                <a:r>
                  <a:rPr lang="en-US" sz="1600"/>
                  <a:t>The solution is based on the existing credit exposure framework.</a:t>
                </a:r>
                <a:endParaRPr lang="en-CA" sz="1600"/>
              </a:p>
              <a:p>
                <a:pPr lvl="0"/>
                <a:r>
                  <a:rPr lang="en-US" sz="1600"/>
                  <a:t>Switch simulation from the real-world measure to the risk neutral measure.</a:t>
                </a:r>
                <a:endParaRPr lang="en-CA" sz="1600"/>
              </a:p>
              <a:p>
                <a:pPr lvl="0"/>
                <a:r>
                  <a:rPr lang="en-US" sz="1600"/>
                  <a:t>Calculate discounted risk-neutral credit exposures (EEs) and take master agreement and CSA into account.</a:t>
                </a:r>
                <a:endParaRPr lang="en-CA" sz="1600"/>
              </a:p>
              <a:p>
                <a:pPr lvl="0"/>
                <a:r>
                  <a:rPr lang="en-US" sz="1600"/>
                  <a:t>One can directly compute CVA using the following formula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𝐶𝑉𝐴</m:t>
                      </m:r>
                      <m:r>
                        <a:rPr lang="en-US" sz="1400" i="1">
                          <a:latin typeface="Cambria Math"/>
                        </a:rPr>
                        <m:t>=(1−</m:t>
                      </m:r>
                      <m:r>
                        <a:rPr lang="en-US" sz="1400" i="1">
                          <a:latin typeface="Cambria Math"/>
                        </a:rPr>
                        <m:t>𝑅</m:t>
                      </m:r>
                      <m:r>
                        <a:rPr lang="en-US" sz="1400" i="1">
                          <a:latin typeface="Cambria Math"/>
                        </a:rPr>
                        <m:t>)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  <m:r>
                            <a:rPr lang="en-US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𝑃𝐷</m:t>
                              </m:r>
                              <m:d>
                                <m:d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𝑃𝐷</m:t>
                              </m:r>
                              <m:d>
                                <m:d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𝐸𝐸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  <m:r>
                            <a:rPr lang="en-US" sz="14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CA" sz="1400"/>
              </a:p>
              <a:p>
                <a:pPr marL="76200" lvl="0" indent="0">
                  <a:buNone/>
                </a:pPr>
                <a:endParaRPr lang="en-CA" sz="1600"/>
              </a:p>
              <a:p>
                <a:pPr marL="76200" lvl="0" indent="0">
                  <a:buNone/>
                </a:pPr>
                <a:endParaRPr lang="en-US" sz="1600"/>
              </a:p>
            </p:txBody>
          </p:sp>
        </mc:Choice>
        <mc:Fallback xmlns=""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27584" y="1347614"/>
                <a:ext cx="7632848" cy="352839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383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/>
              <a:t>CVA FVA</a:t>
            </a:r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27584" y="1275606"/>
                <a:ext cx="7632848" cy="352839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Credit Exposure Approach Implementation (Cont</a:t>
                </a:r>
                <a:r>
                  <a:rPr lang="en-CA"/>
                  <a:t>’d)</a:t>
                </a:r>
              </a:p>
              <a:p>
                <a:pPr lvl="0"/>
                <a:r>
                  <a:rPr lang="en-US" sz="1600"/>
                  <a:t>Or one can compute the risky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600"/>
                  <a:t> of the portfolio via discounting positive EEs by  counterparty’s CDS spread + risk-free interest rate as the positive EEs bearing counterparty risk and negative EEs by the bank’s own CDS spread + risk-free interest rate as the negative EEs bearing the bank’s credit risk.</a:t>
                </a:r>
                <a:endParaRPr lang="en-CA" sz="1600"/>
              </a:p>
              <a:p>
                <a:pPr marL="762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𝐶𝑉𝐴</m:t>
                      </m:r>
                      <m:r>
                        <a:rPr lang="en-US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(</m:t>
                      </m:r>
                      <m:r>
                        <a:rPr lang="en-US" sz="1600" i="1">
                          <a:latin typeface="Cambria Math"/>
                        </a:rPr>
                        <m:t>𝑡</m:t>
                      </m:r>
                      <m:r>
                        <a:rPr lang="en-US" sz="1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CA" sz="1600"/>
              </a:p>
              <a:p>
                <a:pPr lvl="0"/>
                <a:r>
                  <a:rPr lang="en-US" sz="1600"/>
                  <a:t>Furthermore, you can compute the funding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600"/>
                  <a:t> of the portfolio via discounting positive EEs by  counterparty’s bond spread + risk-free interest rate and negative EEs by the bank’s own bond spread + risk-free interest rate.</a:t>
                </a:r>
                <a:endParaRPr lang="en-CA" sz="1600"/>
              </a:p>
              <a:p>
                <a:pPr marL="762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𝐹𝑉𝐴</m:t>
                      </m:r>
                      <m:r>
                        <a:rPr lang="en-US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−</m:t>
                      </m:r>
                      <m:r>
                        <a:rPr lang="en-US" sz="1600" i="1">
                          <a:latin typeface="Cambria Math"/>
                        </a:rPr>
                        <m:t>𝐶𝑉𝐴</m:t>
                      </m:r>
                      <m:r>
                        <a:rPr lang="en-US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CA" sz="1600"/>
              </a:p>
              <a:p>
                <a:pPr marL="76200" indent="0">
                  <a:buNone/>
                </a:pPr>
                <a:endParaRPr lang="en-CA" sz="1400"/>
              </a:p>
              <a:p>
                <a:pPr marL="76200" lvl="0" indent="0">
                  <a:buNone/>
                </a:pPr>
                <a:endParaRPr lang="en-CA" sz="1600"/>
              </a:p>
              <a:p>
                <a:pPr marL="76200" lvl="0" indent="0">
                  <a:buNone/>
                </a:pPr>
                <a:endParaRPr lang="en-US" sz="1600"/>
              </a:p>
            </p:txBody>
          </p:sp>
        </mc:Choice>
        <mc:Fallback xmlns=""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27584" y="1275606"/>
                <a:ext cx="7632848" cy="352839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791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/>
              <a:t>CVA FVA</a:t>
            </a:r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27584" y="1491630"/>
                <a:ext cx="7632848" cy="331236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>
                  <a:buNone/>
                </a:pPr>
                <a:r>
                  <a:rPr lang="en-US"/>
                  <a:t>Least Square Monte Carlo Approach Implementation</a:t>
                </a:r>
                <a:endParaRPr lang="en-CA"/>
              </a:p>
              <a:p>
                <a:pPr lvl="0">
                  <a:spcBef>
                    <a:spcPts val="1200"/>
                  </a:spcBef>
                </a:pPr>
                <a:r>
                  <a:rPr lang="en-US" sz="1600"/>
                  <a:t>Obtain the risk-free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𝑡</m:t>
                    </m:r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/>
                  <a:t> of a counterparty portfolio that should be reported by trading systems.</a:t>
                </a:r>
                <a:endParaRPr lang="en-CA" sz="1600"/>
              </a:p>
              <a:p>
                <a:pPr lvl="0"/>
                <a:r>
                  <a:rPr lang="en-US" sz="1600"/>
                  <a:t>Simulate market risk factors in the risk-neutral measure.</a:t>
                </a:r>
                <a:endParaRPr lang="en-CA" sz="1600"/>
              </a:p>
              <a:p>
                <a:pPr lvl="0"/>
                <a:r>
                  <a:rPr lang="en-US" sz="1600"/>
                  <a:t>Generate payoffs for all trades based on Monte Carlo simulation.</a:t>
                </a:r>
                <a:endParaRPr lang="en-CA" sz="1600"/>
              </a:p>
              <a:p>
                <a:pPr lvl="0"/>
                <a:r>
                  <a:rPr lang="en-US" sz="1600"/>
                  <a:t>Aggregate payoffs based on the Master agreement and CSA.</a:t>
                </a:r>
                <a:endParaRPr lang="en-CA" sz="1600"/>
              </a:p>
              <a:p>
                <a:pPr lvl="0"/>
                <a:r>
                  <a:rPr lang="en-US" sz="1600"/>
                  <a:t>Compute the risky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600"/>
                  <a:t> of the portfolio using Longstaff-Schwartz approach.</a:t>
                </a:r>
                <a:endParaRPr lang="en-CA" sz="1600"/>
              </a:p>
              <a:p>
                <a:pPr marL="76200" lvl="0" indent="0">
                  <a:buNone/>
                </a:pPr>
                <a:endParaRPr lang="en-CA" sz="1600"/>
              </a:p>
              <a:p>
                <a:pPr marL="76200" lvl="0" indent="0">
                  <a:buNone/>
                </a:pPr>
                <a:endParaRPr lang="en-US" sz="1600"/>
              </a:p>
            </p:txBody>
          </p:sp>
        </mc:Choice>
        <mc:Fallback xmlns=""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27584" y="1491630"/>
                <a:ext cx="7632848" cy="3312368"/>
              </a:xfrm>
              <a:prstGeom prst="rect">
                <a:avLst/>
              </a:prstGeom>
              <a:blipFill rotWithShape="1">
                <a:blip r:embed="rId3"/>
                <a:stretch>
                  <a:fillRect l="-240" r="-39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984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/>
              <a:t>CVA FVA</a:t>
            </a:r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27584" y="1275606"/>
                <a:ext cx="7632848" cy="3600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LSMC Approach Implementation (Cont’d)</a:t>
                </a:r>
                <a:endParaRPr lang="en-CA"/>
              </a:p>
              <a:p>
                <a:pPr>
                  <a:spcBef>
                    <a:spcPts val="1200"/>
                  </a:spcBef>
                </a:pPr>
                <a:r>
                  <a:rPr lang="en-US" sz="1600"/>
                  <a:t>Positive cash flows should be discounted by counterparty’s CDS spread + risk-free interest rate while negative cash flows should be discounted by the bank’s own CDS spread + risk-free interest rate.</a:t>
                </a:r>
                <a:endParaRPr lang="en-CA" sz="1600" i="1"/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𝐶𝑉𝐴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𝑡</m:t>
                    </m:r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endParaRPr lang="en-CA" sz="1600"/>
              </a:p>
              <a:p>
                <a:pPr lvl="0"/>
                <a:r>
                  <a:rPr lang="en-US" sz="1600"/>
                  <a:t>Moreover, you can compute the funding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600"/>
                  <a:t> of the portfolio using Longstaff-Schwartz approach as well</a:t>
                </a:r>
                <a:endParaRPr lang="en-CA" sz="1600"/>
              </a:p>
              <a:p>
                <a:pPr lvl="0"/>
                <a:r>
                  <a:rPr lang="en-US" sz="1600"/>
                  <a:t> Positive cash flows should be discounted by counterparty’s bond spread + risk-free interest rate while negative cash flows should be discounted by the bank’s own bond spread + risk-free interest rate.</a:t>
                </a:r>
                <a:endParaRPr lang="en-CA" sz="1600" i="1">
                  <a:latin typeface="Cambria Math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𝐹𝑉𝐴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−</m:t>
                    </m:r>
                    <m:r>
                      <a:rPr lang="en-US" sz="1600" i="1">
                        <a:latin typeface="Cambria Math"/>
                      </a:rPr>
                      <m:t>𝐶𝑉𝐴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endParaRPr lang="en-CA" sz="1600"/>
              </a:p>
              <a:p>
                <a:pPr marL="76200" indent="0">
                  <a:buNone/>
                </a:pPr>
                <a:endParaRPr lang="en-CA" sz="1400"/>
              </a:p>
              <a:p>
                <a:pPr marL="76200" lvl="0" indent="0">
                  <a:buNone/>
                </a:pPr>
                <a:endParaRPr lang="en-CA" sz="1600"/>
              </a:p>
              <a:p>
                <a:pPr marL="76200" lvl="0" indent="0">
                  <a:buNone/>
                </a:pPr>
                <a:endParaRPr lang="en-US" sz="1600"/>
              </a:p>
            </p:txBody>
          </p:sp>
        </mc:Choice>
        <mc:Fallback xmlns=""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27584" y="1275606"/>
                <a:ext cx="7632848" cy="3600400"/>
              </a:xfrm>
              <a:prstGeom prst="rect">
                <a:avLst/>
              </a:prstGeom>
              <a:blipFill rotWithShape="1">
                <a:blip r:embed="rId3"/>
                <a:stretch>
                  <a:fillRect r="-319" b="-20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869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406937" y="2499742"/>
            <a:ext cx="1274938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275856" y="4011910"/>
            <a:ext cx="48245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/>
              <a:t>You can find more details at</a:t>
            </a:r>
          </a:p>
          <a:p>
            <a:pPr>
              <a:buClr>
                <a:schemeClr val="dk1"/>
              </a:buClr>
              <a:buSzPts val="1100"/>
            </a:pPr>
            <a:r>
              <a:rPr lang="en-CA" sz="1200" dirty="0">
                <a:hlinkClick r:id="rId3"/>
              </a:rPr>
              <a:t>https://finpricing.com/faq/fxCurve.html</a:t>
            </a:r>
            <a:endParaRPr lang="en" sz="1200" dirty="0"/>
          </a:p>
        </p:txBody>
      </p:sp>
    </p:spTree>
    <p:extLst>
      <p:ext uri="{BB962C8B-B14F-4D97-AF65-F5344CB8AC3E}">
        <p14:creationId xmlns:p14="http://schemas.microsoft.com/office/powerpoint/2010/main" val="144053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/>
              <a:t>CVA FVA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275606"/>
            <a:ext cx="7370700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/>
              <a:t>Summary</a:t>
            </a:r>
            <a:endParaRPr lang="en"/>
          </a:p>
          <a:p>
            <a:pPr lvl="0"/>
            <a:r>
              <a:rPr lang="en-US" sz="1600"/>
              <a:t>Credit Valuation Adjustment (CVA) Definition</a:t>
            </a:r>
            <a:endParaRPr lang="en-CA" sz="1600"/>
          </a:p>
          <a:p>
            <a:pPr lvl="0"/>
            <a:r>
              <a:rPr lang="en-US" sz="1600"/>
              <a:t>Funding Valuation Adjustment (FVA) Definition</a:t>
            </a:r>
            <a:endParaRPr lang="en-CA" sz="1600"/>
          </a:p>
          <a:p>
            <a:pPr lvl="0"/>
            <a:r>
              <a:rPr lang="en-US" sz="1600"/>
              <a:t>CVA and FVA Calculation: Credit Exposure Approach</a:t>
            </a:r>
            <a:endParaRPr lang="en-CA" sz="1600"/>
          </a:p>
          <a:p>
            <a:pPr lvl="0"/>
            <a:r>
              <a:rPr lang="en-US" sz="1600"/>
              <a:t>CVA and FVA Calculation: Least Square Monte Carlo Approach</a:t>
            </a:r>
          </a:p>
          <a:p>
            <a:r>
              <a:rPr lang="en-US" sz="1600"/>
              <a:t>Master Agreement</a:t>
            </a:r>
          </a:p>
          <a:p>
            <a:pPr lvl="0"/>
            <a:r>
              <a:rPr lang="en-US" sz="1600"/>
              <a:t>CSA Agreement</a:t>
            </a:r>
            <a:endParaRPr lang="en-CA" sz="1600"/>
          </a:p>
          <a:p>
            <a:r>
              <a:rPr lang="en-US" sz="1600"/>
              <a:t>Risk Neutral Simulation</a:t>
            </a:r>
          </a:p>
          <a:p>
            <a:pPr lvl="0"/>
            <a:r>
              <a:rPr lang="en-US" sz="1600"/>
              <a:t>Credit Exposure Approach Implementation</a:t>
            </a:r>
            <a:endParaRPr lang="en-CA" sz="1600"/>
          </a:p>
          <a:p>
            <a:pPr lvl="0"/>
            <a:r>
              <a:rPr lang="en-US" sz="1600"/>
              <a:t>Least Square Monte Carlo Approach Implementation</a:t>
            </a:r>
            <a:endParaRPr lang="en-CA" sz="1600"/>
          </a:p>
          <a:p>
            <a:pPr marL="76200" indent="0">
              <a:buNone/>
            </a:pPr>
            <a:endParaRPr lang="en-CA" sz="1600"/>
          </a:p>
          <a:p>
            <a:pPr lvl="0"/>
            <a:endParaRPr lang="en-CA" sz="1600"/>
          </a:p>
          <a:p>
            <a:pPr lvl="0"/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/>
              <a:t>CVA FVA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55576" y="1543100"/>
            <a:ext cx="7632848" cy="2900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CVA Definition</a:t>
            </a:r>
            <a:endParaRPr lang="en-CA"/>
          </a:p>
          <a:p>
            <a:pPr lvl="0">
              <a:spcBef>
                <a:spcPts val="1200"/>
              </a:spcBef>
            </a:pPr>
            <a:r>
              <a:rPr lang="en-US" sz="1600"/>
              <a:t>CVA is defined as the difference between the risk-free portfolio value and the true/risky portfolio value</a:t>
            </a:r>
            <a:endParaRPr lang="en-CA" sz="1600"/>
          </a:p>
          <a:p>
            <a:pPr lvl="0">
              <a:spcBef>
                <a:spcPts val="1200"/>
              </a:spcBef>
            </a:pPr>
            <a:r>
              <a:rPr lang="en-US" sz="1600"/>
              <a:t>CVA is the market price of counterparty credit risk</a:t>
            </a:r>
            <a:endParaRPr lang="en-CA" sz="1600"/>
          </a:p>
          <a:p>
            <a:pPr lvl="0">
              <a:spcBef>
                <a:spcPts val="1200"/>
              </a:spcBef>
            </a:pPr>
            <a:r>
              <a:rPr lang="en-US" sz="1600"/>
              <a:t>In practice, CVA should be computed at portfolio level. That m.eans calculation should take Master agreement and CSA agreement into account.</a:t>
            </a:r>
            <a:endParaRPr lang="en-CA" sz="1600"/>
          </a:p>
          <a:p>
            <a:pPr marL="76200" indent="0">
              <a:buNone/>
            </a:pPr>
            <a:endParaRPr lang="en-CA" sz="1600"/>
          </a:p>
          <a:p>
            <a:pPr lvl="0"/>
            <a:endParaRPr lang="en-CA" sz="1600"/>
          </a:p>
          <a:p>
            <a:pPr lvl="0"/>
            <a:endParaRPr sz="2000"/>
          </a:p>
        </p:txBody>
      </p:sp>
    </p:spTree>
    <p:extLst>
      <p:ext uri="{BB962C8B-B14F-4D97-AF65-F5344CB8AC3E}">
        <p14:creationId xmlns:p14="http://schemas.microsoft.com/office/powerpoint/2010/main" val="39187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/>
              <a:t>CVA FVA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55576" y="1543100"/>
            <a:ext cx="7632848" cy="3188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FVA Definition</a:t>
            </a:r>
            <a:endParaRPr lang="en-CA"/>
          </a:p>
          <a:p>
            <a:pPr lvl="0"/>
            <a:r>
              <a:rPr lang="en-US" sz="1600"/>
              <a:t>FVA is introduced to capture the incremental costs of funding uncollateralized derivatives.</a:t>
            </a:r>
            <a:endParaRPr lang="en-CA" sz="1600"/>
          </a:p>
          <a:p>
            <a:pPr lvl="0"/>
            <a:r>
              <a:rPr lang="en-US" sz="1600"/>
              <a:t>FVA is the difference between the rate paid for the collateral to the bank’s treasury and rate paid by the clearinghouse.</a:t>
            </a:r>
            <a:endParaRPr lang="en-CA" sz="1600"/>
          </a:p>
          <a:p>
            <a:pPr lvl="0">
              <a:spcBef>
                <a:spcPts val="1200"/>
              </a:spcBef>
            </a:pPr>
            <a:r>
              <a:rPr lang="en-CA" sz="1600"/>
              <a:t>FVA can be thought of as a hedging cost or benefit arising from the mismatch between an uncollateralized derivative and a collateralized hedge in the interdealer market.</a:t>
            </a:r>
          </a:p>
          <a:p>
            <a:pPr>
              <a:spcBef>
                <a:spcPts val="1200"/>
              </a:spcBef>
            </a:pPr>
            <a:r>
              <a:rPr lang="en-US" sz="1600"/>
              <a:t>FVA should be also calculated at portfolio level.</a:t>
            </a:r>
            <a:endParaRPr lang="en-CA" sz="1600"/>
          </a:p>
          <a:p>
            <a:pPr marL="76200" lvl="0" indent="0">
              <a:spcBef>
                <a:spcPts val="1200"/>
              </a:spcBef>
              <a:buNone/>
            </a:pPr>
            <a:endParaRPr lang="en-CA" sz="1600"/>
          </a:p>
          <a:p>
            <a:pPr lvl="0"/>
            <a:endParaRPr lang="en-CA" sz="1600"/>
          </a:p>
          <a:p>
            <a:pPr lvl="0"/>
            <a:endParaRPr sz="2000"/>
          </a:p>
        </p:txBody>
      </p:sp>
    </p:spTree>
    <p:extLst>
      <p:ext uri="{BB962C8B-B14F-4D97-AF65-F5344CB8AC3E}">
        <p14:creationId xmlns:p14="http://schemas.microsoft.com/office/powerpoint/2010/main" val="20783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/>
              <a:t>CVA FVA</a:t>
            </a:r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55576" y="1275606"/>
                <a:ext cx="7632848" cy="367240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CVA Calculation: Credit Exposure Approach</a:t>
                </a:r>
                <a:endParaRPr lang="en-CA"/>
              </a:p>
              <a:p>
                <a:pPr lvl="0"/>
                <a:r>
                  <a:rPr lang="en-US" sz="1600"/>
                  <a:t>Model</a:t>
                </a:r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𝐶𝑉𝐴</m:t>
                      </m:r>
                      <m:r>
                        <a:rPr lang="en-US" sz="1400" i="1">
                          <a:latin typeface="Cambria Math"/>
                        </a:rPr>
                        <m:t>=(1−</m:t>
                      </m:r>
                      <m:r>
                        <a:rPr lang="en-US" sz="1400" i="1">
                          <a:latin typeface="Cambria Math"/>
                        </a:rPr>
                        <m:t>𝑅</m:t>
                      </m:r>
                      <m:r>
                        <a:rPr lang="en-US" sz="1400" i="1">
                          <a:latin typeface="Cambria Math"/>
                        </a:rPr>
                        <m:t>)</m:t>
                      </m:r>
                      <m:nary>
                        <m:naryPr>
                          <m:limLoc m:val="undOvr"/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𝐸𝐸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400" i="1">
                              <a:latin typeface="Cambria Math"/>
                            </a:rPr>
                            <m:t>𝑑𝑃𝐷</m:t>
                          </m:r>
                          <m:r>
                            <a:rPr lang="en-US" sz="1400" i="1">
                              <a:latin typeface="Cambria Math"/>
                            </a:rPr>
                            <m:t>(0,</m:t>
                          </m:r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  <m:r>
                            <a:rPr lang="en-US" sz="14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CA" sz="1400"/>
              </a:p>
              <a:p>
                <a:pPr marL="533400" lvl="1" indent="0">
                  <a:buNone/>
                </a:pPr>
                <a:r>
                  <a:rPr lang="en-US" sz="140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/>
                          </a:rPr>
                          <m:t>𝐸𝐸</m:t>
                        </m:r>
                      </m:e>
                      <m:sup>
                        <m:r>
                          <a:rPr lang="en-US" sz="14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400" i="1">
                        <a:latin typeface="Cambria Math"/>
                      </a:rPr>
                      <m:t>(</m:t>
                    </m:r>
                    <m:r>
                      <a:rPr lang="en-US" sz="1400" i="1">
                        <a:latin typeface="Cambria Math"/>
                      </a:rPr>
                      <m:t>𝑡</m:t>
                    </m:r>
                    <m:r>
                      <a:rPr lang="en-US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400"/>
                  <a:t> is the discounted risk-neutral expected credit exposure; </a:t>
                </a:r>
                <a:r>
                  <a:rPr lang="en-US" sz="1400" i="1"/>
                  <a:t>R</a:t>
                </a:r>
                <a:r>
                  <a:rPr lang="en-US" sz="1400"/>
                  <a:t> is the recovery rate and </a:t>
                </a:r>
                <a:r>
                  <a:rPr lang="en-US" sz="1400" i="1"/>
                  <a:t>PD</a:t>
                </a:r>
                <a:r>
                  <a:rPr lang="en-US" sz="1400"/>
                  <a:t> is the risk neutral probability of default.</a:t>
                </a:r>
                <a:endParaRPr lang="en-CA" sz="1400"/>
              </a:p>
              <a:p>
                <a:pPr lvl="0">
                  <a:spcBef>
                    <a:spcPts val="300"/>
                  </a:spcBef>
                </a:pPr>
                <a:r>
                  <a:rPr lang="en-US" sz="1600"/>
                  <a:t>Pros</a:t>
                </a:r>
                <a:endParaRPr lang="en-CA" sz="1600"/>
              </a:p>
              <a:p>
                <a:pPr lvl="1"/>
                <a:r>
                  <a:rPr lang="en-US" sz="1400"/>
                  <a:t>Simple and intuitive</a:t>
                </a:r>
                <a:endParaRPr lang="en-CA" sz="1400"/>
              </a:p>
              <a:p>
                <a:pPr lvl="1"/>
                <a:r>
                  <a:rPr lang="en-US" sz="1400"/>
                  <a:t>Make best reuse of the existing counterparty credit risk system</a:t>
                </a:r>
                <a:endParaRPr lang="en-CA" sz="1400"/>
              </a:p>
              <a:p>
                <a:pPr lvl="1"/>
                <a:r>
                  <a:rPr lang="en-US" sz="1400"/>
                  <a:t>Relatively easy to implement</a:t>
                </a:r>
                <a:endParaRPr lang="en-CA" sz="1400"/>
              </a:p>
              <a:p>
                <a:pPr lvl="0">
                  <a:spcBef>
                    <a:spcPts val="300"/>
                  </a:spcBef>
                </a:pPr>
                <a:r>
                  <a:rPr lang="en-US" sz="1600"/>
                  <a:t>Cons</a:t>
                </a:r>
                <a:endParaRPr lang="en-CA" sz="1600"/>
              </a:p>
              <a:p>
                <a:pPr lvl="1"/>
                <a:r>
                  <a:rPr lang="en-US" sz="1400"/>
                  <a:t>Theoretically unsound</a:t>
                </a:r>
              </a:p>
              <a:p>
                <a:pPr lvl="1"/>
                <a:r>
                  <a:rPr lang="en-US" sz="1400"/>
                  <a:t>Inaccurate</a:t>
                </a:r>
                <a:endParaRPr lang="en-CA" sz="1400"/>
              </a:p>
              <a:p>
                <a:pPr marL="533400" lvl="1" indent="0">
                  <a:buNone/>
                </a:pPr>
                <a:endParaRPr lang="en-CA" sz="1400"/>
              </a:p>
              <a:p>
                <a:pPr marL="76200" lvl="0" indent="0">
                  <a:spcBef>
                    <a:spcPts val="1200"/>
                  </a:spcBef>
                  <a:buNone/>
                </a:pPr>
                <a:endParaRPr lang="en-CA" sz="1600"/>
              </a:p>
              <a:p>
                <a:pPr lvl="0"/>
                <a:endParaRPr lang="en-CA" sz="1600"/>
              </a:p>
              <a:p>
                <a:pPr lvl="0"/>
                <a:endParaRPr sz="2000"/>
              </a:p>
            </p:txBody>
          </p:sp>
        </mc:Choice>
        <mc:Fallback xmlns=""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5576" y="1275606"/>
                <a:ext cx="7632848" cy="3672408"/>
              </a:xfrm>
              <a:prstGeom prst="rect">
                <a:avLst/>
              </a:prstGeom>
              <a:blipFill rotWithShape="1">
                <a:blip r:embed="rId3"/>
                <a:stretch>
                  <a:fillRect b="-9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698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/>
              <a:t>CVA FVA</a:t>
            </a:r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55576" y="1327076"/>
                <a:ext cx="7632848" cy="362093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CVA Calculation: Least Square Monte Carlo Approach</a:t>
                </a:r>
                <a:endParaRPr lang="en-CA"/>
              </a:p>
              <a:p>
                <a:pPr lvl="0"/>
                <a:r>
                  <a:rPr lang="en-US" sz="1600"/>
                  <a:t>Model</a:t>
                </a:r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𝐶𝑉𝐴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(</m:t>
                      </m:r>
                      <m:r>
                        <a:rPr lang="en-US" sz="1400" i="1">
                          <a:latin typeface="Cambria Math"/>
                        </a:rPr>
                        <m:t>𝑡</m:t>
                      </m:r>
                      <m:r>
                        <a:rPr lang="en-US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CA" sz="1400"/>
              </a:p>
              <a:p>
                <a:pPr marL="76200" indent="0">
                  <a:buNone/>
                </a:pPr>
                <a:r>
                  <a:rPr lang="en-US" sz="1400"/>
                  <a:t>      where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CA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200" i="1">
                        <a:latin typeface="Cambria Math"/>
                      </a:rPr>
                      <m:t>=</m:t>
                    </m:r>
                    <m:r>
                      <a:rPr lang="en-US" sz="1200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/>
                          </a:rPr>
                          <m:t>𝑌</m:t>
                        </m:r>
                        <m:r>
                          <a:rPr lang="en-US" sz="1200" i="1">
                            <a:latin typeface="Cambria Math"/>
                          </a:rPr>
                          <m:t>(</m:t>
                        </m:r>
                        <m:r>
                          <a:rPr lang="en-US" sz="1200" i="1">
                            <a:latin typeface="Cambria Math"/>
                          </a:rPr>
                          <m:t>𝑡</m:t>
                        </m:r>
                        <m:r>
                          <a:rPr lang="en-US" sz="1200" i="1">
                            <a:latin typeface="Cambria Math"/>
                          </a:rPr>
                          <m:t>,</m:t>
                        </m:r>
                        <m:r>
                          <a:rPr lang="en-US" sz="1200" i="1">
                            <a:latin typeface="Cambria Math"/>
                          </a:rPr>
                          <m:t>𝑇</m:t>
                        </m:r>
                        <m:r>
                          <a:rPr lang="en-US" sz="1200" i="1"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en-CA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/>
                      </a:rPr>
                      <m:t>=</m:t>
                    </m:r>
                    <m:r>
                      <a:rPr lang="en-US" sz="1200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/>
                          </a:rPr>
                          <m:t>𝐷</m:t>
                        </m:r>
                        <m:r>
                          <a:rPr lang="en-US" sz="1200" i="1">
                            <a:latin typeface="Cambria Math"/>
                          </a:rPr>
                          <m:t>(</m:t>
                        </m:r>
                        <m:r>
                          <a:rPr lang="en-US" sz="1200" i="1">
                            <a:latin typeface="Cambria Math"/>
                          </a:rPr>
                          <m:t>𝑡</m:t>
                        </m:r>
                        <m:r>
                          <a:rPr lang="en-US" sz="1200" i="1">
                            <a:latin typeface="Cambria Math"/>
                          </a:rPr>
                          <m:t>,</m:t>
                        </m:r>
                        <m:r>
                          <a:rPr lang="en-US" sz="1200" i="1">
                            <a:latin typeface="Cambria Math"/>
                          </a:rPr>
                          <m:t>𝑇</m:t>
                        </m:r>
                        <m:r>
                          <a:rPr lang="en-US" sz="1200" i="1">
                            <a:latin typeface="Cambria Math"/>
                          </a:rPr>
                          <m:t>)</m:t>
                        </m:r>
                        <m:d>
                          <m:dPr>
                            <m:ctrlPr>
                              <a:rPr lang="en-CA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CA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CA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/>
                                  </a:rPr>
                                  <m:t>≥0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/>
                              </a:rPr>
                              <m:t>𝑞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(1−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𝑅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400"/>
                  <a:t> is the risky/true value; </a:t>
                </a:r>
                <a:endParaRPr lang="en-CA" sz="1200" i="1"/>
              </a:p>
              <a:p>
                <a:pPr marL="76200" indent="0">
                  <a:buNone/>
                </a:pPr>
                <a:r>
                  <a:rPr lang="en-CA" sz="12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CA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200" i="1">
                        <a:latin typeface="Cambria Math"/>
                      </a:rPr>
                      <m:t>=</m:t>
                    </m:r>
                    <m:r>
                      <a:rPr lang="en-US" sz="1200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/>
                          </a:rPr>
                          <m:t>𝐷</m:t>
                        </m:r>
                        <m:d>
                          <m:dPr>
                            <m:ctrlPr>
                              <a:rPr lang="en-CA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𝑇</m:t>
                            </m:r>
                          </m:e>
                        </m:d>
                        <m:sSub>
                          <m:sSubPr>
                            <m:ctrlPr>
                              <a:rPr lang="en-CA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/>
                  <a:t> </a:t>
                </a:r>
                <a:r>
                  <a:rPr lang="en-US" sz="1400"/>
                  <a:t>is the risk-free value; </a:t>
                </a:r>
              </a:p>
              <a:p>
                <a:pPr marL="76200" indent="0">
                  <a:buNone/>
                </a:pPr>
                <a:r>
                  <a:rPr lang="en-US" sz="1400" i="1"/>
                  <a:t>	</a:t>
                </a:r>
                <a:r>
                  <a:rPr lang="en-US" sz="1200" i="1"/>
                  <a:t>D(t,T)</a:t>
                </a:r>
                <a:r>
                  <a:rPr lang="en-US" sz="1200"/>
                  <a:t> </a:t>
                </a:r>
                <a:r>
                  <a:rPr lang="en-US" sz="1400"/>
                  <a:t>is the risk-free discount factor;</a:t>
                </a:r>
              </a:p>
              <a:p>
                <a:pPr marL="76200" indent="0">
                  <a:buNone/>
                </a:pPr>
                <a:r>
                  <a:rPr lang="en-US" sz="1200"/>
                  <a:t>	</a:t>
                </a:r>
                <a:r>
                  <a:rPr lang="en-US" sz="1200" i="1"/>
                  <a:t> </a:t>
                </a:r>
                <a:r>
                  <a:rPr lang="en-US" sz="1400" i="1"/>
                  <a:t>q </a:t>
                </a:r>
                <a:r>
                  <a:rPr lang="en-US" sz="1400"/>
                  <a:t>is the risk neutral survival probability.</a:t>
                </a:r>
                <a:endParaRPr lang="en-CA" sz="1400"/>
              </a:p>
              <a:p>
                <a:pPr lvl="0"/>
                <a:r>
                  <a:rPr lang="en-US" sz="1600"/>
                  <a:t>Introduced by Xiao(1) and then Lee(2)</a:t>
                </a:r>
                <a:endParaRPr lang="en-CA" sz="1600"/>
              </a:p>
              <a:p>
                <a:pPr marL="76200" indent="0">
                  <a:spcBef>
                    <a:spcPts val="1200"/>
                  </a:spcBef>
                  <a:buNone/>
                </a:pPr>
                <a:r>
                  <a:rPr lang="en-US" sz="1100"/>
                  <a:t>1. Xiao, T., “An accurate solution for credit value adjustment (CVA) and wrong way risk,” Journal of Fixed Income, 25(1), 84-95, 2015.</a:t>
                </a:r>
                <a:endParaRPr lang="en-CA" sz="1100"/>
              </a:p>
              <a:p>
                <a:pPr marL="76200" indent="0">
                  <a:buNone/>
                </a:pPr>
                <a:r>
                  <a:rPr lang="en-US" sz="1100"/>
                  <a:t>2. Lee, D., “Pricing financial derivatives subject to counterparty credit risk and credit value adjustment,” http://www.finpricing.com/lib/derivativeCVA.pdf</a:t>
                </a:r>
                <a:endParaRPr lang="en-CA" sz="1200"/>
              </a:p>
              <a:p>
                <a:pPr lvl="0"/>
                <a:endParaRPr lang="en-CA" sz="1600"/>
              </a:p>
              <a:p>
                <a:pPr lvl="0"/>
                <a:endParaRPr sz="2000"/>
              </a:p>
            </p:txBody>
          </p:sp>
        </mc:Choice>
        <mc:Fallback xmlns=""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5576" y="1327076"/>
                <a:ext cx="7632848" cy="3620938"/>
              </a:xfrm>
              <a:prstGeom prst="rect">
                <a:avLst/>
              </a:prstGeom>
              <a:blipFill rotWithShape="1">
                <a:blip r:embed="rId3"/>
                <a:stretch>
                  <a:fillRect r="-8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57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/>
              <a:t>CVA FVA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55576" y="1327076"/>
            <a:ext cx="7632848" cy="3332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CVA Calculation: Least Square Monte Carlo Approach (Cont’d)</a:t>
            </a:r>
            <a:endParaRPr lang="en-CA"/>
          </a:p>
          <a:p>
            <a:pPr lvl="0">
              <a:spcBef>
                <a:spcPts val="1200"/>
              </a:spcBef>
            </a:pPr>
            <a:r>
              <a:rPr lang="en-US" sz="1800"/>
              <a:t>Pros</a:t>
            </a:r>
            <a:endParaRPr lang="en-CA" sz="1800"/>
          </a:p>
          <a:p>
            <a:pPr lvl="1">
              <a:spcBef>
                <a:spcPts val="600"/>
              </a:spcBef>
            </a:pPr>
            <a:r>
              <a:rPr lang="en-US" sz="1600"/>
              <a:t>Theoretically sound: can be rigorously proved. </a:t>
            </a:r>
            <a:endParaRPr lang="en-CA" sz="1600"/>
          </a:p>
          <a:p>
            <a:pPr lvl="1"/>
            <a:r>
              <a:rPr lang="en-US" sz="1600"/>
              <a:t>Accurate valuation</a:t>
            </a:r>
            <a:endParaRPr lang="en-CA" sz="1600"/>
          </a:p>
          <a:p>
            <a:pPr lvl="1"/>
            <a:r>
              <a:rPr lang="en-US" sz="1600"/>
              <a:t>Valuation is performed by Longstaff-Schwartz least squares Monte Carlo approach.</a:t>
            </a:r>
            <a:endParaRPr lang="en-CA" sz="1600"/>
          </a:p>
          <a:p>
            <a:pPr lvl="0"/>
            <a:r>
              <a:rPr lang="en-US" sz="1800"/>
              <a:t>Cons</a:t>
            </a:r>
            <a:endParaRPr lang="en-CA" sz="1800"/>
          </a:p>
          <a:p>
            <a:pPr lvl="1">
              <a:spcBef>
                <a:spcPts val="600"/>
              </a:spcBef>
            </a:pPr>
            <a:r>
              <a:rPr lang="en-US" sz="1600"/>
              <a:t>Calculation procedure is different from credit exposure computation. </a:t>
            </a:r>
            <a:endParaRPr lang="en-CA" sz="1600"/>
          </a:p>
          <a:p>
            <a:pPr lvl="1"/>
            <a:r>
              <a:rPr lang="en-US" sz="1600"/>
              <a:t>Hardly reuse the existing credit exposure system.</a:t>
            </a:r>
            <a:endParaRPr lang="en-CA" sz="1600"/>
          </a:p>
          <a:p>
            <a:pPr marL="76200" lvl="0" indent="0">
              <a:buNone/>
            </a:pP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334028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/>
              <a:t>CVA FVA</a:t>
            </a:r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55576" y="1327076"/>
                <a:ext cx="7632848" cy="333290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Master Agreement</a:t>
                </a:r>
                <a:endParaRPr lang="en-CA"/>
              </a:p>
              <a:p>
                <a:pPr lvl="0"/>
                <a:r>
                  <a:rPr lang="en-US" sz="1800"/>
                  <a:t>Master agreement is a document agreed between two parties, which applies to all transactions between them.</a:t>
                </a:r>
                <a:endParaRPr lang="en-CA" sz="1800"/>
              </a:p>
              <a:p>
                <a:pPr lvl="0"/>
                <a:r>
                  <a:rPr lang="en-US" sz="1800"/>
                  <a:t>Close out and netting agreement is part of the Master Agreement.</a:t>
                </a:r>
                <a:endParaRPr lang="en-CA" sz="1800"/>
              </a:p>
              <a:p>
                <a:pPr lvl="0"/>
                <a:r>
                  <a:rPr lang="en-US" sz="1800"/>
                  <a:t>If two trades can be netted, the credit exposure is</a:t>
                </a:r>
                <a:endParaRPr lang="en-CA" sz="18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CA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latin typeface="Cambria Math"/>
                        </a:rPr>
                        <m:t>𝑚𝑎𝑥</m:t>
                      </m:r>
                      <m:d>
                        <m:dPr>
                          <m:ctrlPr>
                            <a:rPr lang="en-CA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i="1">
                              <a:latin typeface="Cambria Math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en-CA" sz="1800"/>
              </a:p>
              <a:p>
                <a:pPr lvl="0"/>
                <a:r>
                  <a:rPr lang="en-US" sz="1800"/>
                  <a:t>If two trade cannot be netted (called non-netting), the credit exposure is</a:t>
                </a:r>
                <a:endParaRPr lang="en-CA" sz="18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CA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latin typeface="Cambria Math"/>
                        </a:rPr>
                        <m:t>𝑚𝑎𝑥</m:t>
                      </m:r>
                      <m:d>
                        <m:dPr>
                          <m:ctrlPr>
                            <a:rPr lang="en-CA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i="1">
                              <a:latin typeface="Cambria Math"/>
                            </a:rPr>
                            <m:t>, 0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+</m:t>
                      </m:r>
                      <m:r>
                        <a:rPr lang="en-US" sz="1800" i="1">
                          <a:latin typeface="Cambria Math"/>
                        </a:rPr>
                        <m:t>𝑚𝑎𝑥</m:t>
                      </m:r>
                      <m:d>
                        <m:dPr>
                          <m:ctrlPr>
                            <a:rPr lang="en-CA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i="1">
                              <a:latin typeface="Cambria Math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en-CA" sz="1800"/>
              </a:p>
            </p:txBody>
          </p:sp>
        </mc:Choice>
        <mc:Fallback xmlns=""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5576" y="1327076"/>
                <a:ext cx="7632848" cy="33329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15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/>
              <a:t>CVA FVA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55576" y="1347614"/>
            <a:ext cx="7632848" cy="3332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CSA Agreement</a:t>
            </a:r>
            <a:endParaRPr lang="en-CA"/>
          </a:p>
          <a:p>
            <a:pPr lvl="0"/>
            <a:r>
              <a:rPr lang="en-US" sz="1800"/>
              <a:t>Credit Support Annex (CSA) or Margin Agreement or Collateral Agreement is a legal document that regulates collateral posting.</a:t>
            </a:r>
            <a:endParaRPr lang="en-CA" sz="1800"/>
          </a:p>
          <a:p>
            <a:pPr lvl="0"/>
            <a:r>
              <a:rPr lang="en-US" sz="1800"/>
              <a:t>Trades under a CSA should be also under a netting agreement, but not vice verse.</a:t>
            </a:r>
            <a:endParaRPr lang="en-CA" sz="1800"/>
          </a:p>
          <a:p>
            <a:pPr lvl="0"/>
            <a:r>
              <a:rPr lang="en-US" sz="1800"/>
              <a:t>It defines a variety of terms related to collateral posting</a:t>
            </a:r>
            <a:r>
              <a:rPr lang="en-US" sz="1600"/>
              <a:t>.</a:t>
            </a:r>
            <a:endParaRPr lang="en-CA" sz="1600"/>
          </a:p>
          <a:p>
            <a:pPr lvl="1">
              <a:spcBef>
                <a:spcPts val="300"/>
              </a:spcBef>
            </a:pPr>
            <a:r>
              <a:rPr lang="en-US" sz="1600"/>
              <a:t>Threshold</a:t>
            </a:r>
            <a:endParaRPr lang="en-CA" sz="1600"/>
          </a:p>
          <a:p>
            <a:pPr lvl="1"/>
            <a:r>
              <a:rPr lang="en-US" sz="1600"/>
              <a:t>Minimum transfer amount (MTA)</a:t>
            </a:r>
            <a:endParaRPr lang="en-CA" sz="1600"/>
          </a:p>
          <a:p>
            <a:pPr lvl="1"/>
            <a:r>
              <a:rPr lang="en-US" sz="1600"/>
              <a:t>Independent amount (or initial margin or haircut)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3900348755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1258</Words>
  <Application>Microsoft Office PowerPoint</Application>
  <PresentationFormat>On-screen Show (16:9)</PresentationFormat>
  <Paragraphs>143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Raleway</vt:lpstr>
      <vt:lpstr>Cambria Math</vt:lpstr>
      <vt:lpstr>Arial</vt:lpstr>
      <vt:lpstr>Karla</vt:lpstr>
      <vt:lpstr>Escalus template</vt:lpstr>
      <vt:lpstr> Credit Valuation Adjustment and Funding Valuation Adjustment  </vt:lpstr>
      <vt:lpstr>CVA FVA</vt:lpstr>
      <vt:lpstr>CVA FVA</vt:lpstr>
      <vt:lpstr>CVA FVA</vt:lpstr>
      <vt:lpstr>CVA FVA</vt:lpstr>
      <vt:lpstr>CVA FVA</vt:lpstr>
      <vt:lpstr>CVA FVA</vt:lpstr>
      <vt:lpstr>CVA FVA</vt:lpstr>
      <vt:lpstr>CVA FVA</vt:lpstr>
      <vt:lpstr>CVA FVA</vt:lpstr>
      <vt:lpstr>CVA FVA</vt:lpstr>
      <vt:lpstr>CVA FVA</vt:lpstr>
      <vt:lpstr>CVA FVA</vt:lpstr>
      <vt:lpstr>CVA FVA</vt:lpstr>
      <vt:lpstr>CVA FVA</vt:lpstr>
      <vt:lpstr>CVA FVA</vt:lpstr>
      <vt:lpstr>CVA FVA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valuation adjustment and funding valuation adjustment overview | FinPricing</dc:title>
  <dc:creator>Tom</dc:creator>
  <cp:lastModifiedBy>Tim Xiao</cp:lastModifiedBy>
  <cp:revision>107</cp:revision>
  <dcterms:modified xsi:type="dcterms:W3CDTF">2020-08-13T19:42:29Z</dcterms:modified>
</cp:coreProperties>
</file>