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7" r:id="rId3"/>
    <p:sldId id="268" r:id="rId4"/>
    <p:sldId id="269" r:id="rId5"/>
    <p:sldId id="270" r:id="rId6"/>
    <p:sldId id="272" r:id="rId7"/>
    <p:sldId id="280" r:id="rId8"/>
    <p:sldId id="26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04/09/2020</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a:t>Title 01</a:t>
            </a:r>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finpricing.com/lib/IrCurveIntroduction.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371600"/>
            <a:ext cx="7315200" cy="1470025"/>
          </a:xfrm>
        </p:spPr>
        <p:txBody>
          <a:bodyPr/>
          <a:lstStyle/>
          <a:p>
            <a:pPr algn="r"/>
            <a:r>
              <a:rPr lang="en-CA" sz="4800" dirty="0" err="1">
                <a:effectLst/>
              </a:rPr>
              <a:t>Fx</a:t>
            </a:r>
            <a:r>
              <a:rPr lang="en-CA" sz="4800" dirty="0">
                <a:effectLst/>
              </a:rPr>
              <a:t> Forward Curve Introduction</a:t>
            </a:r>
          </a:p>
        </p:txBody>
      </p:sp>
      <p:sp>
        <p:nvSpPr>
          <p:cNvPr id="3" name="Subtitle 2"/>
          <p:cNvSpPr>
            <a:spLocks noGrp="1"/>
          </p:cNvSpPr>
          <p:nvPr>
            <p:ph type="subTitle" idx="1"/>
          </p:nvPr>
        </p:nvSpPr>
        <p:spPr>
          <a:xfrm>
            <a:off x="4038600" y="4800600"/>
            <a:ext cx="4343400" cy="990600"/>
          </a:xfrm>
        </p:spPr>
        <p:txBody>
          <a:bodyPr>
            <a:normAutofit/>
          </a:bodyPr>
          <a:lstStyle/>
          <a:p>
            <a:r>
              <a:rPr lang="en-PH" sz="2400" b="1" dirty="0" err="1">
                <a:solidFill>
                  <a:schemeClr val="tx1"/>
                </a:solidFill>
              </a:rPr>
              <a:t>FinPricing</a:t>
            </a:r>
            <a:endParaRPr lang="en-PH" sz="2400" b="1" dirty="0">
              <a:solidFill>
                <a:schemeClr val="tx1"/>
              </a:solidFill>
            </a:endParaRPr>
          </a:p>
        </p:txBody>
      </p:sp>
    </p:spTree>
    <p:extLst>
      <p:ext uri="{BB962C8B-B14F-4D97-AF65-F5344CB8AC3E}">
        <p14:creationId xmlns:p14="http://schemas.microsoft.com/office/powerpoint/2010/main" val="180241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a:t>Yield Curve</a:t>
            </a:r>
            <a:endParaRPr lang="en-PH" sz="2400" dirty="0"/>
          </a:p>
        </p:txBody>
      </p:sp>
      <p:sp>
        <p:nvSpPr>
          <p:cNvPr id="3" name="Content Placeholder 2"/>
          <p:cNvSpPr>
            <a:spLocks noGrp="1"/>
          </p:cNvSpPr>
          <p:nvPr>
            <p:ph idx="1"/>
          </p:nvPr>
        </p:nvSpPr>
        <p:spPr>
          <a:xfrm>
            <a:off x="609600" y="1828800"/>
            <a:ext cx="8077200" cy="4572000"/>
          </a:xfrm>
        </p:spPr>
        <p:txBody>
          <a:bodyPr>
            <a:noAutofit/>
          </a:bodyPr>
          <a:lstStyle/>
          <a:p>
            <a:pPr marL="0" indent="0">
              <a:buNone/>
            </a:pPr>
            <a:r>
              <a:rPr lang="en-CA" sz="2400" dirty="0"/>
              <a:t>	FX forward curve is also called FX implied forward curve or FX derived curve. It is derived from USD zero rate curve and FX forward spreads and used to value FX trades. </a:t>
            </a:r>
          </a:p>
          <a:p>
            <a:pPr marL="0" indent="0">
              <a:buNone/>
            </a:pPr>
            <a:r>
              <a:rPr lang="en-CA" sz="2400" dirty="0"/>
              <a:t>	Market standard is to use FX quoted forward spreads and USD zero rate curve to generate FX implied forward curve. In other words, FX curve construction generates an interest rate curve of the quoting currency from the interest rate curve of the base currency. The construction methodology is based on the arbitrage-free relationship between forward FX rates and the discount rates of the two currencies.</a:t>
            </a:r>
          </a:p>
          <a:p>
            <a:pPr marL="0" indent="0">
              <a:buNone/>
            </a:pPr>
            <a:endParaRPr lang="en-PH" sz="2400" dirty="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a:t>Yield Curve</a:t>
            </a:r>
            <a:endParaRPr lang="en-PH" sz="2400" dirty="0"/>
          </a:p>
        </p:txBody>
      </p:sp>
      <p:sp>
        <p:nvSpPr>
          <p:cNvPr id="3" name="Content Placeholder 2"/>
          <p:cNvSpPr>
            <a:spLocks noGrp="1"/>
          </p:cNvSpPr>
          <p:nvPr>
            <p:ph idx="1"/>
          </p:nvPr>
        </p:nvSpPr>
        <p:spPr>
          <a:xfrm>
            <a:off x="609600" y="1828800"/>
            <a:ext cx="8077200" cy="4572000"/>
          </a:xfrm>
        </p:spPr>
        <p:txBody>
          <a:bodyPr>
            <a:noAutofit/>
          </a:bodyPr>
          <a:lstStyle/>
          <a:p>
            <a:pPr marL="0" lvl="0" indent="0" algn="ctr">
              <a:buNone/>
            </a:pPr>
            <a:r>
              <a:rPr lang="en-CA" sz="2400" dirty="0"/>
              <a:t>	</a:t>
            </a:r>
            <a:r>
              <a:rPr lang="en-CA" sz="4000" dirty="0"/>
              <a:t>Summary</a:t>
            </a:r>
          </a:p>
          <a:p>
            <a:pPr lvl="0">
              <a:spcBef>
                <a:spcPts val="2400"/>
              </a:spcBef>
              <a:buClr>
                <a:srgbClr val="00B050"/>
              </a:buClr>
              <a:buFont typeface="Wingdings" panose="05000000000000000000" pitchFamily="2" charset="2"/>
              <a:buChar char="§"/>
            </a:pPr>
            <a:r>
              <a:rPr lang="en-CA" sz="2600" dirty="0"/>
              <a:t>FX Forward Curve Introduction</a:t>
            </a:r>
          </a:p>
          <a:p>
            <a:pPr>
              <a:spcBef>
                <a:spcPts val="2400"/>
              </a:spcBef>
              <a:buClr>
                <a:srgbClr val="00B050"/>
              </a:buClr>
              <a:buFont typeface="Wingdings" panose="05000000000000000000" pitchFamily="2" charset="2"/>
              <a:buChar char="§"/>
            </a:pPr>
            <a:r>
              <a:rPr lang="en-CA" sz="2600" dirty="0"/>
              <a:t>FX Forward Curve Construction</a:t>
            </a:r>
          </a:p>
          <a:p>
            <a:pPr>
              <a:spcBef>
                <a:spcPts val="2400"/>
              </a:spcBef>
              <a:buClr>
                <a:srgbClr val="00B050"/>
              </a:buClr>
              <a:buFont typeface="Wingdings" panose="05000000000000000000" pitchFamily="2" charset="2"/>
              <a:buChar char="§"/>
            </a:pPr>
            <a:r>
              <a:rPr lang="en-CA" sz="2600" dirty="0"/>
              <a:t>Market Inputs and Curve Outputs</a:t>
            </a:r>
          </a:p>
        </p:txBody>
      </p:sp>
    </p:spTree>
    <p:extLst>
      <p:ext uri="{BB962C8B-B14F-4D97-AF65-F5344CB8AC3E}">
        <p14:creationId xmlns:p14="http://schemas.microsoft.com/office/powerpoint/2010/main" val="414676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a:t>Yield Curve</a:t>
            </a:r>
            <a:endParaRPr lang="en-PH" sz="2400" dirty="0"/>
          </a:p>
        </p:txBody>
      </p:sp>
      <p:sp>
        <p:nvSpPr>
          <p:cNvPr id="3" name="Content Placeholder 2"/>
          <p:cNvSpPr>
            <a:spLocks noGrp="1"/>
          </p:cNvSpPr>
          <p:nvPr>
            <p:ph idx="1"/>
          </p:nvPr>
        </p:nvSpPr>
        <p:spPr>
          <a:xfrm>
            <a:off x="609600" y="1828800"/>
            <a:ext cx="8077200" cy="4572000"/>
          </a:xfrm>
        </p:spPr>
        <p:txBody>
          <a:bodyPr>
            <a:noAutofit/>
          </a:bodyPr>
          <a:lstStyle/>
          <a:p>
            <a:pPr marL="0" lvl="0" indent="0" algn="ctr">
              <a:buNone/>
            </a:pPr>
            <a:r>
              <a:rPr lang="en-CA" dirty="0"/>
              <a:t>FX Forward Curve Introduction</a:t>
            </a:r>
            <a:endParaRPr lang="en-CA" sz="4000" dirty="0"/>
          </a:p>
          <a:p>
            <a:pPr lvl="0">
              <a:spcBef>
                <a:spcPts val="1200"/>
              </a:spcBef>
              <a:buClr>
                <a:srgbClr val="00B050"/>
              </a:buClr>
              <a:buFont typeface="Wingdings" panose="05000000000000000000" pitchFamily="2" charset="2"/>
              <a:buChar char="§"/>
            </a:pPr>
            <a:r>
              <a:rPr lang="en-CA" sz="2200" dirty="0"/>
              <a:t>The term structure of FX forward curve, also known as FX implied forward curve, is defined as the relationship between the currency zero rate and maturity.</a:t>
            </a:r>
          </a:p>
          <a:p>
            <a:pPr lvl="0">
              <a:spcBef>
                <a:spcPts val="1200"/>
              </a:spcBef>
              <a:buClr>
                <a:srgbClr val="00B050"/>
              </a:buClr>
              <a:buFont typeface="Wingdings" panose="05000000000000000000" pitchFamily="2" charset="2"/>
              <a:buChar char="§"/>
            </a:pPr>
            <a:r>
              <a:rPr lang="en-CA" sz="2200" dirty="0"/>
              <a:t>The settlement dates for the given underlying tenors.</a:t>
            </a:r>
          </a:p>
          <a:p>
            <a:pPr lvl="0">
              <a:spcBef>
                <a:spcPts val="1200"/>
              </a:spcBef>
              <a:buClr>
                <a:srgbClr val="00B050"/>
              </a:buClr>
              <a:buFont typeface="Wingdings" panose="05000000000000000000" pitchFamily="2" charset="2"/>
              <a:buChar char="§"/>
            </a:pPr>
            <a:r>
              <a:rPr lang="en-CA" sz="2200" dirty="0"/>
              <a:t>Application of the market conventions for O/N and T/N points. O/N is overnight rate and T/N is tomorrow next.</a:t>
            </a:r>
          </a:p>
        </p:txBody>
      </p:sp>
    </p:spTree>
    <p:extLst>
      <p:ext uri="{BB962C8B-B14F-4D97-AF65-F5344CB8AC3E}">
        <p14:creationId xmlns:p14="http://schemas.microsoft.com/office/powerpoint/2010/main" val="3718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a:t>Yield Curve</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828800"/>
                <a:ext cx="8077200" cy="4572000"/>
              </a:xfrm>
            </p:spPr>
            <p:txBody>
              <a:bodyPr>
                <a:noAutofit/>
              </a:bodyPr>
              <a:lstStyle/>
              <a:p>
                <a:pPr marL="0" lvl="0" indent="0" algn="ctr">
                  <a:buNone/>
                </a:pPr>
                <a:r>
                  <a:rPr lang="en-CA" dirty="0"/>
                  <a:t>FX Forward Curve Construction</a:t>
                </a:r>
              </a:p>
              <a:p>
                <a:pPr lvl="0">
                  <a:spcBef>
                    <a:spcPts val="1200"/>
                  </a:spcBef>
                  <a:buClr>
                    <a:srgbClr val="00B050"/>
                  </a:buClr>
                  <a:buFont typeface="Wingdings" panose="05000000000000000000" pitchFamily="2" charset="2"/>
                  <a:buChar char="§"/>
                </a:pPr>
                <a:r>
                  <a:rPr lang="en-CA" sz="2200" dirty="0"/>
                  <a:t>FX forward cure is derived using the arbitrage-free relationship between forward FX rates and the discount rates of two currencies. It is also called interest rate parity.</a:t>
                </a:r>
              </a:p>
              <a:p>
                <a:pPr lvl="0">
                  <a:spcBef>
                    <a:spcPts val="1200"/>
                  </a:spcBef>
                  <a:buClr>
                    <a:srgbClr val="00B050"/>
                  </a:buClr>
                  <a:buFont typeface="Wingdings" panose="05000000000000000000" pitchFamily="2" charset="2"/>
                  <a:buChar char="§"/>
                </a:pPr>
                <a14:m>
                  <m:oMath xmlns:m="http://schemas.openxmlformats.org/officeDocument/2006/math">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𝐷</m:t>
                        </m:r>
                      </m:e>
                      <m:sub>
                        <m:r>
                          <a:rPr lang="en-CA" sz="2200" b="0" i="1" smtClean="0">
                            <a:latin typeface="Cambria Math" panose="02040503050406030204" pitchFamily="18" charset="0"/>
                          </a:rPr>
                          <m:t>𝑄</m:t>
                        </m:r>
                      </m:sub>
                    </m:sSub>
                    <m:r>
                      <a:rPr lang="en-CA" sz="2200" b="0" i="1" smtClean="0">
                        <a:latin typeface="Cambria Math" panose="02040503050406030204" pitchFamily="18" charset="0"/>
                      </a:rPr>
                      <m:t>=</m:t>
                    </m:r>
                    <m:f>
                      <m:fPr>
                        <m:ctrlPr>
                          <a:rPr lang="en-CA" sz="2200" b="0" i="1" smtClean="0">
                            <a:latin typeface="Cambria Math" panose="02040503050406030204" pitchFamily="18" charset="0"/>
                          </a:rPr>
                        </m:ctrlPr>
                      </m:fPr>
                      <m:num>
                        <m:r>
                          <a:rPr lang="en-CA" sz="2200" b="0" i="1" smtClean="0">
                            <a:latin typeface="Cambria Math" panose="02040503050406030204" pitchFamily="18" charset="0"/>
                          </a:rPr>
                          <m:t>𝑆</m:t>
                        </m:r>
                      </m:num>
                      <m:den>
                        <m:r>
                          <a:rPr lang="en-CA" sz="2200" b="0" i="1" smtClean="0">
                            <a:latin typeface="Cambria Math" panose="02040503050406030204" pitchFamily="18" charset="0"/>
                          </a:rPr>
                          <m:t>𝐹</m:t>
                        </m:r>
                      </m:den>
                    </m:f>
                    <m:sSub>
                      <m:sSubPr>
                        <m:ctrlPr>
                          <a:rPr lang="en-CA" sz="2200" b="0" i="1" smtClean="0">
                            <a:latin typeface="Cambria Math" panose="02040503050406030204" pitchFamily="18" charset="0"/>
                          </a:rPr>
                        </m:ctrlPr>
                      </m:sSubPr>
                      <m:e>
                        <m:r>
                          <a:rPr lang="en-CA" sz="2200" b="0" i="1" smtClean="0">
                            <a:latin typeface="Cambria Math" panose="02040503050406030204" pitchFamily="18" charset="0"/>
                          </a:rPr>
                          <m:t>𝐷</m:t>
                        </m:r>
                      </m:e>
                      <m:sub>
                        <m:r>
                          <a:rPr lang="en-CA" sz="2200" b="0" i="1" smtClean="0">
                            <a:latin typeface="Cambria Math" panose="02040503050406030204" pitchFamily="18" charset="0"/>
                          </a:rPr>
                          <m:t>𝐵</m:t>
                        </m:r>
                      </m:sub>
                    </m:sSub>
                  </m:oMath>
                </a14:m>
                <a:r>
                  <a:rPr lang="en-CA" sz="2200" dirty="0"/>
                  <a:t> 	where S is the spot foreign exchange rate, F is the forward foreign exchange rate, </a:t>
                </a:r>
                <a14:m>
                  <m:oMath xmlns:m="http://schemas.openxmlformats.org/officeDocument/2006/math">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𝐷</m:t>
                        </m:r>
                      </m:e>
                      <m:sub>
                        <m:r>
                          <a:rPr lang="en-CA" sz="2200" b="0" i="1" smtClean="0">
                            <a:latin typeface="Cambria Math" panose="02040503050406030204" pitchFamily="18" charset="0"/>
                          </a:rPr>
                          <m:t>𝑄</m:t>
                        </m:r>
                      </m:sub>
                    </m:sSub>
                  </m:oMath>
                </a14:m>
                <a:r>
                  <a:rPr lang="en-CA" sz="2200" dirty="0"/>
                  <a:t> is the discount factor of the quoted currency, and </a:t>
                </a:r>
                <a14:m>
                  <m:oMath xmlns:m="http://schemas.openxmlformats.org/officeDocument/2006/math">
                    <m:sSub>
                      <m:sSubPr>
                        <m:ctrlPr>
                          <a:rPr lang="en-CA" sz="2200" i="1" smtClean="0">
                            <a:latin typeface="Cambria Math" panose="02040503050406030204" pitchFamily="18" charset="0"/>
                          </a:rPr>
                        </m:ctrlPr>
                      </m:sSubPr>
                      <m:e>
                        <m:r>
                          <a:rPr lang="en-CA" sz="2200" b="0" i="1" smtClean="0">
                            <a:latin typeface="Cambria Math" panose="02040503050406030204" pitchFamily="18" charset="0"/>
                          </a:rPr>
                          <m:t>𝐷</m:t>
                        </m:r>
                      </m:e>
                      <m:sub>
                        <m:r>
                          <a:rPr lang="en-CA" sz="2200" b="0" i="1" smtClean="0">
                            <a:latin typeface="Cambria Math" panose="02040503050406030204" pitchFamily="18" charset="0"/>
                          </a:rPr>
                          <m:t>𝐵</m:t>
                        </m:r>
                      </m:sub>
                    </m:sSub>
                  </m:oMath>
                </a14:m>
                <a:r>
                  <a:rPr lang="en-CA" sz="2200" dirty="0"/>
                  <a:t> is the discount factor of the base currency.</a:t>
                </a:r>
              </a:p>
              <a:p>
                <a:pPr lvl="0">
                  <a:spcBef>
                    <a:spcPts val="1200"/>
                  </a:spcBef>
                  <a:buClr>
                    <a:srgbClr val="00B050"/>
                  </a:buClr>
                  <a:buFont typeface="Wingdings" panose="05000000000000000000" pitchFamily="2" charset="2"/>
                  <a:buChar char="§"/>
                </a:pPr>
                <a:r>
                  <a:rPr lang="en-CA" sz="2200" dirty="0"/>
                  <a:t>Forward foreign exchange rate is determined by FX forward spreads. A forward spread is the difference between spot rate and forward rate. It is quoted as the number of basis points.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828800"/>
                <a:ext cx="8077200" cy="4572000"/>
              </a:xfrm>
              <a:blipFill>
                <a:blip r:embed="rId2"/>
                <a:stretch>
                  <a:fillRect l="-830" t="-1733" r="-906" b="-2267"/>
                </a:stretch>
              </a:blipFill>
            </p:spPr>
            <p:txBody>
              <a:bodyPr/>
              <a:lstStyle/>
              <a:p>
                <a:r>
                  <a:rPr lang="en-CA">
                    <a:noFill/>
                  </a:rPr>
                  <a:t> </a:t>
                </a:r>
              </a:p>
            </p:txBody>
          </p:sp>
        </mc:Fallback>
      </mc:AlternateContent>
    </p:spTree>
    <p:extLst>
      <p:ext uri="{BB962C8B-B14F-4D97-AF65-F5344CB8AC3E}">
        <p14:creationId xmlns:p14="http://schemas.microsoft.com/office/powerpoint/2010/main" val="19828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dirty="0"/>
              <a:t>FX Forward Curve</a:t>
            </a:r>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dirty="0"/>
              <a:t>Inputs and Outputs</a:t>
            </a:r>
          </a:p>
          <a:p>
            <a:pPr lvl="0">
              <a:buClr>
                <a:srgbClr val="00B050"/>
              </a:buClr>
              <a:buFont typeface="Wingdings" panose="05000000000000000000" pitchFamily="2" charset="2"/>
              <a:buChar char="§"/>
            </a:pPr>
            <a:r>
              <a:rPr lang="en-CA" sz="2200" dirty="0"/>
              <a:t>Spot FX rate</a:t>
            </a:r>
          </a:p>
          <a:p>
            <a:pPr lvl="0">
              <a:spcBef>
                <a:spcPts val="600"/>
              </a:spcBef>
              <a:buClr>
                <a:srgbClr val="00B050"/>
              </a:buClr>
              <a:buFont typeface="Wingdings" panose="05000000000000000000" pitchFamily="2" charset="2"/>
              <a:buChar char="§"/>
            </a:pPr>
            <a:r>
              <a:rPr lang="en-CA" sz="2200" dirty="0"/>
              <a:t>USD zero rate curve or discount curve.</a:t>
            </a:r>
          </a:p>
          <a:p>
            <a:pPr lvl="0">
              <a:spcBef>
                <a:spcPts val="600"/>
              </a:spcBef>
              <a:buClr>
                <a:srgbClr val="00B050"/>
              </a:buClr>
              <a:buFont typeface="Wingdings" panose="05000000000000000000" pitchFamily="2" charset="2"/>
              <a:buChar char="§"/>
            </a:pPr>
            <a:r>
              <a:rPr lang="en-CA" sz="2200" dirty="0"/>
              <a:t>FX forward spread:</a:t>
            </a:r>
          </a:p>
          <a:p>
            <a:pPr marL="0" lvl="0" indent="0">
              <a:spcBef>
                <a:spcPts val="600"/>
              </a:spcBef>
              <a:buClr>
                <a:srgbClr val="00B050"/>
              </a:buClr>
              <a:buNone/>
            </a:pPr>
            <a:endParaRPr lang="en-CA" sz="2200" dirty="0"/>
          </a:p>
        </p:txBody>
      </p:sp>
      <p:graphicFrame>
        <p:nvGraphicFramePr>
          <p:cNvPr id="6" name="Table 6">
            <a:extLst>
              <a:ext uri="{FF2B5EF4-FFF2-40B4-BE49-F238E27FC236}">
                <a16:creationId xmlns:a16="http://schemas.microsoft.com/office/drawing/2014/main" id="{978A5D6D-0285-4DA7-9CDB-E250C46E447D}"/>
              </a:ext>
            </a:extLst>
          </p:cNvPr>
          <p:cNvGraphicFramePr>
            <a:graphicFrameLocks noGrp="1"/>
          </p:cNvGraphicFramePr>
          <p:nvPr>
            <p:extLst>
              <p:ext uri="{D42A27DB-BD31-4B8C-83A1-F6EECF244321}">
                <p14:modId xmlns:p14="http://schemas.microsoft.com/office/powerpoint/2010/main" val="3173993473"/>
              </p:ext>
            </p:extLst>
          </p:nvPr>
        </p:nvGraphicFramePr>
        <p:xfrm>
          <a:off x="1295400" y="388620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986477950"/>
                    </a:ext>
                  </a:extLst>
                </a:gridCol>
                <a:gridCol w="3048000">
                  <a:extLst>
                    <a:ext uri="{9D8B030D-6E8A-4147-A177-3AD203B41FA5}">
                      <a16:colId xmlns:a16="http://schemas.microsoft.com/office/drawing/2014/main" val="2353821809"/>
                    </a:ext>
                  </a:extLst>
                </a:gridCol>
              </a:tblGrid>
              <a:tr h="370840">
                <a:tc>
                  <a:txBody>
                    <a:bodyPr/>
                    <a:lstStyle/>
                    <a:p>
                      <a:endParaRPr lang="en-CA" dirty="0"/>
                    </a:p>
                  </a:txBody>
                  <a:tcPr/>
                </a:tc>
                <a:tc>
                  <a:txBody>
                    <a:bodyPr/>
                    <a:lstStyle/>
                    <a:p>
                      <a:endParaRPr lang="en-CA"/>
                    </a:p>
                  </a:txBody>
                  <a:tcPr/>
                </a:tc>
                <a:extLst>
                  <a:ext uri="{0D108BD9-81ED-4DB2-BD59-A6C34878D82A}">
                    <a16:rowId xmlns:a16="http://schemas.microsoft.com/office/drawing/2014/main" val="528892744"/>
                  </a:ext>
                </a:extLst>
              </a:tr>
              <a:tr h="370840">
                <a:tc>
                  <a:txBody>
                    <a:bodyPr/>
                    <a:lstStyle/>
                    <a:p>
                      <a:r>
                        <a:rPr lang="en-CA" dirty="0"/>
                        <a:t>Quote Name</a:t>
                      </a:r>
                    </a:p>
                  </a:txBody>
                  <a:tcPr/>
                </a:tc>
                <a:tc>
                  <a:txBody>
                    <a:bodyPr/>
                    <a:lstStyle/>
                    <a:p>
                      <a:r>
                        <a:rPr lang="en-CA" dirty="0"/>
                        <a:t>Forward Spread</a:t>
                      </a:r>
                    </a:p>
                  </a:txBody>
                  <a:tcPr/>
                </a:tc>
                <a:extLst>
                  <a:ext uri="{0D108BD9-81ED-4DB2-BD59-A6C34878D82A}">
                    <a16:rowId xmlns:a16="http://schemas.microsoft.com/office/drawing/2014/main" val="4204120382"/>
                  </a:ext>
                </a:extLst>
              </a:tr>
              <a:tr h="370840">
                <a:tc>
                  <a:txBody>
                    <a:bodyPr/>
                    <a:lstStyle/>
                    <a:p>
                      <a:r>
                        <a:rPr lang="en-CA" dirty="0"/>
                        <a:t>USD/CNH O/N</a:t>
                      </a:r>
                    </a:p>
                  </a:txBody>
                  <a:tcPr/>
                </a:tc>
                <a:tc>
                  <a:txBody>
                    <a:bodyPr/>
                    <a:lstStyle/>
                    <a:p>
                      <a:r>
                        <a:rPr lang="en-CA" dirty="0"/>
                        <a:t>9.0</a:t>
                      </a:r>
                    </a:p>
                  </a:txBody>
                  <a:tcPr/>
                </a:tc>
                <a:extLst>
                  <a:ext uri="{0D108BD9-81ED-4DB2-BD59-A6C34878D82A}">
                    <a16:rowId xmlns:a16="http://schemas.microsoft.com/office/drawing/2014/main" val="3311332625"/>
                  </a:ext>
                </a:extLst>
              </a:tr>
              <a:tr h="370840">
                <a:tc>
                  <a:txBody>
                    <a:bodyPr/>
                    <a:lstStyle/>
                    <a:p>
                      <a:r>
                        <a:rPr lang="en-CA" dirty="0"/>
                        <a:t>USD/CNH T/N</a:t>
                      </a:r>
                    </a:p>
                  </a:txBody>
                  <a:tcPr/>
                </a:tc>
                <a:tc>
                  <a:txBody>
                    <a:bodyPr/>
                    <a:lstStyle/>
                    <a:p>
                      <a:r>
                        <a:rPr lang="en-CA" dirty="0"/>
                        <a:t>5.75</a:t>
                      </a:r>
                    </a:p>
                  </a:txBody>
                  <a:tcPr/>
                </a:tc>
                <a:extLst>
                  <a:ext uri="{0D108BD9-81ED-4DB2-BD59-A6C34878D82A}">
                    <a16:rowId xmlns:a16="http://schemas.microsoft.com/office/drawing/2014/main" val="2832575225"/>
                  </a:ext>
                </a:extLst>
              </a:tr>
              <a:tr h="370840">
                <a:tc>
                  <a:txBody>
                    <a:bodyPr/>
                    <a:lstStyle/>
                    <a:p>
                      <a:r>
                        <a:rPr lang="en-CA" dirty="0"/>
                        <a:t>USD/CNH 1W</a:t>
                      </a:r>
                    </a:p>
                  </a:txBody>
                  <a:tcPr/>
                </a:tc>
                <a:tc>
                  <a:txBody>
                    <a:bodyPr/>
                    <a:lstStyle/>
                    <a:p>
                      <a:r>
                        <a:rPr lang="en-CA" dirty="0"/>
                        <a:t>41.0</a:t>
                      </a:r>
                    </a:p>
                  </a:txBody>
                  <a:tcPr/>
                </a:tc>
                <a:extLst>
                  <a:ext uri="{0D108BD9-81ED-4DB2-BD59-A6C34878D82A}">
                    <a16:rowId xmlns:a16="http://schemas.microsoft.com/office/drawing/2014/main" val="1720745122"/>
                  </a:ext>
                </a:extLst>
              </a:tr>
              <a:tr h="370840">
                <a:tc>
                  <a:txBody>
                    <a:bodyPr/>
                    <a:lstStyle/>
                    <a:p>
                      <a:r>
                        <a:rPr lang="en-CA" dirty="0"/>
                        <a:t>USD/CNH 1M</a:t>
                      </a:r>
                    </a:p>
                  </a:txBody>
                  <a:tcPr/>
                </a:tc>
                <a:tc>
                  <a:txBody>
                    <a:bodyPr/>
                    <a:lstStyle/>
                    <a:p>
                      <a:r>
                        <a:rPr lang="en-CA" dirty="0"/>
                        <a:t>154.0</a:t>
                      </a:r>
                    </a:p>
                  </a:txBody>
                  <a:tcPr/>
                </a:tc>
                <a:extLst>
                  <a:ext uri="{0D108BD9-81ED-4DB2-BD59-A6C34878D82A}">
                    <a16:rowId xmlns:a16="http://schemas.microsoft.com/office/drawing/2014/main" val="4115936749"/>
                  </a:ext>
                </a:extLst>
              </a:tr>
            </a:tbl>
          </a:graphicData>
        </a:graphic>
      </p:graphicFrame>
    </p:spTree>
    <p:extLst>
      <p:ext uri="{BB962C8B-B14F-4D97-AF65-F5344CB8AC3E}">
        <p14:creationId xmlns:p14="http://schemas.microsoft.com/office/powerpoint/2010/main" val="77677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dirty="0"/>
              <a:t>FX Forward Curve</a:t>
            </a:r>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dirty="0"/>
              <a:t>Inputs and Outputs</a:t>
            </a:r>
          </a:p>
          <a:p>
            <a:pPr lvl="0">
              <a:buClr>
                <a:srgbClr val="00B050"/>
              </a:buClr>
              <a:buFont typeface="Wingdings" panose="05000000000000000000" pitchFamily="2" charset="2"/>
              <a:buChar char="§"/>
            </a:pPr>
            <a:r>
              <a:rPr lang="en-CA" sz="2200" dirty="0"/>
              <a:t>Outputs</a:t>
            </a:r>
          </a:p>
          <a:p>
            <a:pPr marL="0" lvl="0" indent="0">
              <a:spcBef>
                <a:spcPts val="600"/>
              </a:spcBef>
              <a:buClr>
                <a:srgbClr val="00B050"/>
              </a:buClr>
              <a:buNone/>
            </a:pPr>
            <a:endParaRPr lang="en-CA" sz="2200" dirty="0"/>
          </a:p>
        </p:txBody>
      </p:sp>
      <p:graphicFrame>
        <p:nvGraphicFramePr>
          <p:cNvPr id="6" name="Table 6">
            <a:extLst>
              <a:ext uri="{FF2B5EF4-FFF2-40B4-BE49-F238E27FC236}">
                <a16:creationId xmlns:a16="http://schemas.microsoft.com/office/drawing/2014/main" id="{978A5D6D-0285-4DA7-9CDB-E250C46E447D}"/>
              </a:ext>
            </a:extLst>
          </p:cNvPr>
          <p:cNvGraphicFramePr>
            <a:graphicFrameLocks noGrp="1"/>
          </p:cNvGraphicFramePr>
          <p:nvPr>
            <p:extLst>
              <p:ext uri="{D42A27DB-BD31-4B8C-83A1-F6EECF244321}">
                <p14:modId xmlns:p14="http://schemas.microsoft.com/office/powerpoint/2010/main" val="2723776609"/>
              </p:ext>
            </p:extLst>
          </p:nvPr>
        </p:nvGraphicFramePr>
        <p:xfrm>
          <a:off x="1447800" y="3200400"/>
          <a:ext cx="6096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986477950"/>
                    </a:ext>
                  </a:extLst>
                </a:gridCol>
                <a:gridCol w="3048000">
                  <a:extLst>
                    <a:ext uri="{9D8B030D-6E8A-4147-A177-3AD203B41FA5}">
                      <a16:colId xmlns:a16="http://schemas.microsoft.com/office/drawing/2014/main" val="2353821809"/>
                    </a:ext>
                  </a:extLst>
                </a:gridCol>
              </a:tblGrid>
              <a:tr h="370840">
                <a:tc>
                  <a:txBody>
                    <a:bodyPr/>
                    <a:lstStyle/>
                    <a:p>
                      <a:endParaRPr lang="en-CA" dirty="0"/>
                    </a:p>
                  </a:txBody>
                  <a:tcPr/>
                </a:tc>
                <a:tc>
                  <a:txBody>
                    <a:bodyPr/>
                    <a:lstStyle/>
                    <a:p>
                      <a:endParaRPr lang="en-CA" dirty="0"/>
                    </a:p>
                  </a:txBody>
                  <a:tcPr/>
                </a:tc>
                <a:extLst>
                  <a:ext uri="{0D108BD9-81ED-4DB2-BD59-A6C34878D82A}">
                    <a16:rowId xmlns:a16="http://schemas.microsoft.com/office/drawing/2014/main" val="528892744"/>
                  </a:ext>
                </a:extLst>
              </a:tr>
              <a:tr h="370840">
                <a:tc>
                  <a:txBody>
                    <a:bodyPr/>
                    <a:lstStyle/>
                    <a:p>
                      <a:r>
                        <a:rPr lang="en-CA" dirty="0"/>
                        <a:t>Tenor</a:t>
                      </a:r>
                    </a:p>
                  </a:txBody>
                  <a:tcPr/>
                </a:tc>
                <a:tc>
                  <a:txBody>
                    <a:bodyPr/>
                    <a:lstStyle/>
                    <a:p>
                      <a:r>
                        <a:rPr lang="en-CA"/>
                        <a:t>Zero Rate</a:t>
                      </a:r>
                      <a:endParaRPr lang="en-CA" dirty="0"/>
                    </a:p>
                  </a:txBody>
                  <a:tcPr/>
                </a:tc>
                <a:extLst>
                  <a:ext uri="{0D108BD9-81ED-4DB2-BD59-A6C34878D82A}">
                    <a16:rowId xmlns:a16="http://schemas.microsoft.com/office/drawing/2014/main" val="4204120382"/>
                  </a:ext>
                </a:extLst>
              </a:tr>
              <a:tr h="370840">
                <a:tc>
                  <a:txBody>
                    <a:bodyPr/>
                    <a:lstStyle/>
                    <a:p>
                      <a:r>
                        <a:rPr lang="en-CA" dirty="0"/>
                        <a:t>6/27/2014</a:t>
                      </a:r>
                    </a:p>
                  </a:txBody>
                  <a:tcPr/>
                </a:tc>
                <a:tc>
                  <a:txBody>
                    <a:bodyPr/>
                    <a:lstStyle/>
                    <a:p>
                      <a:r>
                        <a:rPr lang="en-CA" dirty="0"/>
                        <a:t>0.00989</a:t>
                      </a:r>
                    </a:p>
                  </a:txBody>
                  <a:tcPr/>
                </a:tc>
                <a:extLst>
                  <a:ext uri="{0D108BD9-81ED-4DB2-BD59-A6C34878D82A}">
                    <a16:rowId xmlns:a16="http://schemas.microsoft.com/office/drawing/2014/main" val="3311332625"/>
                  </a:ext>
                </a:extLst>
              </a:tr>
              <a:tr h="370840">
                <a:tc>
                  <a:txBody>
                    <a:bodyPr/>
                    <a:lstStyle/>
                    <a:p>
                      <a:r>
                        <a:rPr lang="en-CA" dirty="0"/>
                        <a:t>7/7/2014</a:t>
                      </a:r>
                    </a:p>
                  </a:txBody>
                  <a:tcPr/>
                </a:tc>
                <a:tc>
                  <a:txBody>
                    <a:bodyPr/>
                    <a:lstStyle/>
                    <a:p>
                      <a:r>
                        <a:rPr lang="en-CA" dirty="0"/>
                        <a:t>0.01013</a:t>
                      </a:r>
                    </a:p>
                  </a:txBody>
                  <a:tcPr/>
                </a:tc>
                <a:extLst>
                  <a:ext uri="{0D108BD9-81ED-4DB2-BD59-A6C34878D82A}">
                    <a16:rowId xmlns:a16="http://schemas.microsoft.com/office/drawing/2014/main" val="2832575225"/>
                  </a:ext>
                </a:extLst>
              </a:tr>
              <a:tr h="370840">
                <a:tc>
                  <a:txBody>
                    <a:bodyPr/>
                    <a:lstStyle/>
                    <a:p>
                      <a:r>
                        <a:rPr lang="en-CA" dirty="0"/>
                        <a:t>8/27/2014</a:t>
                      </a:r>
                    </a:p>
                  </a:txBody>
                  <a:tcPr/>
                </a:tc>
                <a:tc>
                  <a:txBody>
                    <a:bodyPr/>
                    <a:lstStyle/>
                    <a:p>
                      <a:r>
                        <a:rPr lang="en-CA" dirty="0"/>
                        <a:t>0.01085</a:t>
                      </a:r>
                    </a:p>
                  </a:txBody>
                  <a:tcPr/>
                </a:tc>
                <a:extLst>
                  <a:ext uri="{0D108BD9-81ED-4DB2-BD59-A6C34878D82A}">
                    <a16:rowId xmlns:a16="http://schemas.microsoft.com/office/drawing/2014/main" val="1720745122"/>
                  </a:ext>
                </a:extLst>
              </a:tr>
              <a:tr h="370840">
                <a:tc>
                  <a:txBody>
                    <a:bodyPr/>
                    <a:lstStyle/>
                    <a:p>
                      <a:r>
                        <a:rPr lang="en-CA" dirty="0"/>
                        <a:t>9/27/2014</a:t>
                      </a:r>
                    </a:p>
                  </a:txBody>
                  <a:tcPr/>
                </a:tc>
                <a:tc>
                  <a:txBody>
                    <a:bodyPr/>
                    <a:lstStyle/>
                    <a:p>
                      <a:r>
                        <a:rPr lang="en-CA" dirty="0"/>
                        <a:t>0.01126</a:t>
                      </a:r>
                    </a:p>
                  </a:txBody>
                  <a:tcPr/>
                </a:tc>
                <a:extLst>
                  <a:ext uri="{0D108BD9-81ED-4DB2-BD59-A6C34878D82A}">
                    <a16:rowId xmlns:a16="http://schemas.microsoft.com/office/drawing/2014/main" val="4115936749"/>
                  </a:ext>
                </a:extLst>
              </a:tr>
            </a:tbl>
          </a:graphicData>
        </a:graphic>
      </p:graphicFrame>
    </p:spTree>
    <p:extLst>
      <p:ext uri="{BB962C8B-B14F-4D97-AF65-F5344CB8AC3E}">
        <p14:creationId xmlns:p14="http://schemas.microsoft.com/office/powerpoint/2010/main" val="2470170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8001000" cy="4800600"/>
          </a:xfrm>
        </p:spPr>
        <p:txBody>
          <a:bodyPr>
            <a:normAutofit/>
          </a:bodyPr>
          <a:lstStyle/>
          <a:p>
            <a:pPr lvl="0">
              <a:spcBef>
                <a:spcPts val="1200"/>
              </a:spcBef>
              <a:buClr>
                <a:srgbClr val="00B050"/>
              </a:buClr>
              <a:buFont typeface="Wingdings" panose="05000000000000000000" pitchFamily="2" charset="2"/>
              <a:buChar char="§"/>
            </a:pPr>
            <a:endParaRPr lang="en-CA" sz="4800" dirty="0"/>
          </a:p>
          <a:p>
            <a:pPr marL="0" lvl="0" indent="0" algn="ctr">
              <a:spcBef>
                <a:spcPts val="1200"/>
              </a:spcBef>
              <a:buClr>
                <a:srgbClr val="00B050"/>
              </a:buClr>
              <a:buNone/>
            </a:pPr>
            <a:r>
              <a:rPr lang="en-CA" sz="4800" b="1" dirty="0">
                <a:solidFill>
                  <a:srgbClr val="00B050"/>
                </a:solidFill>
              </a:rPr>
              <a:t>Thank You</a:t>
            </a:r>
          </a:p>
          <a:p>
            <a:pPr marL="0" lvl="0" indent="0" algn="ctr">
              <a:spcBef>
                <a:spcPts val="1200"/>
              </a:spcBef>
              <a:buClr>
                <a:srgbClr val="00B050"/>
              </a:buClr>
              <a:buNone/>
            </a:pPr>
            <a:endParaRPr lang="en-CA" sz="2000" dirty="0"/>
          </a:p>
          <a:p>
            <a:pPr marL="0" lvl="0" indent="0" algn="ctr">
              <a:spcBef>
                <a:spcPts val="1200"/>
              </a:spcBef>
              <a:buClr>
                <a:srgbClr val="00B050"/>
              </a:buClr>
              <a:buNone/>
            </a:pPr>
            <a:endParaRPr lang="en-CA" sz="2000" dirty="0"/>
          </a:p>
          <a:p>
            <a:pPr marL="0" lvl="0" indent="0" algn="r">
              <a:spcBef>
                <a:spcPts val="1200"/>
              </a:spcBef>
              <a:buClr>
                <a:srgbClr val="00B050"/>
              </a:buClr>
              <a:buNone/>
            </a:pPr>
            <a:r>
              <a:rPr lang="en-CA" sz="2000" dirty="0"/>
              <a:t>You can find more details at</a:t>
            </a:r>
          </a:p>
          <a:p>
            <a:pPr marL="0" lvl="0" indent="0" algn="r">
              <a:spcBef>
                <a:spcPts val="1200"/>
              </a:spcBef>
              <a:buClr>
                <a:srgbClr val="00B050"/>
              </a:buClr>
              <a:buNone/>
            </a:pPr>
            <a:r>
              <a:rPr lang="en-CA" sz="1600">
                <a:hlinkClick r:id="rId2"/>
              </a:rPr>
              <a:t>https://finpricing.com/lib/IrCurveIntroduction.html</a:t>
            </a:r>
            <a:endParaRPr lang="en-CA" sz="1600"/>
          </a:p>
          <a:p>
            <a:pPr marL="0" lvl="0" indent="0" algn="r">
              <a:spcBef>
                <a:spcPts val="1200"/>
              </a:spcBef>
              <a:buClr>
                <a:srgbClr val="00B050"/>
              </a:buClr>
              <a:buNone/>
            </a:pPr>
            <a:endParaRPr lang="en-CA" sz="1600" dirty="0"/>
          </a:p>
        </p:txBody>
      </p:sp>
    </p:spTree>
    <p:extLst>
      <p:ext uri="{BB962C8B-B14F-4D97-AF65-F5344CB8AC3E}">
        <p14:creationId xmlns:p14="http://schemas.microsoft.com/office/powerpoint/2010/main" val="826695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400</Words>
  <Application>Microsoft Office PowerPoint</Application>
  <PresentationFormat>On-screen Show (4:3)</PresentationFormat>
  <Paragraphs>54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 Math</vt:lpstr>
      <vt:lpstr>Wingdings</vt:lpstr>
      <vt:lpstr>Office Theme</vt:lpstr>
      <vt:lpstr>Fx Forward Curve Introduction</vt:lpstr>
      <vt:lpstr>Yield Curve</vt:lpstr>
      <vt:lpstr>Yield Curve</vt:lpstr>
      <vt:lpstr>Yield Curve</vt:lpstr>
      <vt:lpstr>Yield Curve</vt:lpstr>
      <vt:lpstr>FX Forward Curve</vt:lpstr>
      <vt:lpstr>FX Forward Curve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Currrency Forward Curve Data Analytics</dc:title>
  <dc:subject>Currency Forward Curve Data Construction</dc:subject>
  <dc:creator>MT</dc:creator>
  <cp:keywords>FX forward curve, FX forward spread, FX forward rate</cp:keywords>
  <cp:lastModifiedBy>Tim Xiao</cp:lastModifiedBy>
  <cp:revision>299</cp:revision>
  <dcterms:created xsi:type="dcterms:W3CDTF">2006-08-16T00:00:00Z</dcterms:created>
  <dcterms:modified xsi:type="dcterms:W3CDTF">2020-09-04T19:38:04Z</dcterms:modified>
</cp:coreProperties>
</file>