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9" r:id="rId13"/>
    <p:sldId id="297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 varScale="1">
        <p:scale>
          <a:sx n="109" d="100"/>
          <a:sy n="109" d="100"/>
        </p:scale>
        <p:origin x="7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pricing.com/lib/IrCurveIntroduc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87624" y="2139702"/>
            <a:ext cx="691276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4400" dirty="0"/>
            </a:br>
            <a:r>
              <a:rPr lang="en-US" sz="4400" dirty="0"/>
              <a:t>Initial Margin: Standardized Approach</a:t>
            </a:r>
            <a:br>
              <a:rPr lang="en-CA" sz="4400" dirty="0"/>
            </a:br>
            <a:endParaRPr dirty="0"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Initial Margin Calculation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 risk weight is defined for each risk factor.</a:t>
                </a:r>
                <a:endParaRPr lang="en-CA" sz="1600"/>
              </a:p>
              <a:p>
                <a:pPr lvl="0"/>
                <a:r>
                  <a:rPr lang="en-US" sz="1600"/>
                  <a:t>A correlation is specified for each risk factor pair.</a:t>
                </a:r>
              </a:p>
              <a:p>
                <a:r>
                  <a:rPr lang="en-US" sz="1600"/>
                  <a:t>Within a product class, calculate initial margin for each risk class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Net all sensitivities for each risk factor k </a:t>
                </a:r>
                <a:r>
                  <a:rPr lang="en-US" sz="1400">
                    <a:sym typeface="Wingdings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Compute risk weighted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𝑊𝑆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sz="1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𝑅𝑊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𝐶𝑅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CA" sz="1200">
                  <a:latin typeface="Karla" panose="020B0604020202020204" charset="0"/>
                  <a:ea typeface="Karla" panose="020B0604020202020204" charset="0"/>
                </a:endParaRPr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/>
                  <a:t>	</a:t>
                </a:r>
                <a:r>
                  <a:rPr lang="en-US" sz="12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𝑊𝑆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/>
                  <a:t> – risk weight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𝐶𝑅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/>
                  <a:t> – concentration risk factor</a:t>
                </a:r>
                <a:endParaRPr lang="en-CA" sz="12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Aggregate weighted sensitivities within each bucket</a:t>
                </a:r>
              </a:p>
              <a:p>
                <a:pPr lvl="1"/>
                <a:endParaRPr lang="en-US" sz="1400"/>
              </a:p>
              <a:p>
                <a:pPr marL="533400" lvl="1" indent="0">
                  <a:buNone/>
                </a:pPr>
                <a:endParaRPr lang="en-CA" sz="1400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:r>
                  <a:rPr lang="en-US" sz="12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200"/>
                  <a:t> – correlation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200"/>
                  <a:t> – correlation adjustment</a:t>
                </a:r>
                <a:endParaRPr lang="en-CA" sz="1200"/>
              </a:p>
              <a:p>
                <a:pPr lvl="1"/>
                <a:endParaRPr lang="en-CA" sz="1400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3918"/>
            <a:ext cx="2257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82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Initial Margin Calculation (Cont’d)</a:t>
                </a:r>
                <a:endParaRPr lang="en-CA"/>
              </a:p>
              <a:p>
                <a:pPr marL="76200" lvl="0" indent="0">
                  <a:buNone/>
                </a:pPr>
                <a:endParaRPr lang="en-CA" sz="800"/>
              </a:p>
              <a:p>
                <a:pPr lvl="1"/>
                <a:r>
                  <a:rPr lang="en-US" sz="1400"/>
                  <a:t>Aggregate buckets to obtain a sensitivity initial margin</a:t>
                </a:r>
                <a:endParaRPr lang="en-CA" sz="1400"/>
              </a:p>
              <a:p>
                <a:pPr marL="533400" lvl="1" indent="0">
                  <a:buNone/>
                </a:pPr>
                <a:r>
                  <a:rPr lang="en-CA" sz="140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𝐷𝑒𝑙𝑡𝑎𝑀𝑎𝑟𝑔𝑖𝑛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𝑟𝑒𝑠𝑖𝑑𝑢𝑎𝑙</m:t>
                        </m:r>
                      </m:sub>
                    </m:sSub>
                  </m:oMath>
                </a14:m>
                <a:endParaRPr lang="en-CA" sz="1400" i="1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𝑉𝑒𝑔𝑎𝑀𝑎𝑟𝑔𝑖𝑛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𝑏𝑐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𝑟𝑒𝑠𝑖𝑑𝑢𝑎𝑙</m:t>
                        </m:r>
                      </m:sub>
                    </m:sSub>
                  </m:oMath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CA" sz="1400" b="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𝐶𝑢𝑟𝑣𝑎𝑡𝑢𝑟𝑒𝑀𝑎𝑟𝑔𝑖𝑛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𝐶𝑉𝑅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𝜆</m:t>
                        </m:r>
                        <m:rad>
                          <m:radPr>
                            <m:deg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𝑏𝑐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rad>
                      </m:e>
                    </m:d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𝑟𝑒𝑠𝑖𝑑𝑢𝑎𝑙</m:t>
                        </m:r>
                      </m:sub>
                    </m:sSub>
                  </m:oMath>
                </a14:m>
                <a:endParaRPr lang="en-CA" sz="14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Initial margin for a risk class</a:t>
                </a:r>
                <a:endParaRPr lang="en-CA" sz="1400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𝐷𝑒𝑙𝑡𝑎𝑀𝑎𝑟𝑔𝑖𝑛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𝑉𝑒𝑔𝑎𝑀𝑎𝑟𝑔𝑖𝑛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𝐶𝑢𝑟𝑣𝑎𝑡𝑢𝑟𝑒𝑀𝑎𝑟𝑔𝑖𝑛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7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635646"/>
                <a:ext cx="7992888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Initial Margin Calculation (Cont’d)</a:t>
                </a:r>
                <a:endParaRPr lang="en-CA"/>
              </a:p>
              <a:p>
                <a:pPr marL="76200" lvl="0" indent="0">
                  <a:buNone/>
                </a:pPr>
                <a:endParaRPr lang="en-CA" sz="1600"/>
              </a:p>
              <a:p>
                <a:pPr lvl="1"/>
                <a:r>
                  <a:rPr lang="en-US" sz="1400"/>
                  <a:t>Initial margin for the product class</a:t>
                </a:r>
                <a:endParaRPr lang="en-CA" sz="1400"/>
              </a:p>
              <a:p>
                <a:pPr marL="533400" lvl="1" indent="0">
                  <a:buNone/>
                </a:pPr>
                <a:r>
                  <a:rPr lang="en-CA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𝑟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𝐼𝑀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𝑟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𝑟𝑠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𝐼𝑀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𝐼𝑀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s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CA" sz="1400"/>
              </a:p>
              <a:p>
                <a:pPr marL="533400" lvl="1" indent="0">
                  <a:buNone/>
                </a:pPr>
                <a:endParaRPr lang="en-US" sz="1400"/>
              </a:p>
              <a:p>
                <a:pPr lvl="0"/>
                <a:r>
                  <a:rPr lang="en-US" sz="1600"/>
                  <a:t>Final initial margin</a:t>
                </a:r>
                <a:endParaRPr lang="en-CA" sz="1600"/>
              </a:p>
              <a:p>
                <a:pPr marL="76200" lvl="0" indent="0">
                  <a:buNone/>
                </a:pPr>
                <a:r>
                  <a:rPr lang="en-CA" sz="160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𝐼𝑀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𝑅𝑎𝑡𝑒𝐹𝑋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𝐶𝑟𝑒𝑑𝑖𝑡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𝐸𝑞𝑢𝑖𝑡𝑦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𝐶𝑜𝑚𝑚𝑜𝑑𝑖𝑡𝑦</m:t>
                        </m:r>
                      </m:sub>
                    </m:sSub>
                  </m:oMath>
                </a14:m>
                <a:endParaRPr lang="en-CA" sz="1400"/>
              </a:p>
              <a:p>
                <a:pPr marL="533400" lvl="1" indent="0">
                  <a:buNone/>
                </a:pP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35646"/>
                <a:ext cx="7992888" cy="30243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0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3059832" y="3239630"/>
            <a:ext cx="5533800" cy="120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more online presentations 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hlinkClick r:id="rId3"/>
              </a:rPr>
              <a:t>https://finpricing.com/lib/IrCurveIntroduction.html</a:t>
            </a:r>
            <a:endParaRPr lang="en-CA" sz="14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/>
              <a:t>Summary</a:t>
            </a:r>
            <a:endParaRPr lang="en"/>
          </a:p>
          <a:p>
            <a:pPr>
              <a:lnSpc>
                <a:spcPct val="150000"/>
              </a:lnSpc>
            </a:pPr>
            <a:r>
              <a:rPr lang="en-US" sz="1600"/>
              <a:t>Margin Introduction</a:t>
            </a:r>
          </a:p>
          <a:p>
            <a:pPr lvl="0">
              <a:lnSpc>
                <a:spcPct val="150000"/>
              </a:lnSpc>
            </a:pPr>
            <a:r>
              <a:rPr lang="en-US" sz="1600"/>
              <a:t>Initial Margin Scope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Initial Margin Calculation hierarchy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Sensitivity Calculation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Initial Margin Calculation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Margin Introduction</a:t>
            </a:r>
            <a:endParaRPr lang="en-CA"/>
          </a:p>
          <a:p>
            <a:pPr lvl="0"/>
            <a:r>
              <a:rPr lang="en-US" sz="1600"/>
              <a:t>Margin is collateral that one party needs to deposit with a broker or an exchange to cover some or all of the credit risk.</a:t>
            </a:r>
            <a:endParaRPr lang="en-CA" sz="1600"/>
          </a:p>
          <a:p>
            <a:pPr lvl="0"/>
            <a:r>
              <a:rPr lang="en-US" sz="1600"/>
              <a:t>Initial Margin is the amount of collateral required to open a position.</a:t>
            </a:r>
            <a:endParaRPr lang="en-CA" sz="1600"/>
          </a:p>
          <a:p>
            <a:pPr lvl="0"/>
            <a:r>
              <a:rPr lang="en-US" sz="1600"/>
              <a:t>Maintenance Margin is the minimum amount of collateral required to keep the position open after inception.</a:t>
            </a:r>
            <a:endParaRPr lang="en-CA" sz="1600"/>
          </a:p>
          <a:p>
            <a:pPr lvl="0"/>
            <a:r>
              <a:rPr lang="en-US" sz="1600"/>
              <a:t>Margin Balance = Asset value – Borrowed fund</a:t>
            </a:r>
            <a:endParaRPr lang="en-CA" sz="1600"/>
          </a:p>
          <a:p>
            <a:pPr lvl="0"/>
            <a:r>
              <a:rPr lang="en-US" sz="1600"/>
              <a:t>Margin Call: if (Margin balance) &lt; (Maintenance margin), the broker issues a margin call that requires the investor to bring the margin balance back to initial margin.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168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Scope</a:t>
            </a:r>
            <a:endParaRPr lang="en-CA"/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1600"/>
              <a:t>Initial margin calculation is counterparty-portfolio-based.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Initial margin calculation in a bank contains non-cleared OTC derivatives only as cleared products are already coverred by Exchanges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Derivative trades belonging to a counterparty will be divided into a cleared portfolio and a non-cleared portfolio. The initial margin is computed for the non-cleared portfolio.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4258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419622"/>
            <a:ext cx="7704856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Calculation hierarchy</a:t>
            </a:r>
            <a:endParaRPr lang="en-CA"/>
          </a:p>
          <a:p>
            <a:pPr>
              <a:spcBef>
                <a:spcPts val="1200"/>
              </a:spcBef>
            </a:pPr>
            <a:r>
              <a:rPr lang="en-US" sz="1600"/>
              <a:t>Calculation is conducted from the lowest level to the highest one: 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/>
              <a:t>risk factor –&gt; risk bucket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risk measure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risk class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product class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final initial margin</a:t>
            </a:r>
            <a:endParaRPr lang="en-CA" sz="1400"/>
          </a:p>
          <a:p>
            <a:pPr lvl="0"/>
            <a:r>
              <a:rPr lang="en-US" sz="1600"/>
              <a:t>Define 4 product classes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Interest Rates and Foreign Exchange Product (RatesFX)</a:t>
            </a:r>
            <a:endParaRPr lang="en-CA" sz="1400"/>
          </a:p>
          <a:p>
            <a:pPr lvl="1"/>
            <a:r>
              <a:rPr lang="en-US" sz="1400"/>
              <a:t>Credit Product</a:t>
            </a:r>
            <a:endParaRPr lang="en-CA" sz="1400"/>
          </a:p>
          <a:p>
            <a:pPr lvl="1"/>
            <a:r>
              <a:rPr lang="en-US" sz="1400"/>
              <a:t>Equity Product</a:t>
            </a:r>
            <a:endParaRPr lang="en-CA" sz="1400"/>
          </a:p>
          <a:p>
            <a:pPr lvl="1"/>
            <a:r>
              <a:rPr lang="en-US" sz="1400"/>
              <a:t>Commodity Product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03999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799288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Calculation hierarchy (Cont</a:t>
            </a:r>
            <a:r>
              <a:rPr lang="en-CA"/>
              <a:t>’d)</a:t>
            </a:r>
          </a:p>
          <a:p>
            <a:pPr lvl="0"/>
            <a:r>
              <a:rPr lang="en-US" sz="1600"/>
              <a:t>Define 6 risk classes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</a:t>
            </a:r>
            <a:endParaRPr lang="en-CA" sz="1400"/>
          </a:p>
          <a:p>
            <a:pPr lvl="1"/>
            <a:r>
              <a:rPr lang="en-US" sz="1400"/>
              <a:t>Credit (Qualifying): 	non-securitization and simple securitization</a:t>
            </a:r>
            <a:endParaRPr lang="en-CA" sz="1400"/>
          </a:p>
          <a:p>
            <a:pPr lvl="1"/>
            <a:r>
              <a:rPr lang="en-US" sz="1400"/>
              <a:t>Credit (Non-Qualifying): 	complex securitization</a:t>
            </a:r>
            <a:endParaRPr lang="en-CA" sz="1400"/>
          </a:p>
          <a:p>
            <a:pPr lvl="1"/>
            <a:r>
              <a:rPr lang="en-US" sz="1400"/>
              <a:t>Equity</a:t>
            </a:r>
            <a:endParaRPr lang="en-CA" sz="1400"/>
          </a:p>
          <a:p>
            <a:pPr lvl="1"/>
            <a:r>
              <a:rPr lang="en-US" sz="1400"/>
              <a:t>Commodity</a:t>
            </a:r>
            <a:endParaRPr lang="en-CA" sz="1400"/>
          </a:p>
          <a:p>
            <a:pPr lvl="1"/>
            <a:r>
              <a:rPr lang="en-US" sz="1400"/>
              <a:t>FX</a:t>
            </a:r>
            <a:endParaRPr lang="en-US" sz="1600"/>
          </a:p>
          <a:p>
            <a:pPr lvl="0"/>
            <a:r>
              <a:rPr lang="en-US" sz="1600"/>
              <a:t>Define 3 risk measures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Delta</a:t>
            </a:r>
            <a:endParaRPr lang="en-CA" sz="1400"/>
          </a:p>
          <a:p>
            <a:pPr lvl="1"/>
            <a:r>
              <a:rPr lang="en-US" sz="1400"/>
              <a:t>Vega</a:t>
            </a:r>
            <a:endParaRPr lang="en-CA" sz="1400"/>
          </a:p>
          <a:p>
            <a:pPr lvl="1"/>
            <a:r>
              <a:rPr lang="en-US" sz="1400"/>
              <a:t>Curvature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41264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799288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Calculation hierarchy (Cont</a:t>
            </a:r>
            <a:r>
              <a:rPr lang="en-CA"/>
              <a:t>’d)</a:t>
            </a:r>
          </a:p>
          <a:p>
            <a:pPr lvl="0"/>
            <a:r>
              <a:rPr lang="en-US" sz="1600"/>
              <a:t>Define risk buckets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 bucket: based on currency (USD, EUR, CAD, …)</a:t>
            </a:r>
            <a:endParaRPr lang="en-CA" sz="1400"/>
          </a:p>
          <a:p>
            <a:pPr lvl="1"/>
            <a:r>
              <a:rPr lang="en-US" sz="1400"/>
              <a:t>Credit bucket: based on credit quality (sovereign, financial, technology, …)</a:t>
            </a:r>
            <a:endParaRPr lang="en-CA" sz="1400"/>
          </a:p>
          <a:p>
            <a:pPr lvl="1"/>
            <a:r>
              <a:rPr lang="en-US" sz="1400"/>
              <a:t>Equity bucket: based on sector (financial, industrial, …)</a:t>
            </a:r>
            <a:endParaRPr lang="en-CA" sz="1400"/>
          </a:p>
          <a:p>
            <a:pPr lvl="1"/>
            <a:r>
              <a:rPr lang="en-US" sz="1400"/>
              <a:t>Commodity bucket: based on commodity type (crude, gas, …)</a:t>
            </a:r>
            <a:endParaRPr lang="en-CA" sz="1400"/>
          </a:p>
          <a:p>
            <a:pPr lvl="1"/>
            <a:r>
              <a:rPr lang="en-US" sz="1400"/>
              <a:t>FX: each FX rate is a bucket</a:t>
            </a:r>
            <a:endParaRPr lang="en-US" sz="1600"/>
          </a:p>
          <a:p>
            <a:pPr lvl="0"/>
            <a:r>
              <a:rPr lang="en-US" sz="1600"/>
              <a:t>Define risk factors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 curve: 	12 yields per curve</a:t>
            </a:r>
            <a:endParaRPr lang="en-CA" sz="1400"/>
          </a:p>
          <a:p>
            <a:pPr lvl="1"/>
            <a:r>
              <a:rPr lang="en-US" sz="1400"/>
              <a:t>Credit curve: 	5 spreads per credit cuve</a:t>
            </a:r>
            <a:endParaRPr lang="en-CA" sz="1400"/>
          </a:p>
          <a:p>
            <a:pPr lvl="1"/>
            <a:r>
              <a:rPr lang="en-US" sz="1400"/>
              <a:t>Equity: 		spot price</a:t>
            </a:r>
            <a:endParaRPr lang="en-CA" sz="1400"/>
          </a:p>
          <a:p>
            <a:pPr lvl="1"/>
            <a:r>
              <a:rPr lang="en-US" sz="1400"/>
              <a:t>Commodity: 	spot price</a:t>
            </a:r>
            <a:endParaRPr lang="en-CA" sz="1400"/>
          </a:p>
          <a:p>
            <a:pPr lvl="1"/>
            <a:r>
              <a:rPr lang="en-US" sz="1400"/>
              <a:t>FX: 		spot exchange rate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5717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Sensitivity Calculation</a:t>
                </a:r>
                <a:endParaRPr lang="en-CA"/>
              </a:p>
              <a:p>
                <a:pPr lvl="0"/>
                <a:r>
                  <a:rPr lang="en-US" sz="1800"/>
                  <a:t>Delta calculation</a:t>
                </a:r>
                <a:endParaRPr lang="en-CA" sz="18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Interest rate (PV01):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SimSun"/>
                        <a:cs typeface="Times New Roman"/>
                      </a:rPr>
                      <m:t>𝑠</m:t>
                    </m:r>
                    <m:d>
                      <m:d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+1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𝑏𝑝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𝑐𝑠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𝑐𝑠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)</m:t>
                    </m:r>
                  </m:oMath>
                </a14:m>
                <a:endParaRPr lang="en-US" sz="1600"/>
              </a:p>
              <a:p>
                <a:pPr marL="533400" lvl="1" indent="0">
                  <a:buNone/>
                </a:pPr>
                <a:r>
                  <a:rPr lang="en-US" sz="140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interest rate;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𝑐𝑠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credit spread; 1bp – 1 basis point;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– market value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Credit (CS01):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𝑐𝑠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𝑐𝑠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  <m:r>
                          <a:rPr lang="en-US" sz="1600" i="1">
                            <a:latin typeface="Cambria Math"/>
                          </a:rPr>
                          <m:t>𝑏𝑝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Equity: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𝐸𝑄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+1%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𝐸𝑄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𝐸𝑄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𝐸𝑄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price of equity k.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Commodity: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𝐶𝑇𝑌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+1%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𝐶𝑇𝑌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𝐶𝑇𝑌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𝐶𝑇𝑌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price of commodity k.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FX: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𝐹𝑋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+1%</m:t>
                        </m:r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𝐹𝑋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𝐹𝑋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𝐹𝑋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exchange rate of base currency k.</a:t>
                </a: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1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Initial Margin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Sensitivity Calculation (Cont’d)</a:t>
                </a:r>
                <a:endParaRPr lang="en-CA"/>
              </a:p>
              <a:p>
                <a:pPr lvl="0"/>
                <a:r>
                  <a:rPr lang="en-US" sz="1800"/>
                  <a:t>Vega calculation</a:t>
                </a:r>
                <a:endParaRPr lang="en-CA" sz="1800"/>
              </a:p>
              <a:p>
                <a:pPr marL="76200" indent="0">
                  <a:buNone/>
                </a:pPr>
                <a:r>
                  <a:rPr lang="en-US" sz="1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f>
                          <m:f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𝑑𝑉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/>
                  <a:t>, 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600"/>
                  <a:t> – implied volatility</a:t>
                </a:r>
                <a:endParaRPr lang="en-CA" sz="1600"/>
              </a:p>
              <a:p>
                <a:pPr lvl="0">
                  <a:spcBef>
                    <a:spcPts val="1200"/>
                  </a:spcBef>
                </a:pPr>
                <a:r>
                  <a:rPr lang="en-US" sz="1800"/>
                  <a:t>Curvature calculation</a:t>
                </a:r>
              </a:p>
              <a:p>
                <a:pPr marL="76200" lvl="0" indent="0">
                  <a:buNone/>
                </a:pPr>
                <a:endParaRPr lang="en-CA" sz="1800"/>
              </a:p>
              <a:p>
                <a:pPr marL="76200" lvl="0" indent="0">
                  <a:buNone/>
                </a:pPr>
                <a:endParaRPr lang="en-CA" sz="1800"/>
              </a:p>
              <a:p>
                <a:pPr marL="76200" indent="0">
                  <a:buNone/>
                </a:pPr>
                <a:r>
                  <a:rPr lang="en-US" sz="1400"/>
                  <a:t>         where 	           is a scaling factor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1400"/>
                  <a:t> is the expiry date.</a:t>
                </a: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66" y="3189954"/>
            <a:ext cx="15121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95886"/>
            <a:ext cx="1238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64428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748</Words>
  <Application>Microsoft Office PowerPoint</Application>
  <PresentationFormat>On-screen Show 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Karla</vt:lpstr>
      <vt:lpstr>Arial</vt:lpstr>
      <vt:lpstr>Cambria Math</vt:lpstr>
      <vt:lpstr>Escalus template</vt:lpstr>
      <vt:lpstr> Initial Margin: Standardized Approach 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initial margin model tutorial | FinPricing</dc:title>
  <dc:creator>Tom</dc:creator>
  <cp:lastModifiedBy>Tim Xiao</cp:lastModifiedBy>
  <cp:revision>120</cp:revision>
  <dcterms:modified xsi:type="dcterms:W3CDTF">2020-09-04T19:10:24Z</dcterms:modified>
</cp:coreProperties>
</file>