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25" r:id="rId5"/>
    <p:sldId id="326" r:id="rId6"/>
    <p:sldId id="327" r:id="rId7"/>
    <p:sldId id="341" r:id="rId8"/>
    <p:sldId id="331" r:id="rId9"/>
    <p:sldId id="340" r:id="rId10"/>
    <p:sldId id="337" r:id="rId11"/>
    <p:sldId id="33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4BA582D-00CD-E849-77FA-1166282CC09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4444" l="3056" r="99167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0" y="990600"/>
            <a:ext cx="5511800" cy="41338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500"/>
            <a:ext cx="10515600" cy="3444240"/>
          </a:xfrm>
        </p:spPr>
        <p:txBody>
          <a:bodyPr/>
          <a:lstStyle/>
          <a:p>
            <a:r>
              <a:rPr lang="en-US" sz="3600" b="1" cap="none" dirty="0"/>
              <a:t>SURVEILLANCE AND MONITORING OF TARGET AND NON-TARGET SPECIES AVIAN INFLUENZA VIRUS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Mini Project by Charlotte Fryday</a:t>
            </a:r>
          </a:p>
        </p:txBody>
      </p:sp>
      <p:pic>
        <p:nvPicPr>
          <p:cNvPr id="1026" name="Picture 2" descr="Shadow Birds Flying Isolated On White Stock Photo 1309008763 | Shutterstock">
            <a:extLst>
              <a:ext uri="{FF2B5EF4-FFF2-40B4-BE49-F238E27FC236}">
                <a16:creationId xmlns:a16="http://schemas.microsoft.com/office/drawing/2014/main" id="{A67A5E92-C821-11A3-AEC1-59850DB58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" t="8928" b="12144"/>
          <a:stretch/>
        </p:blipFill>
        <p:spPr bwMode="auto">
          <a:xfrm flipH="1">
            <a:off x="7025420" y="3829051"/>
            <a:ext cx="4861779" cy="274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695" y="1074821"/>
            <a:ext cx="5775158" cy="530191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Mini-project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261937"/>
            <a:ext cx="4020312" cy="3919407"/>
          </a:xfrm>
        </p:spPr>
        <p:txBody>
          <a:bodyPr/>
          <a:lstStyle/>
          <a:p>
            <a:r>
              <a:rPr lang="en-US" dirty="0"/>
              <a:t>1. Background – </a:t>
            </a:r>
            <a:r>
              <a:rPr lang="en-US" sz="1800" i="1" dirty="0"/>
              <a:t>avian influenza</a:t>
            </a:r>
            <a:endParaRPr lang="en-US" i="1" dirty="0"/>
          </a:p>
          <a:p>
            <a:r>
              <a:rPr lang="en-US" dirty="0"/>
              <a:t>2. The dataset</a:t>
            </a:r>
          </a:p>
          <a:p>
            <a:r>
              <a:rPr lang="en-US" dirty="0"/>
              <a:t>3. Research question</a:t>
            </a:r>
          </a:p>
          <a:p>
            <a:r>
              <a:rPr lang="en-US" dirty="0"/>
              <a:t>4. Methods</a:t>
            </a:r>
          </a:p>
          <a:p>
            <a:r>
              <a:rPr lang="en-US" dirty="0"/>
              <a:t>5. Results</a:t>
            </a:r>
          </a:p>
          <a:p>
            <a:r>
              <a:rPr lang="en-US" dirty="0"/>
              <a:t>6, Conclusions and Future work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CA7389C-FD05-5040-3A43-103DE7D944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280" r="4280"/>
          <a:stretch>
            <a:fillRect/>
          </a:stretch>
        </p:blipFill>
        <p:spPr>
          <a:xfrm>
            <a:off x="6232546" y="1605012"/>
            <a:ext cx="5404959" cy="3647975"/>
          </a:xfrm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1124712"/>
            <a:ext cx="6333744" cy="704088"/>
          </a:xfrm>
        </p:spPr>
        <p:txBody>
          <a:bodyPr/>
          <a:lstStyle/>
          <a:p>
            <a:r>
              <a:rPr lang="en-US" dirty="0"/>
              <a:t>Avian Influenza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Next: The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ts val="2400"/>
              </a:lnSpc>
              <a:buFontTx/>
              <a:buChar char="-"/>
            </a:pPr>
            <a:r>
              <a:rPr lang="en-US" dirty="0"/>
              <a:t>Recent increase in its detection globally</a:t>
            </a:r>
          </a:p>
          <a:p>
            <a:pPr>
              <a:lnSpc>
                <a:spcPts val="2400"/>
              </a:lnSpc>
            </a:pPr>
            <a:endParaRPr lang="en-US" dirty="0"/>
          </a:p>
          <a:p>
            <a:pPr marL="342900" indent="-342900">
              <a:lnSpc>
                <a:spcPts val="2400"/>
              </a:lnSpc>
              <a:buFontTx/>
              <a:buChar char="-"/>
            </a:pPr>
            <a:r>
              <a:rPr lang="en-US" dirty="0"/>
              <a:t>Risk for the wildlife and poultry industry</a:t>
            </a:r>
          </a:p>
          <a:p>
            <a:pPr marL="342900" indent="-342900">
              <a:lnSpc>
                <a:spcPts val="2400"/>
              </a:lnSpc>
              <a:buFontTx/>
              <a:buChar char="-"/>
            </a:pPr>
            <a:endParaRPr lang="en-US" dirty="0"/>
          </a:p>
          <a:p>
            <a:pPr marL="342900" indent="-342900">
              <a:lnSpc>
                <a:spcPts val="2400"/>
              </a:lnSpc>
              <a:buFontTx/>
              <a:buChar char="-"/>
            </a:pPr>
            <a:r>
              <a:rPr lang="en-US" dirty="0"/>
              <a:t>Wild migratory birds =&gt; primary reservoirs </a:t>
            </a:r>
          </a:p>
          <a:p>
            <a:pPr>
              <a:lnSpc>
                <a:spcPts val="2400"/>
              </a:lnSpc>
            </a:pPr>
            <a:endParaRPr lang="en-US" dirty="0"/>
          </a:p>
          <a:p>
            <a:pPr marL="342900" indent="-342900">
              <a:lnSpc>
                <a:spcPts val="2400"/>
              </a:lnSpc>
              <a:buFontTx/>
              <a:buChar char="-"/>
            </a:pPr>
            <a:r>
              <a:rPr lang="en-US" sz="2000" spc="0" dirty="0"/>
              <a:t>Need fo</a:t>
            </a:r>
            <a:r>
              <a:rPr lang="en-US" dirty="0"/>
              <a:t>r effective monitoring strategies</a:t>
            </a:r>
            <a:endParaRPr lang="en-US" sz="2000" spc="0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F0B8184-1A76-CE91-E86A-F46F165FF4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2687" b="12687"/>
          <a:stretch>
            <a:fillRect/>
          </a:stretch>
        </p:blipFill>
        <p:spPr>
          <a:xfrm>
            <a:off x="1298448" y="161925"/>
            <a:ext cx="3200400" cy="3200400"/>
          </a:xfrm>
        </p:spPr>
      </p:pic>
      <p:pic>
        <p:nvPicPr>
          <p:cNvPr id="3074" name="Picture 2" descr="The horrific bird flu that has wiped out 36 million chickens and turkeys,  explained - Vox">
            <a:extLst>
              <a:ext uri="{FF2B5EF4-FFF2-40B4-BE49-F238E27FC236}">
                <a16:creationId xmlns:a16="http://schemas.microsoft.com/office/drawing/2014/main" id="{29F19D89-B3CC-3A3B-ED34-1C454038E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2" r="11879"/>
          <a:stretch/>
        </p:blipFill>
        <p:spPr bwMode="auto">
          <a:xfrm>
            <a:off x="1298448" y="3495676"/>
            <a:ext cx="3199909" cy="3200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41FE-C243-8677-B000-36049D60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61896-A0F4-26D2-C946-9631E1312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7474" y="2603754"/>
            <a:ext cx="5760720" cy="331927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Records of the detection of highly pathogenic avian influenza in wild birds in the United states 2022 including location (state) and date (month)</a:t>
            </a:r>
          </a:p>
          <a:p>
            <a:r>
              <a:rPr lang="en-GB" b="1" dirty="0"/>
              <a:t>Records of detection from:</a:t>
            </a:r>
          </a:p>
          <a:p>
            <a:r>
              <a:rPr lang="en-GB" dirty="0">
                <a:sym typeface="Wingdings" panose="05000000000000000000" pitchFamily="2" charset="2"/>
              </a:rPr>
              <a:t> S</a:t>
            </a:r>
            <a:r>
              <a:rPr lang="en-GB" dirty="0"/>
              <a:t>trategic monitoring of live target species </a:t>
            </a:r>
          </a:p>
          <a:p>
            <a:r>
              <a:rPr lang="en-GB" dirty="0">
                <a:sym typeface="Wingdings" panose="05000000000000000000" pitchFamily="2" charset="2"/>
              </a:rPr>
              <a:t> D</a:t>
            </a:r>
            <a:r>
              <a:rPr lang="en-GB" dirty="0"/>
              <a:t>ead birds of all species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561B2-FAF4-6598-8FCC-62F1E45EA7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F9CFC-7B0A-1357-E082-0BA3CBEE08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Next: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2ACE42-A9EF-E09B-9032-7E9701D29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15" t="41631" r="11406" b="11112"/>
          <a:stretch/>
        </p:blipFill>
        <p:spPr>
          <a:xfrm>
            <a:off x="981456" y="2004660"/>
            <a:ext cx="4204155" cy="1784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D7B9F-FABB-F930-A0B8-52E15879CB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306" t="24017" r="14593" b="50000"/>
          <a:stretch/>
        </p:blipFill>
        <p:spPr>
          <a:xfrm>
            <a:off x="981456" y="4070602"/>
            <a:ext cx="4160199" cy="2133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2C9F1D-CDED-528E-CB7B-F16D477E0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15" t="15651" r="30514" b="78678"/>
          <a:stretch/>
        </p:blipFill>
        <p:spPr>
          <a:xfrm>
            <a:off x="981455" y="1237646"/>
            <a:ext cx="4204155" cy="43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8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27EA-A6AD-97BC-1ADB-6D8D1A4F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20" y="1765485"/>
            <a:ext cx="5335906" cy="3686175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sz="2000" cap="none" dirty="0"/>
              <a:t>- Split the data between target and non-target species and summarized the counts for State and Month.</a:t>
            </a:r>
            <a:br>
              <a:rPr lang="en-US" sz="2000" cap="none" dirty="0"/>
            </a:br>
            <a:r>
              <a:rPr lang="en-US" sz="2000" cap="none" dirty="0"/>
              <a:t> </a:t>
            </a:r>
            <a:br>
              <a:rPr lang="en-US" sz="2000" cap="none" dirty="0"/>
            </a:br>
            <a:br>
              <a:rPr lang="en-US" sz="2000" cap="none" dirty="0"/>
            </a:br>
            <a:r>
              <a:rPr lang="en-US" sz="2000" cap="none" dirty="0"/>
              <a:t>- Generalized linear mixed effect model, Poisson distribution </a:t>
            </a:r>
            <a:br>
              <a:rPr lang="en-US" sz="2000" cap="none" dirty="0"/>
            </a:br>
            <a:br>
              <a:rPr lang="en-US" sz="2000" cap="none" dirty="0"/>
            </a:br>
            <a:r>
              <a:rPr lang="en-US" sz="2000" b="1" cap="none" dirty="0"/>
              <a:t>Hypothesis</a:t>
            </a:r>
            <a:r>
              <a:rPr lang="en-US" sz="2000" cap="none" dirty="0"/>
              <a:t>: In HPAI positive detections the deaths of non-target species is predicted by the occurrence in target species.</a:t>
            </a:r>
            <a:br>
              <a:rPr lang="en-US" sz="2000" cap="none" dirty="0"/>
            </a:br>
            <a:br>
              <a:rPr lang="en-US" sz="2000" cap="none" dirty="0"/>
            </a:br>
            <a:br>
              <a:rPr lang="en-US" sz="2000" cap="none" dirty="0"/>
            </a:br>
            <a:br>
              <a:rPr lang="en-US" sz="2000" cap="none" dirty="0"/>
            </a:br>
            <a:r>
              <a:rPr lang="en-US" sz="2000" b="1" cap="none" dirty="0"/>
              <a:t>Formula:</a:t>
            </a:r>
            <a:br>
              <a:rPr lang="en-US" sz="2000" cap="none" dirty="0"/>
            </a:br>
            <a:r>
              <a:rPr lang="en-US" sz="2000" cap="none" dirty="0"/>
              <a:t>Nontarget ~ logTarget + (1|Month:State)</a:t>
            </a:r>
            <a:br>
              <a:rPr lang="en-US" sz="2000" cap="none" dirty="0"/>
            </a:br>
            <a:br>
              <a:rPr lang="en-US" sz="2000" cap="none" dirty="0"/>
            </a:br>
            <a:br>
              <a:rPr lang="en-US" sz="2000" cap="none" dirty="0"/>
            </a:br>
            <a:br>
              <a:rPr lang="en-US" sz="2000" cap="none" dirty="0"/>
            </a:br>
            <a:br>
              <a:rPr lang="en-US" sz="2000" cap="none" dirty="0"/>
            </a:br>
            <a:br>
              <a:rPr lang="en-US" sz="2000" cap="none" dirty="0">
                <a:sym typeface="Wingdings" panose="05000000000000000000" pitchFamily="2" charset="2"/>
              </a:rPr>
            </a:br>
            <a:br>
              <a:rPr lang="en-US" sz="2000" cap="none" dirty="0">
                <a:sym typeface="Wingdings" panose="05000000000000000000" pitchFamily="2" charset="2"/>
              </a:rPr>
            </a:br>
            <a:endParaRPr lang="en-US" sz="2000" cap="none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7D9C04C-425B-8D00-23BB-5E9C39702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256" y="839277"/>
            <a:ext cx="4809744" cy="313247"/>
          </a:xfrm>
        </p:spPr>
        <p:txBody>
          <a:bodyPr/>
          <a:lstStyle/>
          <a:p>
            <a:r>
              <a:rPr lang="en-US" sz="3200" dirty="0"/>
              <a:t>Methods</a:t>
            </a:r>
          </a:p>
          <a:p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B5CE3-4B9A-F4CE-7CFA-737572BD35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Next: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7B42D73-7417-58BD-AF10-77C502D81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127811"/>
              </p:ext>
            </p:extLst>
          </p:nvPr>
        </p:nvGraphicFramePr>
        <p:xfrm>
          <a:off x="6638303" y="839277"/>
          <a:ext cx="4809744" cy="29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872">
                  <a:extLst>
                    <a:ext uri="{9D8B030D-6E8A-4147-A177-3AD203B41FA5}">
                      <a16:colId xmlns:a16="http://schemas.microsoft.com/office/drawing/2014/main" val="3496117345"/>
                    </a:ext>
                  </a:extLst>
                </a:gridCol>
                <a:gridCol w="2404872">
                  <a:extLst>
                    <a:ext uri="{9D8B030D-6E8A-4147-A177-3AD203B41FA5}">
                      <a16:colId xmlns:a16="http://schemas.microsoft.com/office/drawing/2014/main" val="3345525250"/>
                    </a:ext>
                  </a:extLst>
                </a:gridCol>
              </a:tblGrid>
              <a:tr h="36826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Target Species for Wild Bird AIV Surveillance</a:t>
                      </a: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848979"/>
                  </a:ext>
                </a:extLst>
              </a:tr>
              <a:tr h="368265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American Green-winged Teal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Mallard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83753"/>
                  </a:ext>
                </a:extLst>
              </a:tr>
              <a:tr h="368265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Northern Pintail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American Black Duck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353753"/>
                  </a:ext>
                </a:extLst>
              </a:tr>
              <a:tr h="368265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Wood Duck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Blue-winged Teal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049048"/>
                  </a:ext>
                </a:extLst>
              </a:tr>
              <a:tr h="368265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Cinnamon Teal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Northern Shoveler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999160"/>
                  </a:ext>
                </a:extLst>
              </a:tr>
              <a:tr h="368265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Mottled Duck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American Wigeon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020976"/>
                  </a:ext>
                </a:extLst>
              </a:tr>
              <a:tr h="368265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Gadwall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Muscovy Duck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698619"/>
                  </a:ext>
                </a:extLst>
              </a:tr>
              <a:tr h="368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Fulvous Whistling Duck*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262901"/>
                  </a:ext>
                </a:extLst>
              </a:tr>
            </a:tbl>
          </a:graphicData>
        </a:graphic>
      </p:graphicFrame>
      <p:pic>
        <p:nvPicPr>
          <p:cNvPr id="2054" name="Picture 6" descr="Red-tailed Hawk ⋆ Tucson Audubon">
            <a:extLst>
              <a:ext uri="{FF2B5EF4-FFF2-40B4-BE49-F238E27FC236}">
                <a16:creationId xmlns:a16="http://schemas.microsoft.com/office/drawing/2014/main" id="{C47EF0FB-8CCA-6C64-34E9-10016AAC4D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5" t="2390" r="7135" b="1"/>
          <a:stretch/>
        </p:blipFill>
        <p:spPr bwMode="auto">
          <a:xfrm>
            <a:off x="7551804" y="4048125"/>
            <a:ext cx="3078096" cy="234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DE245F-70EF-604E-5C98-01EC6DC5B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460" y="3608573"/>
            <a:ext cx="1338020" cy="1338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E1555E-E8BC-6C7D-A031-77AE4AEB397D}"/>
              </a:ext>
            </a:extLst>
          </p:cNvPr>
          <p:cNvSpPr txBox="1"/>
          <p:nvPr/>
        </p:nvSpPr>
        <p:spPr>
          <a:xfrm>
            <a:off x="9155020" y="6554693"/>
            <a:ext cx="32217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ea typeface="Calibri" panose="020F0502020204030204" pitchFamily="34" charset="0"/>
              </a:rPr>
              <a:t>*</a:t>
            </a:r>
            <a:r>
              <a:rPr lang="en-GB" sz="1400" i="1" dirty="0">
                <a:effectLst/>
                <a:ea typeface="Calibri" panose="020F0502020204030204" pitchFamily="34" charset="0"/>
              </a:rPr>
              <a:t>not taxonomically a dabbling duck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259085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CF2F-7FAA-A2AC-E288-0420FF78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E1E2-E3C6-9108-9739-FD917BD7E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516" y="2414016"/>
            <a:ext cx="6368716" cy="27503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>
                <a:effectLst/>
                <a:ea typeface="Calibri" panose="020F0502020204030204" pitchFamily="34" charset="0"/>
              </a:rPr>
              <a:t>HPAI detection data for 606 birds </a:t>
            </a:r>
            <a:r>
              <a:rPr lang="en-GB" dirty="0">
                <a:effectLst/>
                <a:ea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GB" dirty="0">
                <a:effectLst/>
                <a:ea typeface="Calibri" panose="020F0502020204030204" pitchFamily="34" charset="0"/>
              </a:rPr>
              <a:t>324 target and 282 non-target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en-GB" dirty="0">
                <a:ea typeface="Calibri" panose="020F0502020204030204" pitchFamily="34" charset="0"/>
                <a:sym typeface="Wingdings" panose="05000000000000000000" pitchFamily="2" charset="2"/>
              </a:rPr>
              <a:t>In </a:t>
            </a:r>
            <a:r>
              <a:rPr lang="en-GB" dirty="0">
                <a:ea typeface="Calibri" panose="020F0502020204030204" pitchFamily="34" charset="0"/>
              </a:rPr>
              <a:t>24 states over 7 months </a:t>
            </a:r>
          </a:p>
          <a:p>
            <a:pPr>
              <a:lnSpc>
                <a:spcPct val="100000"/>
              </a:lnSpc>
            </a:pPr>
            <a:endParaRPr lang="en-GB" dirty="0"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b="1" dirty="0">
                <a:ea typeface="Calibri" panose="020F0502020204030204" pitchFamily="34" charset="0"/>
              </a:rPr>
              <a:t>SIGNIFICANT</a:t>
            </a:r>
          </a:p>
          <a:p>
            <a:pPr>
              <a:lnSpc>
                <a:spcPct val="100000"/>
              </a:lnSpc>
            </a:pPr>
            <a:r>
              <a:rPr lang="en-GB" dirty="0">
                <a:effectLst/>
                <a:ea typeface="Calibri" panose="020F0502020204030204" pitchFamily="34" charset="0"/>
                <a:sym typeface="Wingdings" panose="05000000000000000000" pitchFamily="2" charset="2"/>
              </a:rPr>
              <a:t> As th</a:t>
            </a:r>
            <a:r>
              <a:rPr lang="en-GB" dirty="0">
                <a:ea typeface="Calibri" panose="020F0502020204030204" pitchFamily="34" charset="0"/>
                <a:sym typeface="Wingdings" panose="05000000000000000000" pitchFamily="2" charset="2"/>
              </a:rPr>
              <a:t>e number of detections in target species increased the number of detections in mortality cases decreased. </a:t>
            </a:r>
            <a:endParaRPr lang="en-GB" dirty="0">
              <a:effectLst/>
              <a:ea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AD17D-12DE-5376-DE1C-5D1C9FBF9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F75EA-4F8E-9020-5487-A4D773915D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Next: conclusions and future</a:t>
            </a:r>
          </a:p>
        </p:txBody>
      </p:sp>
      <p:pic>
        <p:nvPicPr>
          <p:cNvPr id="7" name="Picture 4" descr="Gadwall | MDC Teacher Portal">
            <a:extLst>
              <a:ext uri="{FF2B5EF4-FFF2-40B4-BE49-F238E27FC236}">
                <a16:creationId xmlns:a16="http://schemas.microsoft.com/office/drawing/2014/main" id="{518C1697-FC93-4F0E-CDA1-D97E0E4778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18333"/>
          <a:stretch/>
        </p:blipFill>
        <p:spPr bwMode="auto">
          <a:xfrm flipH="1">
            <a:off x="1289975" y="1240117"/>
            <a:ext cx="3313519" cy="14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CC0DEC-C01F-9D76-1E60-62FFC0B76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84" t="53289" r="29922" b="31806"/>
          <a:stretch/>
        </p:blipFill>
        <p:spPr>
          <a:xfrm>
            <a:off x="5149516" y="5279714"/>
            <a:ext cx="5318043" cy="1022818"/>
          </a:xfrm>
          <a:prstGeom prst="rect">
            <a:avLst/>
          </a:prstGeom>
        </p:spPr>
      </p:pic>
      <p:pic>
        <p:nvPicPr>
          <p:cNvPr id="2050" name="Picture 2" descr="Rough Legged Buzzard. | The Great Fen Cambridge. | Flickr">
            <a:extLst>
              <a:ext uri="{FF2B5EF4-FFF2-40B4-BE49-F238E27FC236}">
                <a16:creationId xmlns:a16="http://schemas.microsoft.com/office/drawing/2014/main" id="{E7FC686E-C897-3B2A-552E-FBEE42F0C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077" y="4151641"/>
            <a:ext cx="2057491" cy="146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6747AA41-1471-5FA3-9307-A4F87AFF939C}"/>
              </a:ext>
            </a:extLst>
          </p:cNvPr>
          <p:cNvSpPr/>
          <p:nvPr/>
        </p:nvSpPr>
        <p:spPr>
          <a:xfrm>
            <a:off x="2733127" y="2915653"/>
            <a:ext cx="529390" cy="102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54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A9E4-3B33-8623-FB27-6D7248C3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Conclusions and future work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640E3-ACD2-7360-A022-281862D314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76FCA-E5D9-5BC6-F8F1-95D9E5569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F940-BA56-74F7-87F0-7199A77BB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421" y="1069847"/>
            <a:ext cx="5127859" cy="5134103"/>
          </a:xfrm>
        </p:spPr>
        <p:txBody>
          <a:bodyPr/>
          <a:lstStyle/>
          <a:p>
            <a:r>
              <a:rPr lang="en-US" sz="2000" dirty="0">
                <a:effectLst/>
              </a:rPr>
              <a:t>Results were different to what was expected.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Could be significant </a:t>
            </a:r>
          </a:p>
          <a:p>
            <a:endParaRPr lang="en-US" sz="2000" dirty="0">
              <a:effectLst/>
            </a:endParaRPr>
          </a:p>
          <a:p>
            <a:endParaRPr lang="en-US" sz="2000" dirty="0">
              <a:effectLst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Lack of detections of mortality do not equate to the absence of disease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000" dirty="0">
              <a:effectLst/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effectLst/>
                <a:sym typeface="Wingdings" panose="05000000000000000000" pitchFamily="2" charset="2"/>
              </a:rPr>
              <a:t>- We need more data collected over </a:t>
            </a:r>
            <a:r>
              <a:rPr lang="en-US" sz="2000" b="1" dirty="0">
                <a:effectLst/>
                <a:sym typeface="Wingdings" panose="05000000000000000000" pitchFamily="2" charset="2"/>
              </a:rPr>
              <a:t>larger time periods </a:t>
            </a:r>
            <a:endParaRPr lang="en-US" sz="2000" b="1" dirty="0">
              <a:effectLst/>
            </a:endParaRPr>
          </a:p>
          <a:p>
            <a:br>
              <a:rPr lang="en-US" sz="2000" dirty="0">
                <a:effectLst/>
              </a:rPr>
            </a:br>
            <a:r>
              <a:rPr lang="en-US" sz="2000" dirty="0">
                <a:effectLst/>
              </a:rPr>
              <a:t>- Employment of larger efforts to collect cases of mortality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4C0AEE9-5C99-F4CB-162B-4486BF707C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9700" r="97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437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168A-9F8B-AE64-6A3B-DD036396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74573"/>
            <a:ext cx="10332720" cy="539827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9D430-6FFC-66C6-AF3D-05E76D9D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417490" y="1264272"/>
            <a:ext cx="2383124" cy="207505"/>
          </a:xfrm>
        </p:spPr>
        <p:txBody>
          <a:bodyPr/>
          <a:lstStyle/>
          <a:p>
            <a:r>
              <a:rPr lang="en-US" sz="2800" b="1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8CF61D-4147-236F-218C-CE2A064E6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2A4ECA-E95C-2CFE-D6AF-612E070B8FF2}"/>
              </a:ext>
            </a:extLst>
          </p:cNvPr>
          <p:cNvSpPr txBox="1"/>
          <p:nvPr/>
        </p:nvSpPr>
        <p:spPr>
          <a:xfrm>
            <a:off x="1097280" y="1207329"/>
            <a:ext cx="10886174" cy="51274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GB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Alkie, T.N., Lopes, S., Hisanaga, T., Xu, W., Suderman, M., Koziuk, J., Fisher, M., Redford, T., Lung, O., Joseph, T., Himsworth, C.G., Brown, I.H., Bowes, V., Lewis, N.S. and Berhane, Y. (2022). A threat from both sides: Multiple introductions of genetically distinct H5 HPAI viruses into Canada via both East Asia-Australasia/Pacific and Atlantic flyways. </a:t>
            </a:r>
            <a:r>
              <a:rPr lang="en-GB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Virus Evolution</a:t>
            </a:r>
            <a:r>
              <a:rPr lang="en-GB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8(2). doi:https://doi.org/10.1093/ve/veac077.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GB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Brown, J.D. and Stallknecht, D.E. (2008). </a:t>
            </a:r>
            <a:r>
              <a:rPr lang="en-GB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Avian influenza virus: Wild Bird Surveillance for the Avian Influenza Virus</a:t>
            </a:r>
            <a:r>
              <a:rPr lang="en-GB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Humana Press, pp.85–97.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GB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Hoye, B.J., Munster, V.J., Nishiura, H., Klaassen, M. and Fouchier, R.A.M. (2010). Surveillance of Wild Birds for Avian Influenza Virus. </a:t>
            </a:r>
            <a:r>
              <a:rPr lang="en-GB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Emerging Infectious Diseases</a:t>
            </a:r>
            <a:r>
              <a:rPr lang="en-GB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16(12), pp.1827–1834. doi:https://doi.org/10.3201/eid1612.100589.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GB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Kelly, T.R., Pandit, P.S., Carion, N., Dombrowski, D.F., Rogers, K.H., McMillin, S.C., Clifford, D.L., Riberi, A., Ziccardi, M.H., Donnelly-Greenan, E.L. and Johnson, C.K. (2021). Early detection of wildlife morbidity and mortality through an event-based surveillance system. </a:t>
            </a:r>
            <a:r>
              <a:rPr lang="en-GB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Proceedings of the Royal Society B: Biological Sciences</a:t>
            </a:r>
            <a:r>
              <a:rPr lang="en-GB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288(1954). doi:https://doi.org/10.1098/rspb.2021.0974.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GB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 Core Team (2022). R: A language and environment for statistical computing. R Foundation for Statistical Computing, Vienna, Austria. https://www.R-project.org/ 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GB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Shi, J., Zeng, X., Cui, P., Yan, C. and Chen, H. (2022). Alarming situation of emerging H5 and H7 avian influenza and effective control strategies. </a:t>
            </a:r>
            <a:r>
              <a:rPr lang="en-GB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Emerging Microbes &amp; Infections</a:t>
            </a:r>
            <a:r>
              <a:rPr lang="en-GB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12(1). doi:https://doi.org/10.1080/22221751.2022.2155072.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GB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USDA (2018). Surveillance Plan Methods for Detecting Avian Influenza in Wild Migratory Birds in the United States.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GB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USDA (2022a). </a:t>
            </a:r>
            <a:r>
              <a:rPr lang="en-GB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2022 Detections of Highly Pathogenic Avian Influenza in Wild Birds</a:t>
            </a:r>
            <a:r>
              <a:rPr lang="en-GB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[online] USDA.gov. Available at: https://www.aphis.usda.gov/aphis/ourfocus/animalhealth/animal-disease-information/avian/avian-influenza/hpai-2022/2022-hpai-wild-birds [Accessed 11 Feb. 2023].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GB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USDA (2022b). </a:t>
            </a:r>
            <a:r>
              <a:rPr lang="en-GB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Implementation Plan for Avian Influenza Surveillance in Waterfowl in the United States</a:t>
            </a:r>
            <a:r>
              <a:rPr lang="en-GB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170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{ADEE05F9-F50A-4AFD-BC89-7C134148F0D4}tf67061901_win32</Template>
  <TotalTime>1242</TotalTime>
  <Words>853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Daytona Condensed Light</vt:lpstr>
      <vt:lpstr>Posterama</vt:lpstr>
      <vt:lpstr>Wingdings</vt:lpstr>
      <vt:lpstr>Office Theme</vt:lpstr>
      <vt:lpstr>SURVEILLANCE AND MONITORING OF TARGET AND NON-TARGET SPECIES AVIAN INFLUENZA VIRUS</vt:lpstr>
      <vt:lpstr>Introduction </vt:lpstr>
      <vt:lpstr>Avian Influenza</vt:lpstr>
      <vt:lpstr>The dataset</vt:lpstr>
      <vt:lpstr>- Split the data between target and non-target species and summarized the counts for State and Month.    - Generalized linear mixed effect model, Poisson distribution   Hypothesis: In HPAI positive detections the deaths of non-target species is predicted by the occurrence in target species.    Formula: Nontarget ~ logTarget + (1|Month:State)       </vt:lpstr>
      <vt:lpstr>Results</vt:lpstr>
      <vt:lpstr>Conclusions and 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SURVEILLANCE AND MONITORING OF TARGET AND NON-TARGET SPECIES AVIAN INFLUENZA VIRUS</dc:title>
  <dc:creator>Fryday, Charlotte</dc:creator>
  <cp:lastModifiedBy>Fryday, Charlotte</cp:lastModifiedBy>
  <cp:revision>6</cp:revision>
  <dcterms:created xsi:type="dcterms:W3CDTF">2023-02-22T00:47:36Z</dcterms:created>
  <dcterms:modified xsi:type="dcterms:W3CDTF">2023-02-23T12:12:09Z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