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496" r:id="rId3"/>
    <p:sldId id="500" r:id="rId4"/>
    <p:sldId id="506" r:id="rId5"/>
    <p:sldId id="501" r:id="rId6"/>
    <p:sldId id="453" r:id="rId7"/>
    <p:sldId id="480" r:id="rId8"/>
    <p:sldId id="481" r:id="rId9"/>
    <p:sldId id="505" r:id="rId10"/>
    <p:sldId id="484" r:id="rId11"/>
    <p:sldId id="502" r:id="rId12"/>
    <p:sldId id="503" r:id="rId13"/>
    <p:sldId id="482" r:id="rId14"/>
    <p:sldId id="509" r:id="rId15"/>
    <p:sldId id="510" r:id="rId16"/>
    <p:sldId id="511" r:id="rId17"/>
    <p:sldId id="512" r:id="rId18"/>
    <p:sldId id="521" r:id="rId19"/>
    <p:sldId id="522" r:id="rId20"/>
    <p:sldId id="508" r:id="rId21"/>
    <p:sldId id="513" r:id="rId22"/>
    <p:sldId id="514" r:id="rId23"/>
    <p:sldId id="515" r:id="rId24"/>
    <p:sldId id="516" r:id="rId25"/>
    <p:sldId id="518" r:id="rId26"/>
    <p:sldId id="519" r:id="rId27"/>
    <p:sldId id="520" r:id="rId28"/>
    <p:sldId id="49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00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20" autoAdjust="0"/>
  </p:normalViewPr>
  <p:slideViewPr>
    <p:cSldViewPr snapToObjects="1">
      <p:cViewPr varScale="1">
        <p:scale>
          <a:sx n="60" d="100"/>
          <a:sy n="60" d="100"/>
        </p:scale>
        <p:origin x="-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94FE0-EF9F-7741-AAEE-AD3B5A069C6C}" type="datetimeFigureOut">
              <a:rPr lang="en-US" smtClean="0"/>
              <a:t>23/09/2014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B047-6D5A-484F-8DEC-DB12DA22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46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EEC79-4FE8-BB40-BE06-C2884FE9A55E}" type="datetimeFigureOut">
              <a:rPr lang="en-US" smtClean="0"/>
              <a:pPr/>
              <a:t>23/09/2014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EA15A-4A28-E745-B37E-B821967624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029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69E67C-736E-C248-BD06-9C29D8C4C8C9}" type="slidenum">
              <a:rPr lang="en-GB"/>
              <a:pPr/>
              <a:t>2</a:t>
            </a:fld>
            <a:endParaRPr lang="en-GB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CFA4-A2EB-B641-B083-FEEA7D02056E}" type="datetime1">
              <a:rPr lang="en-GB" smtClean="0"/>
              <a:t>23/09/2014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03F41-0359-A649-8352-ADF0ADB97811}" type="datetime1">
              <a:rPr lang="en-GB" smtClean="0"/>
              <a:t>23/09/2014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81CD-58B1-034E-8244-D4E18E1FE218}" type="datetime1">
              <a:rPr lang="en-GB" smtClean="0"/>
              <a:t>23/09/2014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8CAA-828B-7247-9A47-0FE8578E74EA}" type="datetime1">
              <a:rPr lang="en-GB" smtClean="0"/>
              <a:t>23/09/2014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A171-8B37-AC4E-86BE-DFD3D5EF42E2}" type="datetime1">
              <a:rPr lang="en-GB" smtClean="0"/>
              <a:t>23/09/2014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D583-76FD-D947-B765-687D3F484C59}" type="datetime1">
              <a:rPr lang="en-GB" smtClean="0"/>
              <a:t>23/09/2014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6BDD-7DBC-984F-B2FB-3E9A3AE8FEC8}" type="datetime1">
              <a:rPr lang="en-GB" smtClean="0"/>
              <a:t>23/09/2014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D98-C1BB-824E-8946-5DC836AF65A1}" type="datetime1">
              <a:rPr lang="en-GB" smtClean="0"/>
              <a:t>23/09/2014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3610-65C9-564B-AD0E-F105C9A7E0A4}" type="datetime1">
              <a:rPr lang="en-GB" smtClean="0"/>
              <a:t>23/09/2014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96BE-3628-944F-B109-68118B401A1E}" type="datetime1">
              <a:rPr lang="en-GB" smtClean="0"/>
              <a:t>23/09/2014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8709-7132-014F-981A-B19B1DE88441}" type="datetime1">
              <a:rPr lang="en-GB" smtClean="0"/>
              <a:t>23/09/2014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FFB1-32DF-904A-80C1-2E2FF040CA05}" type="datetime1">
              <a:rPr lang="en-GB" smtClean="0"/>
              <a:t>23/09/2014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981200"/>
          </a:xfrm>
        </p:spPr>
        <p:txBody>
          <a:bodyPr>
            <a:normAutofit/>
          </a:bodyPr>
          <a:lstStyle/>
          <a:p>
            <a:r>
              <a:rPr lang="en-US" dirty="0"/>
              <a:t>V</a:t>
            </a:r>
            <a:r>
              <a:rPr lang="en-US" dirty="0" smtClean="0"/>
              <a:t>erification in </a:t>
            </a:r>
            <a:br>
              <a:rPr lang="en-US" dirty="0" smtClean="0"/>
            </a:br>
            <a:r>
              <a:rPr lang="en-US" dirty="0" smtClean="0"/>
              <a:t>Event-B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2743200"/>
          </a:xfrm>
        </p:spPr>
        <p:txBody>
          <a:bodyPr>
            <a:normAutofit/>
          </a:bodyPr>
          <a:lstStyle/>
          <a:p>
            <a:r>
              <a:rPr lang="en-US" sz="3765" dirty="0" smtClean="0">
                <a:solidFill>
                  <a:srgbClr val="0000FF"/>
                </a:solidFill>
              </a:rPr>
              <a:t>Michael Butler</a:t>
            </a:r>
          </a:p>
          <a:p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4" name="Picture 11" descr="electronics"/>
          <p:cNvPicPr>
            <a:picLocks noChangeAspect="1" noChangeArrowheads="1"/>
          </p:cNvPicPr>
          <p:nvPr/>
        </p:nvPicPr>
        <p:blipFill>
          <a:blip r:embed="rId3"/>
          <a:srcRect b="43590"/>
          <a:stretch>
            <a:fillRect/>
          </a:stretch>
        </p:blipFill>
        <p:spPr bwMode="auto">
          <a:xfrm>
            <a:off x="5679838" y="76201"/>
            <a:ext cx="3387962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>
                <a:solidFill>
                  <a:srgbClr val="0000FF"/>
                </a:solidFill>
              </a:rPr>
              <a:t>Simulation: maintaining a gluing </a:t>
            </a:r>
            <a:r>
              <a:rPr lang="en-GB" sz="4000" dirty="0">
                <a:solidFill>
                  <a:srgbClr val="0000FF"/>
                </a:solidFill>
              </a:rPr>
              <a:t>relation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dirty="0"/>
              <a:t> 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1816100" y="236855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a0</a:t>
            </a:r>
          </a:p>
        </p:txBody>
      </p:sp>
      <p:sp>
        <p:nvSpPr>
          <p:cNvPr id="157701" name="Oval 5"/>
          <p:cNvSpPr>
            <a:spLocks noChangeArrowheads="1"/>
          </p:cNvSpPr>
          <p:nvPr/>
        </p:nvSpPr>
        <p:spPr bwMode="auto">
          <a:xfrm>
            <a:off x="1549400" y="1773238"/>
            <a:ext cx="935038" cy="8651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a0</a:t>
            </a:r>
          </a:p>
        </p:txBody>
      </p:sp>
      <p:sp>
        <p:nvSpPr>
          <p:cNvPr id="157702" name="Oval 6"/>
          <p:cNvSpPr>
            <a:spLocks noChangeArrowheads="1"/>
          </p:cNvSpPr>
          <p:nvPr/>
        </p:nvSpPr>
        <p:spPr bwMode="auto">
          <a:xfrm>
            <a:off x="1547813" y="5084763"/>
            <a:ext cx="914400" cy="914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c0</a:t>
            </a:r>
          </a:p>
        </p:txBody>
      </p:sp>
      <p:sp>
        <p:nvSpPr>
          <p:cNvPr id="157703" name="Oval 7"/>
          <p:cNvSpPr>
            <a:spLocks noChangeArrowheads="1"/>
          </p:cNvSpPr>
          <p:nvPr/>
        </p:nvSpPr>
        <p:spPr bwMode="auto">
          <a:xfrm>
            <a:off x="5795963" y="5157788"/>
            <a:ext cx="914400" cy="914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c1</a:t>
            </a:r>
          </a:p>
        </p:txBody>
      </p:sp>
      <p:sp>
        <p:nvSpPr>
          <p:cNvPr id="157705" name="Line 9"/>
          <p:cNvSpPr>
            <a:spLocks noChangeShapeType="1"/>
          </p:cNvSpPr>
          <p:nvPr/>
        </p:nvSpPr>
        <p:spPr bwMode="auto">
          <a:xfrm>
            <a:off x="2411413" y="5589588"/>
            <a:ext cx="3384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3635375" y="5157788"/>
            <a:ext cx="6388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 dirty="0" smtClean="0"/>
              <a:t>con</a:t>
            </a:r>
            <a:endParaRPr lang="en-GB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484438" y="1771650"/>
            <a:ext cx="4246562" cy="865188"/>
            <a:chOff x="2484438" y="1771650"/>
            <a:chExt cx="4246562" cy="865188"/>
          </a:xfrm>
        </p:grpSpPr>
        <p:sp>
          <p:nvSpPr>
            <p:cNvPr id="157704" name="Oval 8"/>
            <p:cNvSpPr>
              <a:spLocks noChangeArrowheads="1"/>
            </p:cNvSpPr>
            <p:nvPr/>
          </p:nvSpPr>
          <p:spPr bwMode="auto">
            <a:xfrm>
              <a:off x="5795963" y="1771650"/>
              <a:ext cx="935037" cy="8651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</a:rPr>
                <a:t>a1</a:t>
              </a:r>
            </a:p>
          </p:txBody>
        </p:sp>
        <p:sp>
          <p:nvSpPr>
            <p:cNvPr id="157706" name="Line 10"/>
            <p:cNvSpPr>
              <a:spLocks noChangeShapeType="1"/>
            </p:cNvSpPr>
            <p:nvPr/>
          </p:nvSpPr>
          <p:spPr bwMode="auto">
            <a:xfrm flipV="1">
              <a:off x="2484438" y="2205038"/>
              <a:ext cx="33115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08" name="Text Box 12"/>
            <p:cNvSpPr txBox="1">
              <a:spLocks noChangeArrowheads="1"/>
            </p:cNvSpPr>
            <p:nvPr/>
          </p:nvSpPr>
          <p:spPr bwMode="auto">
            <a:xfrm>
              <a:off x="3708400" y="1773238"/>
              <a:ext cx="61417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400" dirty="0" smtClean="0"/>
                <a:t>abs</a:t>
              </a:r>
              <a:endParaRPr lang="en-GB" sz="2400" dirty="0"/>
            </a:p>
          </p:txBody>
        </p:sp>
      </p:grpSp>
      <p:sp>
        <p:nvSpPr>
          <p:cNvPr id="157709" name="Line 13"/>
          <p:cNvSpPr>
            <a:spLocks noChangeShapeType="1"/>
          </p:cNvSpPr>
          <p:nvPr/>
        </p:nvSpPr>
        <p:spPr bwMode="auto">
          <a:xfrm flipH="1">
            <a:off x="1979613" y="2636838"/>
            <a:ext cx="0" cy="24479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1455738" y="35194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J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95963" y="2636838"/>
            <a:ext cx="431800" cy="2520950"/>
            <a:chOff x="5795963" y="2636838"/>
            <a:chExt cx="431800" cy="2520950"/>
          </a:xfrm>
        </p:grpSpPr>
        <p:sp>
          <p:nvSpPr>
            <p:cNvPr id="157710" name="Line 14"/>
            <p:cNvSpPr>
              <a:spLocks noChangeShapeType="1"/>
            </p:cNvSpPr>
            <p:nvPr/>
          </p:nvSpPr>
          <p:spPr bwMode="auto">
            <a:xfrm flipH="1">
              <a:off x="6227763" y="2636838"/>
              <a:ext cx="0" cy="2520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12" name="Text Box 16"/>
            <p:cNvSpPr txBox="1">
              <a:spLocks noChangeArrowheads="1"/>
            </p:cNvSpPr>
            <p:nvPr/>
          </p:nvSpPr>
          <p:spPr bwMode="auto">
            <a:xfrm>
              <a:off x="5795963" y="3500438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400" dirty="0"/>
                <a:t>J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65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>
                <a:solidFill>
                  <a:srgbClr val="0000FF"/>
                </a:solidFill>
              </a:rPr>
              <a:t>New concrete events refine </a:t>
            </a:r>
            <a:r>
              <a:rPr lang="en-GB" sz="4000" i="1" dirty="0" smtClean="0">
                <a:solidFill>
                  <a:srgbClr val="0000FF"/>
                </a:solidFill>
              </a:rPr>
              <a:t>skip</a:t>
            </a:r>
            <a:br>
              <a:rPr lang="en-GB" sz="4000" i="1" dirty="0" smtClean="0">
                <a:solidFill>
                  <a:srgbClr val="0000FF"/>
                </a:solidFill>
              </a:rPr>
            </a:br>
            <a:r>
              <a:rPr lang="en-GB" sz="4000" dirty="0" smtClean="0">
                <a:solidFill>
                  <a:srgbClr val="0000FF"/>
                </a:solidFill>
              </a:rPr>
              <a:t>(stuttering step)</a:t>
            </a:r>
            <a:endParaRPr lang="en-GB" sz="4000" dirty="0">
              <a:solidFill>
                <a:srgbClr val="0000FF"/>
              </a:solidFill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dirty="0"/>
              <a:t> </a:t>
            </a:r>
          </a:p>
        </p:txBody>
      </p:sp>
      <p:sp>
        <p:nvSpPr>
          <p:cNvPr id="157701" name="Oval 5"/>
          <p:cNvSpPr>
            <a:spLocks noChangeArrowheads="1"/>
          </p:cNvSpPr>
          <p:nvPr/>
        </p:nvSpPr>
        <p:spPr bwMode="auto">
          <a:xfrm>
            <a:off x="3635896" y="1802309"/>
            <a:ext cx="935038" cy="8651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 dirty="0" smtClean="0">
                <a:solidFill>
                  <a:srgbClr val="FFFFFF"/>
                </a:solidFill>
              </a:rPr>
              <a:t>a</a:t>
            </a:r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157702" name="Oval 6"/>
          <p:cNvSpPr>
            <a:spLocks noChangeArrowheads="1"/>
          </p:cNvSpPr>
          <p:nvPr/>
        </p:nvSpPr>
        <p:spPr bwMode="auto">
          <a:xfrm>
            <a:off x="1547813" y="5084763"/>
            <a:ext cx="914400" cy="914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c0</a:t>
            </a:r>
          </a:p>
        </p:txBody>
      </p:sp>
      <p:sp>
        <p:nvSpPr>
          <p:cNvPr id="157703" name="Oval 7"/>
          <p:cNvSpPr>
            <a:spLocks noChangeArrowheads="1"/>
          </p:cNvSpPr>
          <p:nvPr/>
        </p:nvSpPr>
        <p:spPr bwMode="auto">
          <a:xfrm>
            <a:off x="5795963" y="5157788"/>
            <a:ext cx="914400" cy="914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c1</a:t>
            </a:r>
          </a:p>
        </p:txBody>
      </p:sp>
      <p:sp>
        <p:nvSpPr>
          <p:cNvPr id="157705" name="Line 9"/>
          <p:cNvSpPr>
            <a:spLocks noChangeShapeType="1"/>
          </p:cNvSpPr>
          <p:nvPr/>
        </p:nvSpPr>
        <p:spPr bwMode="auto">
          <a:xfrm>
            <a:off x="2411413" y="5589588"/>
            <a:ext cx="3384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3635375" y="5157788"/>
            <a:ext cx="723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FF"/>
                </a:solidFill>
              </a:rPr>
              <a:t>new</a:t>
            </a:r>
            <a:endParaRPr lang="en-GB" sz="2400" dirty="0">
              <a:solidFill>
                <a:srgbClr val="0000FF"/>
              </a:solidFill>
            </a:endParaRPr>
          </a:p>
        </p:txBody>
      </p:sp>
      <p:sp>
        <p:nvSpPr>
          <p:cNvPr id="157709" name="Line 13"/>
          <p:cNvSpPr>
            <a:spLocks noChangeShapeType="1"/>
          </p:cNvSpPr>
          <p:nvPr/>
        </p:nvSpPr>
        <p:spPr bwMode="auto">
          <a:xfrm flipH="1">
            <a:off x="1979612" y="2667496"/>
            <a:ext cx="2160340" cy="241726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10" name="Line 14"/>
          <p:cNvSpPr>
            <a:spLocks noChangeShapeType="1"/>
          </p:cNvSpPr>
          <p:nvPr/>
        </p:nvSpPr>
        <p:spPr bwMode="auto">
          <a:xfrm>
            <a:off x="4139952" y="2667496"/>
            <a:ext cx="2087811" cy="2490292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2627784" y="35004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J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5437084" y="35004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 dirty="0"/>
              <a:t>J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0" grpId="0" animBg="1"/>
      <p:bldP spid="1577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0000FF"/>
                </a:solidFill>
              </a:rPr>
              <a:t>Refining traces</a:t>
            </a:r>
            <a:endParaRPr lang="en-GB" sz="40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7701" name="Oval 5"/>
          <p:cNvSpPr>
            <a:spLocks noChangeArrowheads="1"/>
          </p:cNvSpPr>
          <p:nvPr/>
        </p:nvSpPr>
        <p:spPr bwMode="auto">
          <a:xfrm>
            <a:off x="1837085" y="1773238"/>
            <a:ext cx="574328" cy="5953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157706" name="Line 10"/>
          <p:cNvSpPr>
            <a:spLocks noChangeShapeType="1"/>
          </p:cNvSpPr>
          <p:nvPr/>
        </p:nvSpPr>
        <p:spPr bwMode="auto">
          <a:xfrm flipV="1">
            <a:off x="2411413" y="2132856"/>
            <a:ext cx="1225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582929" y="1741812"/>
            <a:ext cx="7701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 dirty="0" smtClean="0"/>
              <a:t>abs1</a:t>
            </a:r>
            <a:endParaRPr lang="en-GB" sz="2400" dirty="0"/>
          </a:p>
        </p:txBody>
      </p:sp>
      <p:sp>
        <p:nvSpPr>
          <p:cNvPr id="157709" name="Line 13"/>
          <p:cNvSpPr>
            <a:spLocks noChangeShapeType="1"/>
          </p:cNvSpPr>
          <p:nvPr/>
        </p:nvSpPr>
        <p:spPr bwMode="auto">
          <a:xfrm flipH="1">
            <a:off x="684956" y="2234482"/>
            <a:ext cx="1224135" cy="160731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3637632" y="1804242"/>
            <a:ext cx="574328" cy="5953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52909" y="3810796"/>
            <a:ext cx="574328" cy="595312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V="1">
            <a:off x="827237" y="4170414"/>
            <a:ext cx="1225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998753" y="3779370"/>
            <a:ext cx="7948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 dirty="0" smtClean="0"/>
              <a:t>con1</a:t>
            </a:r>
            <a:endParaRPr lang="en-GB" sz="2400" dirty="0"/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2053456" y="3841800"/>
            <a:ext cx="574328" cy="595312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GB" sz="2400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12160" y="1772816"/>
            <a:ext cx="2982549" cy="2520280"/>
            <a:chOff x="5938763" y="1772816"/>
            <a:chExt cx="2982549" cy="2520280"/>
          </a:xfrm>
        </p:grpSpPr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V="1">
              <a:off x="5938763" y="2163860"/>
              <a:ext cx="12255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6110279" y="1772816"/>
              <a:ext cx="77016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400" dirty="0" smtClean="0"/>
                <a:t>abs3</a:t>
              </a:r>
              <a:endParaRPr lang="en-GB" sz="2400" dirty="0"/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>
              <a:off x="7954987" y="4232376"/>
              <a:ext cx="9663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7954987" y="3831431"/>
              <a:ext cx="79480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400" dirty="0" smtClean="0"/>
                <a:t>con3</a:t>
              </a:r>
              <a:endParaRPr lang="en-GB" sz="2400" dirty="0"/>
            </a:p>
          </p:txBody>
        </p:sp>
      </p:grpSp>
      <p:sp>
        <p:nvSpPr>
          <p:cNvPr id="41" name="Line 13"/>
          <p:cNvSpPr>
            <a:spLocks noChangeShapeType="1"/>
          </p:cNvSpPr>
          <p:nvPr/>
        </p:nvSpPr>
        <p:spPr bwMode="auto">
          <a:xfrm flipH="1">
            <a:off x="2411413" y="2368550"/>
            <a:ext cx="1297880" cy="14732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 flipV="1">
            <a:off x="582187" y="2132856"/>
            <a:ext cx="1225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 flipV="1">
            <a:off x="-972616" y="4170414"/>
            <a:ext cx="1225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924471" y="278092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 dirty="0"/>
              <a:t>J</a:t>
            </a:r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2724671" y="278092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 dirty="0"/>
              <a:t>J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27784" y="2399554"/>
            <a:ext cx="1800200" cy="2037558"/>
            <a:chOff x="2554387" y="2399554"/>
            <a:chExt cx="1800200" cy="2037558"/>
          </a:xfrm>
        </p:grpSpPr>
        <p:grpSp>
          <p:nvGrpSpPr>
            <p:cNvPr id="5" name="Group 4"/>
            <p:cNvGrpSpPr/>
            <p:nvPr/>
          </p:nvGrpSpPr>
          <p:grpSpPr>
            <a:xfrm>
              <a:off x="2554387" y="2399554"/>
              <a:ext cx="1800200" cy="2037558"/>
              <a:chOff x="2554387" y="2399554"/>
              <a:chExt cx="1800200" cy="2037558"/>
            </a:xfrm>
          </p:grpSpPr>
          <p:sp>
            <p:nvSpPr>
              <p:cNvPr id="29" name="Line 10"/>
              <p:cNvSpPr>
                <a:spLocks noChangeShapeType="1"/>
              </p:cNvSpPr>
              <p:nvPr/>
            </p:nvSpPr>
            <p:spPr bwMode="auto">
              <a:xfrm flipV="1">
                <a:off x="2554387" y="4201418"/>
                <a:ext cx="12255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Text Box 12"/>
              <p:cNvSpPr txBox="1">
                <a:spLocks noChangeArrowheads="1"/>
              </p:cNvSpPr>
              <p:nvPr/>
            </p:nvSpPr>
            <p:spPr bwMode="auto">
              <a:xfrm>
                <a:off x="2725903" y="3810374"/>
                <a:ext cx="87551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sz="2400" dirty="0" smtClean="0">
                    <a:solidFill>
                      <a:srgbClr val="3366FF"/>
                    </a:solidFill>
                  </a:rPr>
                  <a:t>new1</a:t>
                </a:r>
                <a:endParaRPr lang="en-GB" sz="24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31" name="Oval 5"/>
              <p:cNvSpPr>
                <a:spLocks noChangeArrowheads="1"/>
              </p:cNvSpPr>
              <p:nvPr/>
            </p:nvSpPr>
            <p:spPr bwMode="auto">
              <a:xfrm>
                <a:off x="3780259" y="3841800"/>
                <a:ext cx="574328" cy="5953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endParaRPr lang="en-GB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Line 13"/>
              <p:cNvSpPr>
                <a:spLocks noChangeShapeType="1"/>
              </p:cNvSpPr>
              <p:nvPr/>
            </p:nvSpPr>
            <p:spPr bwMode="auto">
              <a:xfrm>
                <a:off x="3923928" y="2399554"/>
                <a:ext cx="144016" cy="14108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 type="triangl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3666715" y="2780928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400" dirty="0"/>
                <a:t>J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11960" y="1772816"/>
            <a:ext cx="2016224" cy="2695254"/>
            <a:chOff x="4138563" y="1772816"/>
            <a:chExt cx="2016224" cy="2695254"/>
          </a:xfrm>
        </p:grpSpPr>
        <p:grpSp>
          <p:nvGrpSpPr>
            <p:cNvPr id="6" name="Group 5"/>
            <p:cNvGrpSpPr/>
            <p:nvPr/>
          </p:nvGrpSpPr>
          <p:grpSpPr>
            <a:xfrm>
              <a:off x="4138563" y="1772816"/>
              <a:ext cx="2016224" cy="2695254"/>
              <a:chOff x="4138563" y="1772816"/>
              <a:chExt cx="2016224" cy="2695254"/>
            </a:xfrm>
          </p:grpSpPr>
          <p:sp>
            <p:nvSpPr>
              <p:cNvPr id="19" name="Line 10"/>
              <p:cNvSpPr>
                <a:spLocks noChangeShapeType="1"/>
              </p:cNvSpPr>
              <p:nvPr/>
            </p:nvSpPr>
            <p:spPr bwMode="auto">
              <a:xfrm flipV="1">
                <a:off x="4138563" y="2163860"/>
                <a:ext cx="12255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 Box 12"/>
              <p:cNvSpPr txBox="1">
                <a:spLocks noChangeArrowheads="1"/>
              </p:cNvSpPr>
              <p:nvPr/>
            </p:nvSpPr>
            <p:spPr bwMode="auto">
              <a:xfrm>
                <a:off x="4310079" y="1772816"/>
                <a:ext cx="77016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sz="2400" dirty="0" smtClean="0"/>
                  <a:t>abs2</a:t>
                </a:r>
                <a:endParaRPr lang="en-GB" sz="2400" dirty="0"/>
              </a:p>
            </p:txBody>
          </p:sp>
          <p:sp>
            <p:nvSpPr>
              <p:cNvPr id="21" name="Oval 5"/>
              <p:cNvSpPr>
                <a:spLocks noChangeArrowheads="1"/>
              </p:cNvSpPr>
              <p:nvPr/>
            </p:nvSpPr>
            <p:spPr bwMode="auto">
              <a:xfrm>
                <a:off x="5364435" y="1804242"/>
                <a:ext cx="574328" cy="595312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GB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Line 10"/>
              <p:cNvSpPr>
                <a:spLocks noChangeShapeType="1"/>
              </p:cNvSpPr>
              <p:nvPr/>
            </p:nvSpPr>
            <p:spPr bwMode="auto">
              <a:xfrm flipV="1">
                <a:off x="4354587" y="4201418"/>
                <a:ext cx="12255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Text Box 12"/>
              <p:cNvSpPr txBox="1">
                <a:spLocks noChangeArrowheads="1"/>
              </p:cNvSpPr>
              <p:nvPr/>
            </p:nvSpPr>
            <p:spPr bwMode="auto">
              <a:xfrm>
                <a:off x="4526103" y="3810374"/>
                <a:ext cx="79480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sz="2400" dirty="0" smtClean="0"/>
                  <a:t>con2</a:t>
                </a:r>
                <a:endParaRPr lang="en-GB" sz="2400" dirty="0"/>
              </a:p>
            </p:txBody>
          </p:sp>
          <p:sp>
            <p:nvSpPr>
              <p:cNvPr id="34" name="Oval 5"/>
              <p:cNvSpPr>
                <a:spLocks noChangeArrowheads="1"/>
              </p:cNvSpPr>
              <p:nvPr/>
            </p:nvSpPr>
            <p:spPr bwMode="auto">
              <a:xfrm>
                <a:off x="5580459" y="3872758"/>
                <a:ext cx="574328" cy="5953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endParaRPr lang="en-GB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Line 13"/>
              <p:cNvSpPr>
                <a:spLocks noChangeShapeType="1"/>
              </p:cNvSpPr>
              <p:nvPr/>
            </p:nvSpPr>
            <p:spPr bwMode="auto">
              <a:xfrm>
                <a:off x="5652120" y="2399554"/>
                <a:ext cx="216024" cy="14732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 type="triangl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5243562" y="2780928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400" dirty="0"/>
                <a:t>J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941541" y="2368550"/>
            <a:ext cx="2086843" cy="2099520"/>
            <a:chOff x="5868144" y="2368550"/>
            <a:chExt cx="2086843" cy="2099520"/>
          </a:xfrm>
        </p:grpSpPr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V="1">
              <a:off x="6154787" y="4232376"/>
              <a:ext cx="12255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6326303" y="3841332"/>
              <a:ext cx="875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400" dirty="0" smtClean="0">
                  <a:solidFill>
                    <a:srgbClr val="3366FF"/>
                  </a:solidFill>
                </a:rPr>
                <a:t>new2</a:t>
              </a:r>
              <a:endParaRPr lang="en-GB" sz="2400" dirty="0">
                <a:solidFill>
                  <a:srgbClr val="3366FF"/>
                </a:solidFill>
              </a:endParaRPr>
            </a:p>
          </p:txBody>
        </p:sp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7380659" y="3872758"/>
              <a:ext cx="574328" cy="59531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en-GB" sz="2400" dirty="0">
                <a:solidFill>
                  <a:srgbClr val="FFFFFF"/>
                </a:solidFill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5868144" y="2368550"/>
              <a:ext cx="1656184" cy="1504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auto">
            <a:xfrm>
              <a:off x="6228184" y="2780928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400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790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Proof method for </a:t>
            </a:r>
            <a:r>
              <a:rPr lang="en-GB" dirty="0" smtClean="0">
                <a:solidFill>
                  <a:srgbClr val="0000FF"/>
                </a:solidFill>
              </a:rPr>
              <a:t>refinement </a:t>
            </a:r>
            <a:r>
              <a:rPr lang="en-US" dirty="0" smtClean="0">
                <a:solidFill>
                  <a:srgbClr val="0000FF"/>
                </a:solidFill>
              </a:rPr>
              <a:t>(deterministic case)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Suppose event </a:t>
            </a:r>
            <a:r>
              <a:rPr lang="en-US" i="1" dirty="0" smtClean="0">
                <a:solidFill>
                  <a:srgbClr val="0000FF"/>
                </a:solidFill>
              </a:rPr>
              <a:t>con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refines event </a:t>
            </a:r>
            <a:r>
              <a:rPr lang="en-US" i="1" dirty="0" smtClean="0">
                <a:solidFill>
                  <a:srgbClr val="0000FF"/>
                </a:solidFill>
              </a:rPr>
              <a:t>abs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	abs </a:t>
            </a:r>
            <a:r>
              <a:rPr lang="en-US" dirty="0" smtClean="0">
                <a:solidFill>
                  <a:srgbClr val="000000"/>
                </a:solidFill>
              </a:rPr>
              <a:t>=</a:t>
            </a: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dirty="0" smtClean="0"/>
              <a:t>when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(a)   </a:t>
            </a:r>
            <a:r>
              <a:rPr lang="en-US" dirty="0" smtClean="0">
                <a:solidFill>
                  <a:srgbClr val="000000"/>
                </a:solidFill>
              </a:rPr>
              <a:t>then</a:t>
            </a:r>
            <a:r>
              <a:rPr lang="en-US" dirty="0" smtClean="0">
                <a:solidFill>
                  <a:srgbClr val="0000FF"/>
                </a:solidFill>
              </a:rPr>
              <a:t>  a </a:t>
            </a:r>
            <a:r>
              <a:rPr lang="en-US" dirty="0">
                <a:solidFill>
                  <a:srgbClr val="0000FF"/>
                </a:solidFill>
              </a:rPr>
              <a:t>:= E</a:t>
            </a:r>
            <a:r>
              <a:rPr lang="en-US" dirty="0" smtClean="0">
                <a:solidFill>
                  <a:srgbClr val="0000FF"/>
                </a:solidFill>
              </a:rPr>
              <a:t>(a) </a:t>
            </a:r>
            <a:r>
              <a:rPr lang="en-US" dirty="0">
                <a:solidFill>
                  <a:srgbClr val="000000"/>
                </a:solidFill>
              </a:rPr>
              <a:t>end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	con </a:t>
            </a:r>
            <a:r>
              <a:rPr lang="en-US" dirty="0" smtClean="0">
                <a:solidFill>
                  <a:srgbClr val="000000"/>
                </a:solidFill>
              </a:rPr>
              <a:t>=</a:t>
            </a: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when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 smtClean="0">
                <a:solidFill>
                  <a:srgbClr val="0000FF"/>
                </a:solidFill>
              </a:rPr>
              <a:t>(c)  </a:t>
            </a:r>
            <a:r>
              <a:rPr lang="en-US" dirty="0" smtClean="0">
                <a:solidFill>
                  <a:srgbClr val="000000"/>
                </a:solidFill>
              </a:rPr>
              <a:t>then</a:t>
            </a:r>
            <a:r>
              <a:rPr lang="en-US" dirty="0" smtClean="0">
                <a:solidFill>
                  <a:srgbClr val="0000FF"/>
                </a:solidFill>
              </a:rPr>
              <a:t>  c </a:t>
            </a:r>
            <a:r>
              <a:rPr lang="en-US" dirty="0">
                <a:solidFill>
                  <a:srgbClr val="0000FF"/>
                </a:solidFill>
              </a:rPr>
              <a:t>:= F</a:t>
            </a:r>
            <a:r>
              <a:rPr lang="en-US" dirty="0" smtClean="0">
                <a:solidFill>
                  <a:srgbClr val="0000FF"/>
                </a:solidFill>
              </a:rPr>
              <a:t>(c)  </a:t>
            </a:r>
            <a:r>
              <a:rPr lang="en-US" dirty="0" smtClean="0">
                <a:solidFill>
                  <a:srgbClr val="000000"/>
                </a:solidFill>
              </a:rPr>
              <a:t>end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Verification of this refinement gives rise to two Proof Obligations:</a:t>
            </a:r>
          </a:p>
          <a:p>
            <a:endParaRPr lang="en-US" dirty="0"/>
          </a:p>
          <a:p>
            <a:pPr marL="0" indent="0">
              <a:buNone/>
            </a:pPr>
            <a:r>
              <a:rPr lang="pl-PL" dirty="0" smtClean="0">
                <a:solidFill>
                  <a:srgbClr val="0000FF"/>
                </a:solidFill>
              </a:rPr>
              <a:t>		</a:t>
            </a:r>
            <a:r>
              <a:rPr lang="pl-PL" dirty="0" smtClean="0">
                <a:solidFill>
                  <a:srgbClr val="000000"/>
                </a:solidFill>
              </a:rPr>
              <a:t>GRD:</a:t>
            </a:r>
            <a:r>
              <a:rPr lang="pl-PL" dirty="0" smtClean="0">
                <a:solidFill>
                  <a:srgbClr val="0000FF"/>
                </a:solidFill>
              </a:rPr>
              <a:t>		I(a), J(a,c), Q</a:t>
            </a:r>
            <a:r>
              <a:rPr lang="pl-PL" dirty="0" smtClean="0">
                <a:solidFill>
                  <a:srgbClr val="0000FF"/>
                </a:solidFill>
              </a:rPr>
              <a:t>(c)   </a:t>
            </a:r>
            <a:r>
              <a:rPr lang="pl-PL" b="1" dirty="0" smtClean="0">
                <a:solidFill>
                  <a:srgbClr val="000000"/>
                </a:solidFill>
              </a:rPr>
              <a:t>⊢</a:t>
            </a:r>
            <a:r>
              <a:rPr lang="pl-PL" dirty="0" smtClean="0">
                <a:solidFill>
                  <a:srgbClr val="0000FF"/>
                </a:solidFill>
              </a:rPr>
              <a:t>   P(a)</a:t>
            </a:r>
            <a:endParaRPr lang="pl-PL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0000FF"/>
                </a:solidFill>
              </a:rPr>
              <a:t>		</a:t>
            </a:r>
            <a:r>
              <a:rPr lang="pl-PL" dirty="0" smtClean="0">
                <a:solidFill>
                  <a:srgbClr val="000000"/>
                </a:solidFill>
              </a:rPr>
              <a:t>SIM:</a:t>
            </a:r>
            <a:r>
              <a:rPr lang="pl-PL" dirty="0" smtClean="0">
                <a:solidFill>
                  <a:srgbClr val="0000FF"/>
                </a:solidFill>
              </a:rPr>
              <a:t>		I(a)</a:t>
            </a:r>
            <a:r>
              <a:rPr lang="pl-PL" dirty="0">
                <a:solidFill>
                  <a:srgbClr val="0000FF"/>
                </a:solidFill>
              </a:rPr>
              <a:t>, J</a:t>
            </a:r>
            <a:r>
              <a:rPr lang="pl-PL" dirty="0" smtClean="0">
                <a:solidFill>
                  <a:srgbClr val="0000FF"/>
                </a:solidFill>
              </a:rPr>
              <a:t>(a,c)</a:t>
            </a:r>
            <a:r>
              <a:rPr lang="pl-PL" dirty="0">
                <a:solidFill>
                  <a:srgbClr val="0000FF"/>
                </a:solidFill>
              </a:rPr>
              <a:t>, Q</a:t>
            </a:r>
            <a:r>
              <a:rPr lang="pl-PL" dirty="0" smtClean="0">
                <a:solidFill>
                  <a:srgbClr val="0000FF"/>
                </a:solidFill>
              </a:rPr>
              <a:t>(c)   </a:t>
            </a:r>
            <a:r>
              <a:rPr lang="pl-PL" b="1" dirty="0" smtClean="0">
                <a:solidFill>
                  <a:srgbClr val="000000"/>
                </a:solidFill>
              </a:rPr>
              <a:t>⊢</a:t>
            </a:r>
            <a:r>
              <a:rPr lang="pl-PL" dirty="0" smtClean="0">
                <a:solidFill>
                  <a:srgbClr val="0000FF"/>
                </a:solidFill>
              </a:rPr>
              <a:t>   J( E(a), F(c) ) </a:t>
            </a:r>
          </a:p>
          <a:p>
            <a:endParaRPr lang="pl-PL" dirty="0"/>
          </a:p>
          <a:p>
            <a:r>
              <a:rPr lang="pl-PL" dirty="0" err="1" smtClean="0">
                <a:solidFill>
                  <a:schemeClr val="bg1"/>
                </a:solidFill>
              </a:rPr>
              <a:t>See</a:t>
            </a:r>
            <a:r>
              <a:rPr lang="pl-PL" dirty="0" smtClean="0">
                <a:solidFill>
                  <a:schemeClr val="bg1"/>
                </a:solidFill>
              </a:rPr>
              <a:t> [</a:t>
            </a:r>
            <a:r>
              <a:rPr lang="pl-PL" dirty="0" err="1" smtClean="0">
                <a:solidFill>
                  <a:schemeClr val="bg1"/>
                </a:solidFill>
              </a:rPr>
              <a:t>Abrial</a:t>
            </a:r>
            <a:r>
              <a:rPr lang="pl-PL" dirty="0" smtClean="0">
                <a:solidFill>
                  <a:schemeClr val="bg1"/>
                </a:solidFill>
              </a:rPr>
              <a:t> 2010] for non-</a:t>
            </a:r>
            <a:r>
              <a:rPr lang="pl-PL" dirty="0" err="1" smtClean="0">
                <a:solidFill>
                  <a:schemeClr val="bg1"/>
                </a:solidFill>
              </a:rPr>
              <a:t>deterministic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case</a:t>
            </a:r>
            <a:r>
              <a:rPr lang="pl-PL" dirty="0" smtClean="0">
                <a:solidFill>
                  <a:schemeClr val="bg1"/>
                </a:solidFill>
              </a:rPr>
              <a:t> of </a:t>
            </a:r>
            <a:r>
              <a:rPr lang="pl-PL" dirty="0" err="1" smtClean="0">
                <a:solidFill>
                  <a:schemeClr val="bg1"/>
                </a:solidFill>
              </a:rPr>
              <a:t>refinement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POs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using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witnesses</a:t>
            </a:r>
            <a:endParaRPr lang="pl-PL" dirty="0" smtClean="0">
              <a:solidFill>
                <a:schemeClr val="bg1"/>
              </a:solidFill>
            </a:endParaRPr>
          </a:p>
          <a:p>
            <a:endParaRPr lang="pl-PL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7624" y="4005064"/>
            <a:ext cx="6120680" cy="115212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3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Event traces of a system M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GB" sz="2800" dirty="0"/>
              <a:t>Event labels  </a:t>
            </a:r>
            <a:r>
              <a:rPr lang="en-GB" sz="2800" dirty="0" err="1">
                <a:solidFill>
                  <a:srgbClr val="0000FF"/>
                </a:solidFill>
              </a:rPr>
              <a:t>Ev</a:t>
            </a:r>
            <a:endParaRPr lang="en-GB" sz="28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GB" sz="2800" dirty="0"/>
              <a:t>States  </a:t>
            </a:r>
            <a:r>
              <a:rPr lang="en-GB" sz="2800" dirty="0">
                <a:solidFill>
                  <a:srgbClr val="0000FF"/>
                </a:solidFill>
              </a:rPr>
              <a:t>S</a:t>
            </a:r>
            <a:r>
              <a:rPr lang="en-GB" sz="2800" dirty="0"/>
              <a:t>		Initial states </a:t>
            </a:r>
            <a:r>
              <a:rPr lang="en-GB" dirty="0">
                <a:solidFill>
                  <a:srgbClr val="0000FF"/>
                </a:solidFill>
                <a:latin typeface="Times New Roman" charset="0"/>
              </a:rPr>
              <a:t>I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GB" sz="2800" dirty="0"/>
              <a:t>Transition relation  </a:t>
            </a:r>
            <a:r>
              <a:rPr lang="en-GB" sz="2800" dirty="0" smtClean="0">
                <a:solidFill>
                  <a:srgbClr val="0000FF"/>
                </a:solidFill>
              </a:rPr>
              <a:t>R </a:t>
            </a:r>
            <a:r>
              <a:rPr lang="en-GB" sz="2800" dirty="0">
                <a:solidFill>
                  <a:srgbClr val="0000FF"/>
                </a:solidFill>
                <a:sym typeface="Symbol" charset="0"/>
              </a:rPr>
              <a:t> </a:t>
            </a:r>
            <a:r>
              <a:rPr lang="en-GB" sz="2800" dirty="0" err="1">
                <a:solidFill>
                  <a:srgbClr val="0000FF"/>
                </a:solidFill>
                <a:sym typeface="Symbol" charset="0"/>
              </a:rPr>
              <a:t>Ev</a:t>
            </a:r>
            <a:r>
              <a:rPr lang="en-GB" sz="2800" dirty="0">
                <a:solidFill>
                  <a:srgbClr val="0000FF"/>
                </a:solidFill>
                <a:sym typeface="Symbol" charset="0"/>
              </a:rPr>
              <a:t>  (S </a:t>
            </a:r>
            <a:r>
              <a:rPr lang="en-GB" sz="2800" dirty="0">
                <a:solidFill>
                  <a:srgbClr val="0000FF"/>
                </a:solidFill>
              </a:rPr>
              <a:t> 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GB" sz="2800" dirty="0"/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GB" sz="2800" dirty="0"/>
              <a:t>Lift </a:t>
            </a:r>
            <a:r>
              <a:rPr lang="en-GB" sz="2800" dirty="0">
                <a:solidFill>
                  <a:srgbClr val="0000FF"/>
                </a:solidFill>
              </a:rPr>
              <a:t>R</a:t>
            </a:r>
            <a:r>
              <a:rPr lang="en-GB" sz="2800" dirty="0" smtClean="0"/>
              <a:t> </a:t>
            </a:r>
            <a:r>
              <a:rPr lang="en-GB" sz="2800" dirty="0"/>
              <a:t>to sequences: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GB" sz="2800" dirty="0"/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GB" sz="2800" dirty="0"/>
              <a:t>		</a:t>
            </a:r>
            <a:r>
              <a:rPr lang="en-GB" sz="2800" dirty="0">
                <a:solidFill>
                  <a:srgbClr val="0000FF"/>
                </a:solidFill>
              </a:rPr>
              <a:t>R</a:t>
            </a:r>
            <a:r>
              <a:rPr lang="en-GB" sz="2800" dirty="0" smtClean="0">
                <a:solidFill>
                  <a:srgbClr val="0000FF"/>
                </a:solidFill>
              </a:rPr>
              <a:t>( </a:t>
            </a:r>
            <a:r>
              <a:rPr lang="en-GB" sz="2800" b="1" dirty="0">
                <a:solidFill>
                  <a:srgbClr val="0000FF"/>
                </a:solidFill>
                <a:sym typeface="Symbol" charset="0"/>
              </a:rPr>
              <a:t> </a:t>
            </a:r>
            <a:r>
              <a:rPr lang="en-GB" sz="2800" dirty="0">
                <a:solidFill>
                  <a:srgbClr val="0000FF"/>
                </a:solidFill>
              </a:rPr>
              <a:t> )      =  ID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GB" sz="2800" dirty="0">
                <a:solidFill>
                  <a:srgbClr val="0000FF"/>
                </a:solidFill>
              </a:rPr>
              <a:t>		</a:t>
            </a:r>
            <a:r>
              <a:rPr lang="en-GB" sz="2800" dirty="0" smtClean="0">
                <a:solidFill>
                  <a:srgbClr val="0000FF"/>
                </a:solidFill>
              </a:rPr>
              <a:t>R( </a:t>
            </a:r>
            <a:r>
              <a:rPr lang="en-GB" sz="2800" b="1" dirty="0">
                <a:solidFill>
                  <a:srgbClr val="0000FF"/>
                </a:solidFill>
                <a:sym typeface="Symbol" charset="0"/>
              </a:rPr>
              <a:t></a:t>
            </a:r>
            <a:r>
              <a:rPr lang="en-GB" sz="2800" dirty="0">
                <a:solidFill>
                  <a:srgbClr val="0000FF"/>
                </a:solidFill>
              </a:rPr>
              <a:t>e</a:t>
            </a:r>
            <a:r>
              <a:rPr lang="en-GB" sz="2800" b="1" dirty="0">
                <a:solidFill>
                  <a:srgbClr val="0000FF"/>
                </a:solidFill>
                <a:sym typeface="Symbol" charset="0"/>
              </a:rPr>
              <a:t> </a:t>
            </a:r>
            <a:r>
              <a:rPr lang="en-GB" sz="2800" dirty="0">
                <a:solidFill>
                  <a:srgbClr val="0000FF"/>
                </a:solidFill>
              </a:rPr>
              <a:t>t  )  = </a:t>
            </a:r>
            <a:r>
              <a:rPr lang="en-GB" sz="2800" dirty="0" smtClean="0">
                <a:solidFill>
                  <a:srgbClr val="0000FF"/>
                </a:solidFill>
              </a:rPr>
              <a:t>R(</a:t>
            </a:r>
            <a:r>
              <a:rPr lang="en-GB" sz="2800" dirty="0">
                <a:solidFill>
                  <a:srgbClr val="0000FF"/>
                </a:solidFill>
              </a:rPr>
              <a:t>e) ; </a:t>
            </a:r>
            <a:r>
              <a:rPr lang="en-GB" sz="2800" dirty="0" smtClean="0">
                <a:solidFill>
                  <a:srgbClr val="0000FF"/>
                </a:solidFill>
              </a:rPr>
              <a:t>R(</a:t>
            </a:r>
            <a:r>
              <a:rPr lang="en-GB" sz="2800" dirty="0">
                <a:solidFill>
                  <a:srgbClr val="0000FF"/>
                </a:solidFill>
              </a:rPr>
              <a:t>t)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GB" sz="2800" dirty="0"/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GB" sz="2800" dirty="0"/>
              <a:t>	t  </a:t>
            </a:r>
            <a:r>
              <a:rPr lang="en-GB" sz="2800" dirty="0">
                <a:sym typeface="Symbol" charset="0"/>
              </a:rPr>
              <a:t>is a trace of  M   </a:t>
            </a:r>
            <a:r>
              <a:rPr lang="en-GB" sz="2800" dirty="0" err="1">
                <a:sym typeface="Symbol" charset="0"/>
              </a:rPr>
              <a:t>iff</a:t>
            </a:r>
            <a:r>
              <a:rPr lang="en-GB" sz="2800" dirty="0">
                <a:sym typeface="Symbol" charset="0"/>
              </a:rPr>
              <a:t>    </a:t>
            </a:r>
            <a:r>
              <a:rPr lang="en-GB" sz="2800" dirty="0" smtClean="0">
                <a:sym typeface="Symbol" charset="0"/>
              </a:rPr>
              <a:t>R(</a:t>
            </a:r>
            <a:r>
              <a:rPr lang="en-GB" sz="2800" dirty="0">
                <a:sym typeface="Symbol" charset="0"/>
              </a:rPr>
              <a:t>t)[ </a:t>
            </a:r>
            <a:r>
              <a:rPr lang="en-GB" dirty="0">
                <a:latin typeface="Times New Roman" charset="0"/>
              </a:rPr>
              <a:t>I</a:t>
            </a:r>
            <a:r>
              <a:rPr lang="en-GB" sz="2800" dirty="0">
                <a:sym typeface="Symbol" charset="0"/>
              </a:rPr>
              <a:t> ] ≠ </a:t>
            </a:r>
            <a:r>
              <a:rPr lang="en-GB" sz="2800" b="1" dirty="0">
                <a:sym typeface="Symbol" charset="0"/>
              </a:rPr>
              <a:t></a:t>
            </a:r>
            <a:r>
              <a:rPr lang="en-GB" sz="2800" dirty="0">
                <a:sym typeface="Symbo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5335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Event traces with </a:t>
            </a:r>
            <a:r>
              <a:rPr lang="en-GB" dirty="0" smtClean="0">
                <a:solidFill>
                  <a:srgbClr val="0000FF"/>
                </a:solidFill>
              </a:rPr>
              <a:t>new (hidden) events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GB" sz="2800" dirty="0"/>
              <a:t>Transition relations 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GB" sz="2800" dirty="0"/>
              <a:t>	</a:t>
            </a:r>
            <a:r>
              <a:rPr lang="en-GB" sz="2800" dirty="0" smtClean="0"/>
              <a:t>R </a:t>
            </a:r>
            <a:r>
              <a:rPr lang="en-GB" sz="2800" dirty="0">
                <a:sym typeface="Symbol" charset="0"/>
              </a:rPr>
              <a:t> </a:t>
            </a:r>
            <a:r>
              <a:rPr lang="en-GB" sz="2800" dirty="0" err="1">
                <a:sym typeface="Symbol" charset="0"/>
              </a:rPr>
              <a:t>Ev</a:t>
            </a:r>
            <a:r>
              <a:rPr lang="en-GB" sz="2800" dirty="0">
                <a:sym typeface="Symbol" charset="0"/>
              </a:rPr>
              <a:t>  (S </a:t>
            </a:r>
            <a:r>
              <a:rPr lang="en-GB" sz="2800" dirty="0"/>
              <a:t> S)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GB" sz="2800" dirty="0">
                <a:solidFill>
                  <a:srgbClr val="0000FF"/>
                </a:solidFill>
              </a:rPr>
              <a:t>	H </a:t>
            </a:r>
            <a:r>
              <a:rPr lang="en-GB" sz="2800" dirty="0">
                <a:solidFill>
                  <a:srgbClr val="0000FF"/>
                </a:solidFill>
                <a:sym typeface="Symbol" charset="0"/>
              </a:rPr>
              <a:t> S </a:t>
            </a:r>
            <a:r>
              <a:rPr lang="en-GB" sz="2800" dirty="0">
                <a:solidFill>
                  <a:srgbClr val="0000FF"/>
                </a:solidFill>
              </a:rPr>
              <a:t> 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GB" sz="2800" dirty="0">
              <a:solidFill>
                <a:srgbClr val="2C02C6"/>
              </a:solidFill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GB" sz="2800" dirty="0"/>
              <a:t>Lift </a:t>
            </a:r>
            <a:r>
              <a:rPr lang="en-GB" sz="2800" dirty="0" smtClean="0"/>
              <a:t>R:</a:t>
            </a:r>
            <a:endParaRPr lang="en-GB" sz="28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GB" sz="2800" dirty="0"/>
              <a:t>		</a:t>
            </a:r>
            <a:r>
              <a:rPr lang="en-GB" sz="2800" dirty="0" smtClean="0"/>
              <a:t>R( </a:t>
            </a:r>
            <a:r>
              <a:rPr lang="en-GB" sz="2800" b="1" dirty="0">
                <a:sym typeface="Symbol" charset="0"/>
              </a:rPr>
              <a:t> </a:t>
            </a:r>
            <a:r>
              <a:rPr lang="en-GB" sz="2800" dirty="0"/>
              <a:t> )      =  </a:t>
            </a:r>
            <a:r>
              <a:rPr lang="en-GB" sz="2800" dirty="0">
                <a:solidFill>
                  <a:srgbClr val="0000FF"/>
                </a:solidFill>
              </a:rPr>
              <a:t>H*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GB" sz="2800" dirty="0"/>
              <a:t>		</a:t>
            </a:r>
            <a:r>
              <a:rPr lang="en-GB" sz="2800" dirty="0" smtClean="0"/>
              <a:t>R( </a:t>
            </a:r>
            <a:r>
              <a:rPr lang="en-GB" sz="2800" b="1" dirty="0">
                <a:sym typeface="Symbol" charset="0"/>
              </a:rPr>
              <a:t></a:t>
            </a:r>
            <a:r>
              <a:rPr lang="en-GB" sz="2800" dirty="0"/>
              <a:t>e</a:t>
            </a:r>
            <a:r>
              <a:rPr lang="en-GB" sz="2800" b="1" dirty="0">
                <a:sym typeface="Symbol" charset="0"/>
              </a:rPr>
              <a:t></a:t>
            </a:r>
            <a:r>
              <a:rPr lang="en-GB" sz="2800" dirty="0"/>
              <a:t> t  )  =  </a:t>
            </a:r>
            <a:r>
              <a:rPr lang="en-GB" sz="2800" dirty="0">
                <a:solidFill>
                  <a:srgbClr val="0000FF"/>
                </a:solidFill>
              </a:rPr>
              <a:t>H*</a:t>
            </a:r>
            <a:r>
              <a:rPr lang="en-GB" sz="2800" dirty="0"/>
              <a:t> ; </a:t>
            </a:r>
            <a:r>
              <a:rPr lang="en-GB" sz="2800" dirty="0" smtClean="0"/>
              <a:t>R(</a:t>
            </a:r>
            <a:r>
              <a:rPr lang="en-GB" sz="2800" dirty="0"/>
              <a:t>e) ; </a:t>
            </a:r>
            <a:r>
              <a:rPr lang="en-GB" sz="2800" dirty="0">
                <a:solidFill>
                  <a:srgbClr val="0000FF"/>
                </a:solidFill>
              </a:rPr>
              <a:t>H*</a:t>
            </a:r>
            <a:r>
              <a:rPr lang="en-GB" sz="2800" dirty="0"/>
              <a:t> ;  R</a:t>
            </a:r>
            <a:r>
              <a:rPr lang="en-GB" sz="2800" dirty="0" smtClean="0"/>
              <a:t>(</a:t>
            </a:r>
            <a:r>
              <a:rPr lang="en-GB" sz="2800" dirty="0"/>
              <a:t>t)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GB" sz="28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GB" sz="2800" dirty="0"/>
              <a:t>	t  </a:t>
            </a:r>
            <a:r>
              <a:rPr lang="en-GB" sz="2800" dirty="0">
                <a:sym typeface="Symbol" charset="0"/>
              </a:rPr>
              <a:t>is a trace of  M   </a:t>
            </a:r>
            <a:r>
              <a:rPr lang="en-GB" sz="2800" dirty="0" err="1">
                <a:sym typeface="Symbol" charset="0"/>
              </a:rPr>
              <a:t>iff</a:t>
            </a:r>
            <a:r>
              <a:rPr lang="en-GB" sz="2800" dirty="0">
                <a:sym typeface="Symbol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sym typeface="Symbol" charset="0"/>
              </a:rPr>
              <a:t>R</a:t>
            </a:r>
            <a:r>
              <a:rPr lang="en-GB" sz="2800" dirty="0" smtClean="0">
                <a:solidFill>
                  <a:srgbClr val="0000FF"/>
                </a:solidFill>
                <a:sym typeface="Symbol" charset="0"/>
              </a:rPr>
              <a:t>(</a:t>
            </a:r>
            <a:r>
              <a:rPr lang="en-GB" sz="2800" dirty="0">
                <a:solidFill>
                  <a:srgbClr val="0000FF"/>
                </a:solidFill>
                <a:sym typeface="Symbol" charset="0"/>
              </a:rPr>
              <a:t>t)[ </a:t>
            </a:r>
            <a:r>
              <a:rPr lang="en-GB" dirty="0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GB" sz="2800" dirty="0">
                <a:solidFill>
                  <a:srgbClr val="0000FF"/>
                </a:solidFill>
                <a:sym typeface="Symbol" charset="0"/>
              </a:rPr>
              <a:t> ] ≠ </a:t>
            </a:r>
            <a:r>
              <a:rPr lang="en-GB" sz="2800" b="1" dirty="0">
                <a:solidFill>
                  <a:srgbClr val="0000FF"/>
                </a:solidFill>
                <a:sym typeface="Symbol" charset="0"/>
              </a:rPr>
              <a:t></a:t>
            </a:r>
            <a:r>
              <a:rPr lang="en-GB" sz="2800" dirty="0">
                <a:solidFill>
                  <a:srgbClr val="0000FF"/>
                </a:solidFill>
                <a:sym typeface="Symbol" charset="0"/>
              </a:rPr>
              <a:t> </a:t>
            </a:r>
            <a:endParaRPr lang="en-GB" sz="28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05767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Refinement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6565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GB" sz="2800" dirty="0" smtClean="0"/>
              <a:t>MA </a:t>
            </a:r>
            <a:r>
              <a:rPr lang="en-GB" sz="2800" dirty="0"/>
              <a:t>refined by </a:t>
            </a:r>
            <a:r>
              <a:rPr lang="en-GB" sz="2800" dirty="0" smtClean="0"/>
              <a:t>MC</a:t>
            </a:r>
            <a:endParaRPr lang="en-GB" sz="2800" dirty="0"/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GB" sz="2800" dirty="0"/>
          </a:p>
          <a:p>
            <a:pPr>
              <a:lnSpc>
                <a:spcPct val="80000"/>
              </a:lnSpc>
            </a:pPr>
            <a:r>
              <a:rPr lang="en-GB" sz="2800" dirty="0"/>
              <a:t>Semantically:  traces(</a:t>
            </a:r>
            <a:r>
              <a:rPr lang="en-GB" sz="2800" dirty="0" smtClean="0"/>
              <a:t>MC) </a:t>
            </a:r>
            <a:r>
              <a:rPr lang="en-GB" sz="2800" dirty="0">
                <a:sym typeface="Symbol" charset="0"/>
              </a:rPr>
              <a:t> traces(</a:t>
            </a:r>
            <a:r>
              <a:rPr lang="en-GB" sz="2800" dirty="0" smtClean="0">
                <a:sym typeface="Symbol" charset="0"/>
              </a:rPr>
              <a:t>MA)</a:t>
            </a:r>
            <a:endParaRPr lang="en-GB" sz="2800" dirty="0">
              <a:sym typeface="Symbol" charset="0"/>
            </a:endParaRPr>
          </a:p>
          <a:p>
            <a:pPr lvl="1">
              <a:lnSpc>
                <a:spcPct val="80000"/>
              </a:lnSpc>
            </a:pPr>
            <a:endParaRPr lang="en-GB" sz="2500" dirty="0"/>
          </a:p>
          <a:p>
            <a:pPr>
              <a:lnSpc>
                <a:spcPct val="80000"/>
              </a:lnSpc>
            </a:pPr>
            <a:r>
              <a:rPr lang="en-GB" sz="2800" dirty="0"/>
              <a:t>Proof rule using gluing invariant J: 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GB" sz="1400" dirty="0"/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GB" sz="2500" dirty="0"/>
              <a:t>	Each </a:t>
            </a:r>
            <a:r>
              <a:rPr lang="en-GB" sz="2500" dirty="0" err="1" smtClean="0"/>
              <a:t>MA.e</a:t>
            </a:r>
            <a:r>
              <a:rPr lang="en-GB" sz="2500" dirty="0" smtClean="0"/>
              <a:t>   </a:t>
            </a:r>
            <a:r>
              <a:rPr lang="en-GB" sz="2500" dirty="0"/>
              <a:t>is (data) refined by </a:t>
            </a:r>
            <a:r>
              <a:rPr lang="en-GB" sz="2500" dirty="0" err="1" smtClean="0"/>
              <a:t>MC.e</a:t>
            </a:r>
            <a:r>
              <a:rPr lang="en-GB" sz="2500" dirty="0" smtClean="0"/>
              <a:t>  </a:t>
            </a:r>
            <a:r>
              <a:rPr lang="en-GB" sz="2500" dirty="0"/>
              <a:t>under J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GB" sz="2500" dirty="0"/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GB" sz="2500" dirty="0">
                <a:solidFill>
                  <a:srgbClr val="0000FF"/>
                </a:solidFill>
              </a:rPr>
              <a:t>	Each </a:t>
            </a:r>
            <a:r>
              <a:rPr lang="en-GB" sz="2500" dirty="0" err="1" smtClean="0">
                <a:solidFill>
                  <a:srgbClr val="0000FF"/>
                </a:solidFill>
              </a:rPr>
              <a:t>MC.h</a:t>
            </a:r>
            <a:r>
              <a:rPr lang="en-GB" sz="2500" dirty="0" smtClean="0">
                <a:solidFill>
                  <a:srgbClr val="0000FF"/>
                </a:solidFill>
              </a:rPr>
              <a:t>  </a:t>
            </a:r>
            <a:r>
              <a:rPr lang="en-GB" sz="2500" dirty="0">
                <a:solidFill>
                  <a:srgbClr val="0000FF"/>
                </a:solidFill>
              </a:rPr>
              <a:t>refines skip under J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GB" sz="1700" dirty="0">
              <a:solidFill>
                <a:srgbClr val="2C02C6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GB" sz="2400" dirty="0"/>
              <a:t>These are sufficient conditions for trace </a:t>
            </a:r>
            <a:r>
              <a:rPr lang="en-GB" sz="2400" dirty="0" smtClean="0"/>
              <a:t>refinement</a:t>
            </a:r>
          </a:p>
          <a:p>
            <a:pPr lvl="1">
              <a:lnSpc>
                <a:spcPct val="80000"/>
              </a:lnSpc>
            </a:pPr>
            <a:r>
              <a:rPr lang="en-GB" sz="2400" dirty="0" smtClean="0"/>
              <a:t>Prove by induction over traces that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GB" dirty="0"/>
              <a:t>	</a:t>
            </a:r>
            <a:r>
              <a:rPr lang="en-GB" sz="2400" dirty="0"/>
              <a:t>t  </a:t>
            </a:r>
            <a:r>
              <a:rPr lang="en-GB" sz="2400" dirty="0">
                <a:sym typeface="Symbol" charset="0"/>
              </a:rPr>
              <a:t>is a trace of  </a:t>
            </a:r>
            <a:r>
              <a:rPr lang="en-GB" sz="2400" dirty="0" smtClean="0">
                <a:sym typeface="Symbol" charset="0"/>
              </a:rPr>
              <a:t>MC   ⇒   </a:t>
            </a:r>
            <a:r>
              <a:rPr lang="en-GB" sz="2400" dirty="0" smtClean="0"/>
              <a:t>t  </a:t>
            </a:r>
            <a:r>
              <a:rPr lang="en-GB" sz="2400" dirty="0">
                <a:sym typeface="Symbol" charset="0"/>
              </a:rPr>
              <a:t>is a trace of  </a:t>
            </a:r>
            <a:r>
              <a:rPr lang="en-GB" sz="2400" dirty="0" smtClean="0">
                <a:sym typeface="Symbol" charset="0"/>
              </a:rPr>
              <a:t>MA</a:t>
            </a:r>
            <a:endParaRPr lang="en-GB" sz="2400" dirty="0"/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282987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Proving data refinement of events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event on variable a can be </a:t>
            </a:r>
            <a:r>
              <a:rPr lang="en-US" dirty="0" err="1" smtClean="0"/>
              <a:t>characterised</a:t>
            </a:r>
            <a:r>
              <a:rPr lang="en-US" dirty="0" smtClean="0"/>
              <a:t> as a before-after predicate </a:t>
            </a:r>
            <a:r>
              <a:rPr lang="en-US" dirty="0" smtClean="0">
                <a:solidFill>
                  <a:srgbClr val="0000FF"/>
                </a:solidFill>
              </a:rPr>
              <a:t>RA(</a:t>
            </a:r>
            <a:r>
              <a:rPr lang="en-US" dirty="0" err="1" smtClean="0">
                <a:solidFill>
                  <a:srgbClr val="0000FF"/>
                </a:solidFill>
              </a:rPr>
              <a:t>a,a</a:t>
            </a:r>
            <a:r>
              <a:rPr lang="en-US" dirty="0" smtClean="0">
                <a:solidFill>
                  <a:srgbClr val="0000FF"/>
                </a:solidFill>
              </a:rPr>
              <a:t>’)</a:t>
            </a:r>
            <a:r>
              <a:rPr lang="en-US" dirty="0" smtClean="0"/>
              <a:t>, </a:t>
            </a:r>
            <a:r>
              <a:rPr lang="en-US" dirty="0" err="1" smtClean="0"/>
              <a:t>e.g</a:t>
            </a:r>
            <a:r>
              <a:rPr lang="en-US" dirty="0" smtClean="0"/>
              <a:t>,</a:t>
            </a:r>
          </a:p>
          <a:p>
            <a:pPr marL="457200" lvl="1" indent="0">
              <a:buNone/>
            </a:pPr>
            <a:r>
              <a:rPr lang="en-US" dirty="0" smtClean="0"/>
              <a:t>		a&lt;10  ∧  a’=a+1</a:t>
            </a:r>
          </a:p>
          <a:p>
            <a:pPr marL="457200" lvl="1" indent="0">
              <a:buNone/>
            </a:pPr>
            <a:r>
              <a:rPr lang="en-US" dirty="0" smtClean="0"/>
              <a:t>RA is data refined by PC under gluing invariant J: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 smtClean="0">
                <a:solidFill>
                  <a:srgbClr val="0000FF"/>
                </a:solidFill>
              </a:rPr>
              <a:t>C(</a:t>
            </a:r>
            <a:r>
              <a:rPr lang="en-US" dirty="0" err="1" smtClean="0">
                <a:solidFill>
                  <a:srgbClr val="0000FF"/>
                </a:solidFill>
              </a:rPr>
              <a:t>c,c</a:t>
            </a:r>
            <a:r>
              <a:rPr lang="en-US" dirty="0" smtClean="0">
                <a:solidFill>
                  <a:srgbClr val="0000FF"/>
                </a:solidFill>
              </a:rPr>
              <a:t>’),   J(</a:t>
            </a:r>
            <a:r>
              <a:rPr lang="en-US" dirty="0" err="1" smtClean="0">
                <a:solidFill>
                  <a:srgbClr val="0000FF"/>
                </a:solidFill>
              </a:rPr>
              <a:t>a,c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pl-PL" dirty="0" smtClean="0">
                <a:solidFill>
                  <a:srgbClr val="0000FF"/>
                </a:solidFill>
              </a:rPr>
              <a:t>   </a:t>
            </a:r>
            <a:r>
              <a:rPr lang="pl-PL" b="1" dirty="0">
                <a:solidFill>
                  <a:srgbClr val="0000FF"/>
                </a:solidFill>
              </a:rPr>
              <a:t>⊢</a:t>
            </a:r>
            <a:r>
              <a:rPr lang="pl-PL" dirty="0">
                <a:solidFill>
                  <a:srgbClr val="0000FF"/>
                </a:solidFill>
              </a:rPr>
              <a:t> </a:t>
            </a:r>
            <a:r>
              <a:rPr lang="pl-PL" dirty="0" smtClean="0">
                <a:solidFill>
                  <a:srgbClr val="0000FF"/>
                </a:solidFill>
              </a:rPr>
              <a:t>  ∃a’ • RA(</a:t>
            </a:r>
            <a:r>
              <a:rPr lang="pl-PL" dirty="0" err="1" smtClean="0">
                <a:solidFill>
                  <a:srgbClr val="0000FF"/>
                </a:solidFill>
              </a:rPr>
              <a:t>a,a</a:t>
            </a:r>
            <a:r>
              <a:rPr lang="pl-PL" dirty="0" smtClean="0">
                <a:solidFill>
                  <a:srgbClr val="0000FF"/>
                </a:solidFill>
              </a:rPr>
              <a:t>’) ∧ J(</a:t>
            </a:r>
            <a:r>
              <a:rPr lang="pl-PL" dirty="0" err="1" smtClean="0">
                <a:solidFill>
                  <a:srgbClr val="0000FF"/>
                </a:solidFill>
              </a:rPr>
              <a:t>a’,c</a:t>
            </a:r>
            <a:r>
              <a:rPr lang="pl-PL" dirty="0" smtClean="0">
                <a:solidFill>
                  <a:srgbClr val="0000FF"/>
                </a:solidFill>
              </a:rPr>
              <a:t>’)</a:t>
            </a:r>
          </a:p>
          <a:p>
            <a:pPr marL="457200" lvl="1" indent="0">
              <a:buNone/>
            </a:pPr>
            <a:endParaRPr lang="pl-PL" dirty="0">
              <a:solidFill>
                <a:srgbClr val="0000FF"/>
              </a:solidFill>
            </a:endParaRPr>
          </a:p>
          <a:p>
            <a:r>
              <a:rPr lang="pl-PL" dirty="0" smtClean="0"/>
              <a:t>In </a:t>
            </a:r>
            <a:r>
              <a:rPr lang="pl-PL" dirty="0" err="1" smtClean="0"/>
              <a:t>relational</a:t>
            </a:r>
            <a:r>
              <a:rPr lang="pl-PL" dirty="0" smtClean="0"/>
              <a:t> </a:t>
            </a:r>
            <a:r>
              <a:rPr lang="pl-PL" dirty="0" err="1" smtClean="0"/>
              <a:t>terms</a:t>
            </a:r>
            <a:r>
              <a:rPr lang="pl-PL" dirty="0" smtClean="0"/>
              <a:t>, we </a:t>
            </a:r>
            <a:r>
              <a:rPr lang="pl-PL" dirty="0" err="1" smtClean="0"/>
              <a:t>write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as 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00FF"/>
                </a:solidFill>
              </a:rPr>
              <a:t>	</a:t>
            </a:r>
            <a:r>
              <a:rPr lang="pl-PL" dirty="0" smtClean="0">
                <a:solidFill>
                  <a:srgbClr val="0000FF"/>
                </a:solidFill>
              </a:rPr>
              <a:t>	J ; RC   </a:t>
            </a:r>
            <a:r>
              <a:rPr lang="en-GB" b="1" dirty="0" smtClean="0">
                <a:solidFill>
                  <a:srgbClr val="0000FF"/>
                </a:solidFill>
                <a:sym typeface="Symbol" charset="0"/>
              </a:rPr>
              <a:t></a:t>
            </a:r>
            <a:r>
              <a:rPr lang="en-GB" dirty="0" smtClean="0">
                <a:solidFill>
                  <a:srgbClr val="0000FF"/>
                </a:solidFill>
                <a:sym typeface="Symbol" charset="0"/>
              </a:rPr>
              <a:t>   RA ; J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14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dirty="0" smtClean="0">
                <a:solidFill>
                  <a:srgbClr val="0000FF"/>
                </a:solidFill>
              </a:rPr>
              <a:t>ata refinement of event traces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err="1" smtClean="0"/>
              <a:t>Assume</a:t>
            </a:r>
            <a:r>
              <a:rPr lang="pl-PL" dirty="0" smtClean="0"/>
              <a:t> data </a:t>
            </a:r>
            <a:r>
              <a:rPr lang="pl-PL" dirty="0" err="1" smtClean="0"/>
              <a:t>refinement</a:t>
            </a:r>
            <a:r>
              <a:rPr lang="pl-PL" dirty="0" smtClean="0"/>
              <a:t> for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observable</a:t>
            </a:r>
            <a:r>
              <a:rPr lang="pl-PL" dirty="0" smtClean="0"/>
              <a:t> </a:t>
            </a:r>
            <a:r>
              <a:rPr lang="pl-PL" dirty="0" err="1" smtClean="0"/>
              <a:t>events</a:t>
            </a:r>
            <a:r>
              <a:rPr lang="pl-PL" dirty="0" smtClean="0"/>
              <a:t> e and </a:t>
            </a:r>
            <a:r>
              <a:rPr lang="pl-PL" dirty="0" err="1" smtClean="0"/>
              <a:t>hidden</a:t>
            </a:r>
            <a:r>
              <a:rPr lang="pl-PL" dirty="0" smtClean="0"/>
              <a:t> </a:t>
            </a:r>
            <a:r>
              <a:rPr lang="pl-PL" dirty="0" err="1" smtClean="0"/>
              <a:t>events</a:t>
            </a:r>
            <a:r>
              <a:rPr lang="pl-PL" dirty="0" smtClean="0"/>
              <a:t> h: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00FF"/>
                </a:solidFill>
              </a:rPr>
              <a:t>	</a:t>
            </a:r>
            <a:r>
              <a:rPr lang="pl-PL" dirty="0" smtClean="0">
                <a:solidFill>
                  <a:srgbClr val="0000FF"/>
                </a:solidFill>
              </a:rPr>
              <a:t>	J ; RC(e)   </a:t>
            </a:r>
            <a:r>
              <a:rPr lang="en-GB" b="1" dirty="0" smtClean="0">
                <a:solidFill>
                  <a:srgbClr val="0000FF"/>
                </a:solidFill>
                <a:sym typeface="Symbol" charset="0"/>
              </a:rPr>
              <a:t></a:t>
            </a:r>
            <a:r>
              <a:rPr lang="en-GB" dirty="0" smtClean="0">
                <a:solidFill>
                  <a:srgbClr val="0000FF"/>
                </a:solidFill>
                <a:sym typeface="Symbol" charset="0"/>
              </a:rPr>
              <a:t>   RA(e) ; J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00FF"/>
                </a:solidFill>
              </a:rPr>
              <a:t>		J ; </a:t>
            </a:r>
            <a:r>
              <a:rPr lang="pl-PL" dirty="0" smtClean="0">
                <a:solidFill>
                  <a:srgbClr val="0000FF"/>
                </a:solidFill>
              </a:rPr>
              <a:t>RC(h)   </a:t>
            </a:r>
            <a:r>
              <a:rPr lang="en-GB" b="1" dirty="0">
                <a:solidFill>
                  <a:srgbClr val="0000FF"/>
                </a:solidFill>
                <a:sym typeface="Symbol" charset="0"/>
              </a:rPr>
              <a:t></a:t>
            </a:r>
            <a:r>
              <a:rPr lang="en-GB" dirty="0">
                <a:solidFill>
                  <a:srgbClr val="0000FF"/>
                </a:solidFill>
                <a:sym typeface="Symbol" charset="0"/>
              </a:rPr>
              <a:t>   </a:t>
            </a:r>
            <a:r>
              <a:rPr lang="en-GB" dirty="0" smtClean="0">
                <a:solidFill>
                  <a:srgbClr val="0000FF"/>
                </a:solidFill>
                <a:sym typeface="Symbol" charset="0"/>
              </a:rPr>
              <a:t> </a:t>
            </a:r>
            <a:r>
              <a:rPr lang="en-GB" dirty="0">
                <a:solidFill>
                  <a:srgbClr val="0000FF"/>
                </a:solidFill>
                <a:sym typeface="Symbol" charset="0"/>
              </a:rPr>
              <a:t>J</a:t>
            </a:r>
          </a:p>
          <a:p>
            <a:pPr marL="457200" lvl="1" indent="0">
              <a:buNone/>
            </a:pPr>
            <a:endParaRPr lang="en-GB" dirty="0" smtClean="0">
              <a:solidFill>
                <a:srgbClr val="0000FF"/>
              </a:solidFill>
              <a:sym typeface="Symbol" charset="0"/>
            </a:endParaRPr>
          </a:p>
          <a:p>
            <a:r>
              <a:rPr lang="pl-PL" dirty="0" smtClean="0"/>
              <a:t>Proof by </a:t>
            </a:r>
            <a:r>
              <a:rPr lang="pl-PL" dirty="0" err="1" smtClean="0"/>
              <a:t>induction</a:t>
            </a:r>
            <a:endParaRPr lang="pl-PL" dirty="0"/>
          </a:p>
          <a:p>
            <a:pPr marL="0" lvl="1" indent="0">
              <a:buNone/>
            </a:pPr>
            <a:r>
              <a:rPr lang="pl-PL" dirty="0" smtClean="0">
                <a:solidFill>
                  <a:srgbClr val="0000FF"/>
                </a:solidFill>
              </a:rPr>
              <a:t>			J ;  RC(H)*   </a:t>
            </a:r>
            <a:r>
              <a:rPr lang="en-GB" b="1" dirty="0">
                <a:solidFill>
                  <a:srgbClr val="0000FF"/>
                </a:solidFill>
                <a:sym typeface="Symbol" charset="0"/>
              </a:rPr>
              <a:t></a:t>
            </a:r>
            <a:r>
              <a:rPr lang="en-GB" dirty="0">
                <a:solidFill>
                  <a:srgbClr val="0000FF"/>
                </a:solidFill>
                <a:sym typeface="Symbol" charset="0"/>
              </a:rPr>
              <a:t>    J</a:t>
            </a:r>
          </a:p>
          <a:p>
            <a:endParaRPr lang="pl-PL" dirty="0" smtClean="0"/>
          </a:p>
          <a:p>
            <a:r>
              <a:rPr lang="pl-PL" dirty="0" smtClean="0"/>
              <a:t>Proof by </a:t>
            </a:r>
            <a:r>
              <a:rPr lang="pl-PL" dirty="0" err="1" smtClean="0"/>
              <a:t>induction</a:t>
            </a:r>
            <a:r>
              <a:rPr lang="pl-PL" dirty="0" smtClean="0"/>
              <a:t> for </a:t>
            </a:r>
            <a:r>
              <a:rPr lang="pl-PL" dirty="0" err="1" smtClean="0"/>
              <a:t>observable</a:t>
            </a:r>
            <a:r>
              <a:rPr lang="pl-PL" dirty="0" smtClean="0"/>
              <a:t> </a:t>
            </a:r>
            <a:r>
              <a:rPr lang="pl-PL" dirty="0" err="1" smtClean="0"/>
              <a:t>event</a:t>
            </a:r>
            <a:r>
              <a:rPr lang="pl-PL" dirty="0" smtClean="0"/>
              <a:t> </a:t>
            </a:r>
            <a:r>
              <a:rPr lang="pl-PL" dirty="0" err="1" smtClean="0"/>
              <a:t>trace</a:t>
            </a:r>
            <a:r>
              <a:rPr lang="pl-PL" dirty="0" smtClean="0"/>
              <a:t> t:</a:t>
            </a:r>
            <a:endParaRPr lang="pl-PL" dirty="0"/>
          </a:p>
          <a:p>
            <a:pPr marL="457200" lvl="1" indent="0">
              <a:buNone/>
            </a:pPr>
            <a:r>
              <a:rPr lang="pl-PL" dirty="0">
                <a:solidFill>
                  <a:srgbClr val="0000FF"/>
                </a:solidFill>
              </a:rPr>
              <a:t>		J ; </a:t>
            </a:r>
            <a:r>
              <a:rPr lang="pl-PL" dirty="0" smtClean="0">
                <a:solidFill>
                  <a:srgbClr val="0000FF"/>
                </a:solidFill>
              </a:rPr>
              <a:t>RC(t)   </a:t>
            </a:r>
            <a:r>
              <a:rPr lang="en-GB" b="1" dirty="0">
                <a:solidFill>
                  <a:srgbClr val="0000FF"/>
                </a:solidFill>
                <a:sym typeface="Symbol" charset="0"/>
              </a:rPr>
              <a:t></a:t>
            </a:r>
            <a:r>
              <a:rPr lang="en-GB" dirty="0">
                <a:solidFill>
                  <a:srgbClr val="0000FF"/>
                </a:solidFill>
                <a:sym typeface="Symbol" charset="0"/>
              </a:rPr>
              <a:t>   </a:t>
            </a:r>
            <a:r>
              <a:rPr lang="en-GB" dirty="0" smtClean="0">
                <a:solidFill>
                  <a:srgbClr val="0000FF"/>
                </a:solidFill>
                <a:sym typeface="Symbol" charset="0"/>
              </a:rPr>
              <a:t>RA(t) </a:t>
            </a:r>
            <a:r>
              <a:rPr lang="en-GB" dirty="0">
                <a:solidFill>
                  <a:srgbClr val="0000FF"/>
                </a:solidFill>
                <a:sym typeface="Symbol" charset="0"/>
              </a:rPr>
              <a:t>; </a:t>
            </a:r>
            <a:r>
              <a:rPr lang="en-GB" dirty="0" smtClean="0">
                <a:solidFill>
                  <a:srgbClr val="0000FF"/>
                </a:solidFill>
                <a:sym typeface="Symbol" charset="0"/>
              </a:rPr>
              <a:t>J</a:t>
            </a:r>
          </a:p>
          <a:p>
            <a:pPr marL="514350" indent="-457200"/>
            <a:r>
              <a:rPr lang="en-GB" dirty="0" smtClean="0">
                <a:sym typeface="Symbol" charset="0"/>
              </a:rPr>
              <a:t>Initialisation</a:t>
            </a:r>
          </a:p>
          <a:p>
            <a:pPr marL="57150" indent="0">
              <a:buNone/>
            </a:pPr>
            <a:r>
              <a:rPr lang="en-GB" dirty="0">
                <a:solidFill>
                  <a:srgbClr val="0000FF"/>
                </a:solidFill>
                <a:sym typeface="Symbol" charset="0"/>
              </a:rPr>
              <a:t>	</a:t>
            </a:r>
            <a:r>
              <a:rPr lang="en-GB" dirty="0" smtClean="0">
                <a:solidFill>
                  <a:srgbClr val="0000FF"/>
                </a:solidFill>
                <a:sym typeface="Symbol" charset="0"/>
              </a:rPr>
              <a:t>		</a:t>
            </a:r>
            <a:r>
              <a:rPr lang="en-GB" dirty="0" err="1">
                <a:solidFill>
                  <a:srgbClr val="0000FF"/>
                </a:solidFill>
                <a:sym typeface="Symbol" charset="0"/>
              </a:rPr>
              <a:t>c∈</a:t>
            </a:r>
            <a:r>
              <a:rPr lang="en-GB" dirty="0" err="1" smtClean="0">
                <a:solidFill>
                  <a:srgbClr val="0000FF"/>
                </a:solidFill>
                <a:sym typeface="Symbol" charset="0"/>
              </a:rPr>
              <a:t>IC</a:t>
            </a:r>
            <a:r>
              <a:rPr lang="en-GB" dirty="0" smtClean="0">
                <a:solidFill>
                  <a:srgbClr val="0000FF"/>
                </a:solidFill>
                <a:sym typeface="Symbol" charset="0"/>
              </a:rPr>
              <a:t>	⇒	∃a• </a:t>
            </a:r>
            <a:r>
              <a:rPr lang="en-GB" dirty="0" err="1">
                <a:solidFill>
                  <a:srgbClr val="0000FF"/>
                </a:solidFill>
                <a:sym typeface="Symbol" charset="0"/>
              </a:rPr>
              <a:t>a∈IA</a:t>
            </a:r>
            <a:r>
              <a:rPr lang="en-GB" dirty="0">
                <a:solidFill>
                  <a:srgbClr val="0000FF"/>
                </a:solidFill>
                <a:sym typeface="Symbol" charset="0"/>
              </a:rPr>
              <a:t> ∧ J(</a:t>
            </a:r>
            <a:r>
              <a:rPr lang="en-GB" dirty="0" err="1">
                <a:solidFill>
                  <a:srgbClr val="0000FF"/>
                </a:solidFill>
                <a:sym typeface="Symbol" charset="0"/>
              </a:rPr>
              <a:t>a,c</a:t>
            </a:r>
            <a:r>
              <a:rPr lang="en-GB" dirty="0">
                <a:solidFill>
                  <a:srgbClr val="0000FF"/>
                </a:solidFill>
                <a:sym typeface="Symbol" charset="0"/>
              </a:rPr>
              <a:t>) </a:t>
            </a:r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13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Proof for event trace refinement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t  </a:t>
            </a:r>
            <a:r>
              <a:rPr lang="en-GB" dirty="0">
                <a:sym typeface="Symbol" charset="0"/>
              </a:rPr>
              <a:t>is a trace of  </a:t>
            </a:r>
            <a:r>
              <a:rPr lang="en-GB" dirty="0" smtClean="0">
                <a:sym typeface="Symbol" charset="0"/>
              </a:rPr>
              <a:t>MC </a:t>
            </a:r>
          </a:p>
          <a:p>
            <a:pPr marL="0" indent="0">
              <a:buNone/>
            </a:pPr>
            <a:r>
              <a:rPr lang="en-US" dirty="0" smtClean="0"/>
              <a:t>=	</a:t>
            </a:r>
            <a:r>
              <a:rPr lang="en-GB" dirty="0" smtClean="0">
                <a:sym typeface="Symbol" charset="0"/>
              </a:rPr>
              <a:t>RC(t)[ </a:t>
            </a:r>
            <a:r>
              <a:rPr lang="en-GB" dirty="0" smtClean="0">
                <a:latin typeface="Times New Roman" charset="0"/>
              </a:rPr>
              <a:t>IC</a:t>
            </a:r>
            <a:r>
              <a:rPr lang="en-GB" dirty="0" smtClean="0">
                <a:sym typeface="Symbol" charset="0"/>
              </a:rPr>
              <a:t> ] ≠ </a:t>
            </a:r>
            <a:r>
              <a:rPr lang="en-GB" b="1" dirty="0" smtClean="0">
                <a:sym typeface="Symbol" charset="0"/>
              </a:rPr>
              <a:t></a:t>
            </a:r>
            <a:r>
              <a:rPr lang="en-GB" dirty="0" smtClean="0">
                <a:sym typeface="Symbol" charset="0"/>
              </a:rPr>
              <a:t> 	</a:t>
            </a:r>
            <a:r>
              <a:rPr lang="en-GB" dirty="0" smtClean="0">
                <a:solidFill>
                  <a:srgbClr val="0000FF"/>
                </a:solidFill>
                <a:sym typeface="Symbol" charset="0"/>
              </a:rPr>
              <a:t>// definition </a:t>
            </a:r>
            <a:endParaRPr lang="en-GB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=	</a:t>
            </a:r>
            <a:r>
              <a:rPr lang="en-GB" dirty="0" smtClean="0">
                <a:sym typeface="Symbol" charset="0"/>
              </a:rPr>
              <a:t></a:t>
            </a:r>
            <a:r>
              <a:rPr lang="en-GB" dirty="0" err="1" smtClean="0">
                <a:sym typeface="Symbol" charset="0"/>
              </a:rPr>
              <a:t>c,c</a:t>
            </a:r>
            <a:r>
              <a:rPr lang="en-GB" dirty="0" smtClean="0">
                <a:sym typeface="Symbol" charset="0"/>
              </a:rPr>
              <a:t>’ </a:t>
            </a:r>
            <a:r>
              <a:rPr lang="en-GB" dirty="0">
                <a:sym typeface="Symbol" charset="0"/>
              </a:rPr>
              <a:t>•</a:t>
            </a:r>
            <a:r>
              <a:rPr lang="en-GB" dirty="0" smtClean="0">
                <a:sym typeface="Symbol" charset="0"/>
              </a:rPr>
              <a:t> </a:t>
            </a:r>
            <a:r>
              <a:rPr lang="en-GB" dirty="0" err="1" smtClean="0">
                <a:sym typeface="Symbol" charset="0"/>
              </a:rPr>
              <a:t>c∈IC</a:t>
            </a:r>
            <a:r>
              <a:rPr lang="en-GB" dirty="0" smtClean="0">
                <a:sym typeface="Symbol" charset="0"/>
              </a:rPr>
              <a:t>  ∧ RC(t)(</a:t>
            </a:r>
            <a:r>
              <a:rPr lang="en-GB" dirty="0" err="1" smtClean="0">
                <a:sym typeface="Symbol" charset="0"/>
              </a:rPr>
              <a:t>c,c</a:t>
            </a:r>
            <a:r>
              <a:rPr lang="en-GB" dirty="0" smtClean="0">
                <a:sym typeface="Symbol" charset="0"/>
              </a:rPr>
              <a:t>’)		</a:t>
            </a:r>
            <a:r>
              <a:rPr lang="en-GB" dirty="0" smtClean="0">
                <a:solidFill>
                  <a:srgbClr val="0000FF"/>
                </a:solidFill>
                <a:sym typeface="Symbol" charset="0"/>
              </a:rPr>
              <a:t>// rewrite </a:t>
            </a:r>
          </a:p>
          <a:p>
            <a:pPr marL="0" indent="0">
              <a:buNone/>
            </a:pPr>
            <a:r>
              <a:rPr lang="en-US" dirty="0" smtClean="0"/>
              <a:t>⇒</a:t>
            </a:r>
            <a:r>
              <a:rPr lang="en-US" dirty="0"/>
              <a:t>	</a:t>
            </a:r>
            <a:r>
              <a:rPr lang="en-GB" dirty="0">
                <a:sym typeface="Symbol" charset="0"/>
              </a:rPr>
              <a:t></a:t>
            </a:r>
            <a:r>
              <a:rPr lang="en-GB" dirty="0" err="1">
                <a:sym typeface="Symbol" charset="0"/>
              </a:rPr>
              <a:t>c,c</a:t>
            </a:r>
            <a:r>
              <a:rPr lang="en-GB" dirty="0" err="1" smtClean="0">
                <a:sym typeface="Symbol" charset="0"/>
              </a:rPr>
              <a:t>’,a</a:t>
            </a:r>
            <a:r>
              <a:rPr lang="en-GB" dirty="0" smtClean="0">
                <a:sym typeface="Symbol" charset="0"/>
              </a:rPr>
              <a:t> </a:t>
            </a:r>
            <a:r>
              <a:rPr lang="en-GB" dirty="0">
                <a:sym typeface="Symbol" charset="0"/>
              </a:rPr>
              <a:t>• </a:t>
            </a:r>
            <a:r>
              <a:rPr lang="en-GB" dirty="0" err="1">
                <a:sym typeface="Symbol" charset="0"/>
              </a:rPr>
              <a:t>c∈IC</a:t>
            </a:r>
            <a:r>
              <a:rPr lang="en-GB" dirty="0">
                <a:sym typeface="Symbol" charset="0"/>
              </a:rPr>
              <a:t> </a:t>
            </a:r>
            <a:r>
              <a:rPr lang="en-GB" dirty="0" smtClean="0">
                <a:sym typeface="Symbol" charset="0"/>
              </a:rPr>
              <a:t>∧ </a:t>
            </a:r>
            <a:r>
              <a:rPr lang="en-GB" dirty="0" err="1" smtClean="0">
                <a:sym typeface="Symbol" charset="0"/>
              </a:rPr>
              <a:t>a∈IA</a:t>
            </a:r>
            <a:r>
              <a:rPr lang="en-GB" dirty="0" smtClean="0">
                <a:sym typeface="Symbol" charset="0"/>
              </a:rPr>
              <a:t> ∧ J(</a:t>
            </a:r>
            <a:r>
              <a:rPr lang="en-GB" dirty="0" err="1" smtClean="0">
                <a:sym typeface="Symbol" charset="0"/>
              </a:rPr>
              <a:t>a,c</a:t>
            </a:r>
            <a:r>
              <a:rPr lang="en-GB" dirty="0" smtClean="0">
                <a:sym typeface="Symbol" charset="0"/>
              </a:rPr>
              <a:t>) ∧ RC</a:t>
            </a:r>
            <a:r>
              <a:rPr lang="en-GB" dirty="0">
                <a:sym typeface="Symbol" charset="0"/>
              </a:rPr>
              <a:t>(t)(</a:t>
            </a:r>
            <a:r>
              <a:rPr lang="en-GB" dirty="0" err="1">
                <a:sym typeface="Symbol" charset="0"/>
              </a:rPr>
              <a:t>c,c</a:t>
            </a:r>
            <a:r>
              <a:rPr lang="en-GB" dirty="0">
                <a:sym typeface="Symbol" charset="0"/>
              </a:rPr>
              <a:t>’</a:t>
            </a:r>
            <a:r>
              <a:rPr lang="en-GB" dirty="0" smtClean="0">
                <a:sym typeface="Symbol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sym typeface="Symbol" charset="0"/>
              </a:rPr>
              <a:t>	</a:t>
            </a:r>
            <a:r>
              <a:rPr lang="en-GB" dirty="0" smtClean="0">
                <a:sym typeface="Symbol" charset="0"/>
              </a:rPr>
              <a:t>						</a:t>
            </a:r>
            <a:r>
              <a:rPr lang="en-GB" dirty="0" smtClean="0">
                <a:solidFill>
                  <a:srgbClr val="0000FF"/>
                </a:solidFill>
                <a:sym typeface="Symbol" charset="0"/>
              </a:rPr>
              <a:t>// initialisation refinement</a:t>
            </a:r>
            <a:endParaRPr lang="en-GB" dirty="0">
              <a:solidFill>
                <a:srgbClr val="0000FF"/>
              </a:solidFill>
              <a:sym typeface="Symbol" charset="0"/>
            </a:endParaRPr>
          </a:p>
          <a:p>
            <a:pPr marL="0" indent="0">
              <a:buNone/>
            </a:pPr>
            <a:r>
              <a:rPr lang="en-US" dirty="0" smtClean="0"/>
              <a:t>=</a:t>
            </a:r>
            <a:r>
              <a:rPr lang="en-US" dirty="0"/>
              <a:t>	</a:t>
            </a:r>
            <a:r>
              <a:rPr lang="en-GB" dirty="0" smtClean="0">
                <a:sym typeface="Symbol" charset="0"/>
              </a:rPr>
              <a:t></a:t>
            </a:r>
            <a:r>
              <a:rPr lang="en-GB" dirty="0" err="1" smtClean="0">
                <a:sym typeface="Symbol" charset="0"/>
              </a:rPr>
              <a:t>c</a:t>
            </a:r>
            <a:r>
              <a:rPr lang="en-GB" dirty="0" err="1">
                <a:sym typeface="Symbol" charset="0"/>
              </a:rPr>
              <a:t>’,a</a:t>
            </a:r>
            <a:r>
              <a:rPr lang="en-GB" dirty="0">
                <a:sym typeface="Symbol" charset="0"/>
              </a:rPr>
              <a:t> • </a:t>
            </a:r>
            <a:r>
              <a:rPr lang="en-GB" dirty="0" err="1" smtClean="0">
                <a:sym typeface="Symbol" charset="0"/>
              </a:rPr>
              <a:t>a</a:t>
            </a:r>
            <a:r>
              <a:rPr lang="en-GB" dirty="0" err="1">
                <a:sym typeface="Symbol" charset="0"/>
              </a:rPr>
              <a:t>∈IA</a:t>
            </a:r>
            <a:r>
              <a:rPr lang="en-GB" dirty="0">
                <a:sym typeface="Symbol" charset="0"/>
              </a:rPr>
              <a:t> ∧ </a:t>
            </a:r>
            <a:r>
              <a:rPr lang="en-GB" dirty="0" smtClean="0">
                <a:sym typeface="Symbol" charset="0"/>
              </a:rPr>
              <a:t>(J ; RC</a:t>
            </a:r>
            <a:r>
              <a:rPr lang="en-GB" dirty="0">
                <a:sym typeface="Symbol" charset="0"/>
              </a:rPr>
              <a:t>(t</a:t>
            </a:r>
            <a:r>
              <a:rPr lang="en-GB" dirty="0" smtClean="0">
                <a:sym typeface="Symbol" charset="0"/>
              </a:rPr>
              <a:t>))(</a:t>
            </a:r>
            <a:r>
              <a:rPr lang="en-GB" dirty="0" err="1" smtClean="0">
                <a:sym typeface="Symbol" charset="0"/>
              </a:rPr>
              <a:t>a,</a:t>
            </a:r>
            <a:r>
              <a:rPr lang="en-GB" dirty="0" err="1">
                <a:sym typeface="Symbol" charset="0"/>
              </a:rPr>
              <a:t>c</a:t>
            </a:r>
            <a:r>
              <a:rPr lang="en-GB" dirty="0">
                <a:sym typeface="Symbol" charset="0"/>
              </a:rPr>
              <a:t>’</a:t>
            </a:r>
            <a:r>
              <a:rPr lang="en-GB" dirty="0" smtClean="0">
                <a:sym typeface="Symbol" charset="0"/>
              </a:rPr>
              <a:t>)	</a:t>
            </a:r>
            <a:r>
              <a:rPr lang="en-GB" dirty="0" smtClean="0">
                <a:solidFill>
                  <a:srgbClr val="0000FF"/>
                </a:solidFill>
                <a:sym typeface="Symbol" charset="0"/>
              </a:rPr>
              <a:t>// </a:t>
            </a:r>
            <a:r>
              <a:rPr lang="en-GB" dirty="0" err="1" smtClean="0">
                <a:solidFill>
                  <a:srgbClr val="0000FF"/>
                </a:solidFill>
                <a:sym typeface="Symbol" charset="0"/>
              </a:rPr>
              <a:t>defn</a:t>
            </a:r>
            <a:r>
              <a:rPr lang="en-GB" dirty="0" smtClean="0">
                <a:solidFill>
                  <a:srgbClr val="0000FF"/>
                </a:solidFill>
                <a:sym typeface="Symbol" charset="0"/>
              </a:rPr>
              <a:t> of ;</a:t>
            </a:r>
            <a:endParaRPr lang="en-GB" dirty="0">
              <a:solidFill>
                <a:srgbClr val="0000FF"/>
              </a:solidFill>
              <a:sym typeface="Symbol" charset="0"/>
            </a:endParaRPr>
          </a:p>
          <a:p>
            <a:pPr marL="0" indent="0">
              <a:buNone/>
            </a:pPr>
            <a:r>
              <a:rPr lang="en-US" dirty="0"/>
              <a:t>⇒	</a:t>
            </a:r>
            <a:r>
              <a:rPr lang="en-GB" dirty="0">
                <a:sym typeface="Symbol" charset="0"/>
              </a:rPr>
              <a:t></a:t>
            </a:r>
            <a:r>
              <a:rPr lang="en-GB" dirty="0" err="1">
                <a:sym typeface="Symbol" charset="0"/>
              </a:rPr>
              <a:t>c’,a</a:t>
            </a:r>
            <a:r>
              <a:rPr lang="en-GB" dirty="0">
                <a:sym typeface="Symbol" charset="0"/>
              </a:rPr>
              <a:t> • </a:t>
            </a:r>
            <a:r>
              <a:rPr lang="en-GB" dirty="0" err="1">
                <a:sym typeface="Symbol" charset="0"/>
              </a:rPr>
              <a:t>a∈IA</a:t>
            </a:r>
            <a:r>
              <a:rPr lang="en-GB" dirty="0">
                <a:sym typeface="Symbol" charset="0"/>
              </a:rPr>
              <a:t> ∧ </a:t>
            </a:r>
            <a:r>
              <a:rPr lang="en-GB" dirty="0" smtClean="0">
                <a:sym typeface="Symbol" charset="0"/>
              </a:rPr>
              <a:t>(RA(t) </a:t>
            </a:r>
            <a:r>
              <a:rPr lang="en-GB" dirty="0">
                <a:sym typeface="Symbol" charset="0"/>
              </a:rPr>
              <a:t>; J</a:t>
            </a:r>
            <a:r>
              <a:rPr lang="en-GB" dirty="0" smtClean="0">
                <a:sym typeface="Symbol" charset="0"/>
              </a:rPr>
              <a:t>)</a:t>
            </a:r>
            <a:r>
              <a:rPr lang="en-GB" dirty="0">
                <a:sym typeface="Symbol" charset="0"/>
              </a:rPr>
              <a:t>(</a:t>
            </a:r>
            <a:r>
              <a:rPr lang="en-GB" dirty="0" err="1">
                <a:sym typeface="Symbol" charset="0"/>
              </a:rPr>
              <a:t>a,c</a:t>
            </a:r>
            <a:r>
              <a:rPr lang="en-GB" dirty="0">
                <a:sym typeface="Symbol" charset="0"/>
              </a:rPr>
              <a:t>’</a:t>
            </a:r>
            <a:r>
              <a:rPr lang="en-GB" dirty="0" smtClean="0">
                <a:sym typeface="Symbol" charset="0"/>
              </a:rPr>
              <a:t>)	</a:t>
            </a:r>
            <a:r>
              <a:rPr lang="en-GB" dirty="0" smtClean="0">
                <a:solidFill>
                  <a:srgbClr val="0000FF"/>
                </a:solidFill>
                <a:sym typeface="Symbol" charset="0"/>
              </a:rPr>
              <a:t>// inductive theorem</a:t>
            </a:r>
            <a:endParaRPr lang="en-GB" dirty="0">
              <a:solidFill>
                <a:srgbClr val="0000FF"/>
              </a:solidFill>
              <a:sym typeface="Symbol" charset="0"/>
            </a:endParaRPr>
          </a:p>
          <a:p>
            <a:pPr marL="0" indent="0">
              <a:buNone/>
            </a:pPr>
            <a:r>
              <a:rPr lang="en-US" dirty="0"/>
              <a:t>⇒	</a:t>
            </a:r>
            <a:r>
              <a:rPr lang="en-GB" dirty="0" smtClean="0">
                <a:sym typeface="Symbol" charset="0"/>
              </a:rPr>
              <a:t></a:t>
            </a:r>
            <a:r>
              <a:rPr lang="en-GB" dirty="0" err="1" smtClean="0">
                <a:sym typeface="Symbol" charset="0"/>
              </a:rPr>
              <a:t>a,a</a:t>
            </a:r>
            <a:r>
              <a:rPr lang="en-GB" dirty="0" smtClean="0">
                <a:sym typeface="Symbol" charset="0"/>
              </a:rPr>
              <a:t>’ </a:t>
            </a:r>
            <a:r>
              <a:rPr lang="en-GB" dirty="0">
                <a:sym typeface="Symbol" charset="0"/>
              </a:rPr>
              <a:t>• </a:t>
            </a:r>
            <a:r>
              <a:rPr lang="en-GB" dirty="0" err="1">
                <a:sym typeface="Symbol" charset="0"/>
              </a:rPr>
              <a:t>a∈IA</a:t>
            </a:r>
            <a:r>
              <a:rPr lang="en-GB" dirty="0">
                <a:sym typeface="Symbol" charset="0"/>
              </a:rPr>
              <a:t> ∧ </a:t>
            </a:r>
            <a:r>
              <a:rPr lang="en-GB" dirty="0" smtClean="0">
                <a:sym typeface="Symbol" charset="0"/>
              </a:rPr>
              <a:t>RA</a:t>
            </a:r>
            <a:r>
              <a:rPr lang="en-GB" dirty="0">
                <a:sym typeface="Symbol" charset="0"/>
              </a:rPr>
              <a:t>(t) </a:t>
            </a:r>
            <a:r>
              <a:rPr lang="en-GB" dirty="0" smtClean="0">
                <a:sym typeface="Symbol" charset="0"/>
              </a:rPr>
              <a:t>(</a:t>
            </a:r>
            <a:r>
              <a:rPr lang="en-GB" dirty="0" err="1">
                <a:sym typeface="Symbol" charset="0"/>
              </a:rPr>
              <a:t>a</a:t>
            </a:r>
            <a:r>
              <a:rPr lang="en-GB" dirty="0" err="1" smtClean="0">
                <a:sym typeface="Symbol" charset="0"/>
              </a:rPr>
              <a:t>,a</a:t>
            </a:r>
            <a:r>
              <a:rPr lang="en-GB" dirty="0" smtClean="0">
                <a:sym typeface="Symbol" charset="0"/>
              </a:rPr>
              <a:t>’)		</a:t>
            </a:r>
            <a:r>
              <a:rPr lang="en-GB" dirty="0" smtClean="0">
                <a:solidFill>
                  <a:srgbClr val="0000FF"/>
                </a:solidFill>
                <a:sym typeface="Symbol" charset="0"/>
              </a:rPr>
              <a:t>// </a:t>
            </a:r>
            <a:r>
              <a:rPr lang="en-GB" dirty="0" err="1">
                <a:solidFill>
                  <a:srgbClr val="0000FF"/>
                </a:solidFill>
                <a:sym typeface="Symbol" charset="0"/>
              </a:rPr>
              <a:t>defn</a:t>
            </a:r>
            <a:r>
              <a:rPr lang="en-GB" dirty="0">
                <a:solidFill>
                  <a:srgbClr val="0000FF"/>
                </a:solidFill>
                <a:sym typeface="Symbol" charset="0"/>
              </a:rPr>
              <a:t> of </a:t>
            </a:r>
            <a:r>
              <a:rPr lang="en-GB" dirty="0" smtClean="0">
                <a:solidFill>
                  <a:srgbClr val="0000FF"/>
                </a:solidFill>
                <a:sym typeface="Symbol" charset="0"/>
              </a:rPr>
              <a:t>;</a:t>
            </a:r>
            <a:endParaRPr lang="en-GB" dirty="0">
              <a:solidFill>
                <a:srgbClr val="0000FF"/>
              </a:solidFill>
              <a:sym typeface="Symbol" charset="0"/>
            </a:endParaRPr>
          </a:p>
          <a:p>
            <a:pPr marL="0" indent="0">
              <a:buNone/>
            </a:pPr>
            <a:r>
              <a:rPr lang="en-US" dirty="0"/>
              <a:t>=	</a:t>
            </a:r>
            <a:r>
              <a:rPr lang="en-GB" dirty="0" smtClean="0">
                <a:sym typeface="Symbol" charset="0"/>
              </a:rPr>
              <a:t>RA(</a:t>
            </a:r>
            <a:r>
              <a:rPr lang="en-GB" dirty="0">
                <a:sym typeface="Symbol" charset="0"/>
              </a:rPr>
              <a:t>t)[ </a:t>
            </a:r>
            <a:r>
              <a:rPr lang="en-GB" dirty="0" smtClean="0">
                <a:latin typeface="Times New Roman" charset="0"/>
              </a:rPr>
              <a:t>IA</a:t>
            </a:r>
            <a:r>
              <a:rPr lang="en-GB" dirty="0" smtClean="0">
                <a:sym typeface="Symbol" charset="0"/>
              </a:rPr>
              <a:t> </a:t>
            </a:r>
            <a:r>
              <a:rPr lang="en-GB" dirty="0">
                <a:sym typeface="Symbol" charset="0"/>
              </a:rPr>
              <a:t>] ≠ </a:t>
            </a:r>
            <a:r>
              <a:rPr lang="en-GB" b="1" dirty="0">
                <a:sym typeface="Symbol" charset="0"/>
              </a:rPr>
              <a:t></a:t>
            </a:r>
            <a:r>
              <a:rPr lang="en-GB" dirty="0">
                <a:sym typeface="Symbol" charset="0"/>
              </a:rPr>
              <a:t> </a:t>
            </a:r>
            <a:r>
              <a:rPr lang="en-GB" dirty="0" smtClean="0">
                <a:sym typeface="Symbol" charset="0"/>
              </a:rPr>
              <a:t>						</a:t>
            </a:r>
            <a:r>
              <a:rPr lang="en-GB" dirty="0" smtClean="0">
                <a:solidFill>
                  <a:srgbClr val="0000FF"/>
                </a:solidFill>
                <a:sym typeface="Symbol" charset="0"/>
              </a:rPr>
              <a:t>// rewrite</a:t>
            </a:r>
          </a:p>
          <a:p>
            <a:pPr marL="0" indent="0">
              <a:buNone/>
            </a:pPr>
            <a:r>
              <a:rPr lang="en-US" dirty="0"/>
              <a:t>=	</a:t>
            </a:r>
            <a:r>
              <a:rPr lang="en-GB" dirty="0" smtClean="0"/>
              <a:t>t  </a:t>
            </a:r>
            <a:r>
              <a:rPr lang="en-GB" dirty="0">
                <a:sym typeface="Symbol" charset="0"/>
              </a:rPr>
              <a:t>is a trace of  </a:t>
            </a:r>
            <a:r>
              <a:rPr lang="en-GB" dirty="0" smtClean="0">
                <a:sym typeface="Symbol" charset="0"/>
              </a:rPr>
              <a:t>MA 					</a:t>
            </a:r>
            <a:r>
              <a:rPr lang="en-GB" dirty="0" smtClean="0">
                <a:solidFill>
                  <a:srgbClr val="0000FF"/>
                </a:solidFill>
                <a:sym typeface="Symbol" charset="0"/>
              </a:rPr>
              <a:t>// definition</a:t>
            </a:r>
            <a:endParaRPr lang="en-GB" dirty="0">
              <a:solidFill>
                <a:srgbClr val="0000FF"/>
              </a:solidFill>
              <a:sym typeface="Symbol" charset="0"/>
            </a:endParaRPr>
          </a:p>
          <a:p>
            <a:pPr marL="0" indent="0">
              <a:buNone/>
            </a:pPr>
            <a:endParaRPr lang="en-GB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43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FF"/>
                </a:solidFill>
              </a:rPr>
              <a:t>Validation and verification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6370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GB" dirty="0" smtClean="0">
                <a:solidFill>
                  <a:srgbClr val="0000FF"/>
                </a:solidFill>
              </a:rPr>
              <a:t>Requirements validation: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The extent to which (informal) requirements satisfy the needs of the stakeholders</a:t>
            </a:r>
          </a:p>
          <a:p>
            <a:pPr lvl="1"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>
                <a:solidFill>
                  <a:srgbClr val="0000FF"/>
                </a:solidFill>
              </a:rPr>
              <a:t>Model validation: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The extent to which </a:t>
            </a:r>
            <a:r>
              <a:rPr lang="en-GB" dirty="0" smtClean="0"/>
              <a:t>(formal) model accurately captures the </a:t>
            </a:r>
            <a:r>
              <a:rPr lang="en-GB" dirty="0"/>
              <a:t>(informal) </a:t>
            </a:r>
            <a:r>
              <a:rPr lang="en-GB" dirty="0" smtClean="0"/>
              <a:t>requirements</a:t>
            </a:r>
          </a:p>
          <a:p>
            <a:pPr lvl="1"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>
                <a:solidFill>
                  <a:srgbClr val="0000FF"/>
                </a:solidFill>
              </a:rPr>
              <a:t>Model verification: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rgbClr val="000000"/>
                </a:solidFill>
              </a:rPr>
              <a:t>The extent to which a model correctly maintains invariants or refines another (more abstract) model</a:t>
            </a:r>
          </a:p>
          <a:p>
            <a:pPr lvl="2">
              <a:lnSpc>
                <a:spcPct val="90000"/>
              </a:lnSpc>
            </a:pPr>
            <a:r>
              <a:rPr lang="en-GB" sz="2800" dirty="0" smtClean="0">
                <a:solidFill>
                  <a:srgbClr val="000000"/>
                </a:solidFill>
              </a:rPr>
              <a:t>Measured, e.g., by degree of validity of proof obligations</a:t>
            </a:r>
          </a:p>
          <a:p>
            <a:pPr>
              <a:lnSpc>
                <a:spcPct val="90000"/>
              </a:lnSpc>
            </a:pPr>
            <a:endParaRPr lang="en-GB" sz="36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03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Expanding the data refinement condition in Event-B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Events of the form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	</a:t>
            </a:r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dirty="0" smtClean="0">
                <a:solidFill>
                  <a:srgbClr val="000000"/>
                </a:solidFill>
              </a:rPr>
              <a:t>=</a:t>
            </a: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dirty="0"/>
              <a:t>when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GA(</a:t>
            </a:r>
            <a:r>
              <a:rPr lang="en-US" dirty="0">
                <a:solidFill>
                  <a:srgbClr val="0000FF"/>
                </a:solidFill>
              </a:rPr>
              <a:t>a)   </a:t>
            </a:r>
            <a:r>
              <a:rPr lang="en-US" dirty="0">
                <a:solidFill>
                  <a:srgbClr val="000000"/>
                </a:solidFill>
              </a:rPr>
              <a:t>then</a:t>
            </a:r>
            <a:r>
              <a:rPr lang="en-US" dirty="0">
                <a:solidFill>
                  <a:srgbClr val="0000FF"/>
                </a:solidFill>
              </a:rPr>
              <a:t>  a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:| SA(</a:t>
            </a:r>
            <a:r>
              <a:rPr lang="en-US" dirty="0" err="1" smtClean="0">
                <a:solidFill>
                  <a:srgbClr val="0000FF"/>
                </a:solidFill>
                <a:sym typeface="Wingdings"/>
              </a:rPr>
              <a:t>a,a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’)  </a:t>
            </a:r>
            <a:r>
              <a:rPr lang="en-US" dirty="0" smtClean="0">
                <a:solidFill>
                  <a:srgbClr val="000000"/>
                </a:solidFill>
              </a:rPr>
              <a:t>end 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	</a:t>
            </a:r>
            <a:r>
              <a:rPr lang="en-US" dirty="0" smtClean="0">
                <a:solidFill>
                  <a:srgbClr val="0000FF"/>
                </a:solidFill>
              </a:rPr>
              <a:t>C </a:t>
            </a:r>
            <a:r>
              <a:rPr lang="en-US" dirty="0" smtClean="0">
                <a:solidFill>
                  <a:srgbClr val="000000"/>
                </a:solidFill>
              </a:rPr>
              <a:t>=</a:t>
            </a: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dirty="0"/>
              <a:t>when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GC(c)   </a:t>
            </a:r>
            <a:r>
              <a:rPr lang="en-US" dirty="0">
                <a:solidFill>
                  <a:srgbClr val="000000"/>
                </a:solidFill>
              </a:rPr>
              <a:t>then</a:t>
            </a: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 smtClean="0">
                <a:solidFill>
                  <a:srgbClr val="0000FF"/>
                </a:solidFill>
              </a:rPr>
              <a:t>c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:|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SC(</a:t>
            </a:r>
            <a:r>
              <a:rPr lang="en-US" dirty="0" err="1" smtClean="0">
                <a:solidFill>
                  <a:srgbClr val="0000FF"/>
                </a:solidFill>
                <a:sym typeface="Wingdings"/>
              </a:rPr>
              <a:t>c,c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’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)  </a:t>
            </a:r>
            <a:r>
              <a:rPr lang="en-US" dirty="0">
                <a:solidFill>
                  <a:srgbClr val="000000"/>
                </a:solidFill>
              </a:rPr>
              <a:t>end </a:t>
            </a:r>
          </a:p>
          <a:p>
            <a:r>
              <a:rPr lang="en-US" dirty="0" smtClean="0"/>
              <a:t>Gluing invariant is of the form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I(a)  ∧  J(</a:t>
            </a:r>
            <a:r>
              <a:rPr lang="en-US" dirty="0" err="1" smtClean="0">
                <a:solidFill>
                  <a:srgbClr val="0000FF"/>
                </a:solidFill>
              </a:rPr>
              <a:t>a,c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I</a:t>
            </a:r>
            <a:r>
              <a:rPr lang="en-US" dirty="0" smtClean="0"/>
              <a:t> is the invariant of MA, </a:t>
            </a:r>
            <a:r>
              <a:rPr lang="en-US" dirty="0" smtClean="0">
                <a:solidFill>
                  <a:srgbClr val="0000FF"/>
                </a:solidFill>
              </a:rPr>
              <a:t>J</a:t>
            </a:r>
            <a:r>
              <a:rPr lang="en-US" dirty="0" smtClean="0"/>
              <a:t> is the invariant of MC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Data refinement PO:</a:t>
            </a:r>
          </a:p>
          <a:p>
            <a:pPr marL="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</a:t>
            </a:r>
            <a:r>
              <a:rPr lang="en-US" dirty="0">
                <a:solidFill>
                  <a:srgbClr val="0000FF"/>
                </a:solidFill>
              </a:rPr>
              <a:t>GC(c</a:t>
            </a:r>
            <a:r>
              <a:rPr lang="en-US" dirty="0" smtClean="0">
                <a:solidFill>
                  <a:srgbClr val="0000FF"/>
                </a:solidFill>
              </a:rPr>
              <a:t>) ∧ SC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c,c</a:t>
            </a:r>
            <a:r>
              <a:rPr lang="en-US" dirty="0">
                <a:solidFill>
                  <a:srgbClr val="0000FF"/>
                </a:solidFill>
              </a:rPr>
              <a:t>’),   </a:t>
            </a:r>
            <a:r>
              <a:rPr lang="en-US" dirty="0" smtClean="0">
                <a:solidFill>
                  <a:srgbClr val="0000FF"/>
                </a:solidFill>
              </a:rPr>
              <a:t>I(a),  J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a,c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pl-PL" dirty="0" smtClean="0">
                <a:solidFill>
                  <a:srgbClr val="0000FF"/>
                </a:solidFill>
              </a:rPr>
              <a:t>   </a:t>
            </a:r>
          </a:p>
          <a:p>
            <a:pPr marL="0" lvl="1" indent="0">
              <a:buNone/>
            </a:pPr>
            <a:r>
              <a:rPr lang="pl-PL" b="1" dirty="0">
                <a:solidFill>
                  <a:srgbClr val="0000FF"/>
                </a:solidFill>
              </a:rPr>
              <a:t>	</a:t>
            </a:r>
            <a:r>
              <a:rPr lang="pl-PL" b="1" dirty="0" smtClean="0">
                <a:solidFill>
                  <a:srgbClr val="0000FF"/>
                </a:solidFill>
              </a:rPr>
              <a:t>	⊢</a:t>
            </a:r>
            <a:r>
              <a:rPr lang="pl-PL" dirty="0" smtClean="0">
                <a:solidFill>
                  <a:srgbClr val="0000FF"/>
                </a:solidFill>
              </a:rPr>
              <a:t>   </a:t>
            </a:r>
            <a:r>
              <a:rPr lang="pl-PL" dirty="0">
                <a:solidFill>
                  <a:srgbClr val="0000FF"/>
                </a:solidFill>
              </a:rPr>
              <a:t>∃a’ • </a:t>
            </a:r>
            <a:r>
              <a:rPr lang="en-US" dirty="0">
                <a:solidFill>
                  <a:srgbClr val="0000FF"/>
                </a:solidFill>
              </a:rPr>
              <a:t>GA(a</a:t>
            </a:r>
            <a:r>
              <a:rPr lang="en-US" dirty="0" smtClean="0">
                <a:solidFill>
                  <a:srgbClr val="0000FF"/>
                </a:solidFill>
              </a:rPr>
              <a:t>) ∧ </a:t>
            </a:r>
            <a:r>
              <a:rPr lang="pl-PL" dirty="0">
                <a:solidFill>
                  <a:srgbClr val="0000FF"/>
                </a:solidFill>
              </a:rPr>
              <a:t>S</a:t>
            </a:r>
            <a:r>
              <a:rPr lang="pl-PL" dirty="0" smtClean="0">
                <a:solidFill>
                  <a:srgbClr val="0000FF"/>
                </a:solidFill>
              </a:rPr>
              <a:t>A</a:t>
            </a:r>
            <a:r>
              <a:rPr lang="pl-PL" dirty="0">
                <a:solidFill>
                  <a:srgbClr val="0000FF"/>
                </a:solidFill>
              </a:rPr>
              <a:t>(</a:t>
            </a:r>
            <a:r>
              <a:rPr lang="pl-PL" dirty="0" err="1">
                <a:solidFill>
                  <a:srgbClr val="0000FF"/>
                </a:solidFill>
              </a:rPr>
              <a:t>a,a</a:t>
            </a:r>
            <a:r>
              <a:rPr lang="pl-PL" dirty="0">
                <a:solidFill>
                  <a:srgbClr val="0000FF"/>
                </a:solidFill>
              </a:rPr>
              <a:t>’) ∧ </a:t>
            </a:r>
            <a:r>
              <a:rPr lang="en-US" dirty="0">
                <a:solidFill>
                  <a:srgbClr val="0000FF"/>
                </a:solidFill>
              </a:rPr>
              <a:t>I(</a:t>
            </a:r>
            <a:r>
              <a:rPr lang="en-US" dirty="0" smtClean="0">
                <a:solidFill>
                  <a:srgbClr val="0000FF"/>
                </a:solidFill>
              </a:rPr>
              <a:t>a’) ∧ </a:t>
            </a:r>
            <a:r>
              <a:rPr lang="pl-PL" dirty="0" smtClean="0">
                <a:solidFill>
                  <a:srgbClr val="0000FF"/>
                </a:solidFill>
              </a:rPr>
              <a:t>J</a:t>
            </a:r>
            <a:r>
              <a:rPr lang="pl-PL" dirty="0">
                <a:solidFill>
                  <a:srgbClr val="0000FF"/>
                </a:solidFill>
              </a:rPr>
              <a:t>(</a:t>
            </a:r>
            <a:r>
              <a:rPr lang="pl-PL" dirty="0" err="1">
                <a:solidFill>
                  <a:srgbClr val="0000FF"/>
                </a:solidFill>
              </a:rPr>
              <a:t>a’,c</a:t>
            </a:r>
            <a:r>
              <a:rPr lang="pl-PL" dirty="0">
                <a:solidFill>
                  <a:srgbClr val="0000FF"/>
                </a:solidFill>
              </a:rPr>
              <a:t>’)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3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Witness predicate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Existential quantification allows for relational data abstraction (non-determinism)</a:t>
            </a:r>
          </a:p>
          <a:p>
            <a:r>
              <a:rPr lang="en-US" dirty="0" smtClean="0"/>
              <a:t>BUT </a:t>
            </a:r>
            <a:r>
              <a:rPr lang="en-US" dirty="0"/>
              <a:t>the existential </a:t>
            </a:r>
            <a:r>
              <a:rPr lang="en-US" dirty="0" smtClean="0"/>
              <a:t>quantification makes it </a:t>
            </a:r>
            <a:r>
              <a:rPr lang="en-US" dirty="0"/>
              <a:t>difficult to decompose </a:t>
            </a:r>
            <a:r>
              <a:rPr lang="en-US" dirty="0" smtClean="0"/>
              <a:t>the data refinement PO</a:t>
            </a:r>
          </a:p>
          <a:p>
            <a:r>
              <a:rPr lang="en-US" dirty="0" smtClean="0"/>
              <a:t>The witness predicate for an event captures the </a:t>
            </a:r>
            <a:r>
              <a:rPr lang="en-US" dirty="0" err="1" smtClean="0"/>
              <a:t>nondeterminism</a:t>
            </a:r>
            <a:r>
              <a:rPr lang="en-US" dirty="0" smtClean="0"/>
              <a:t> in the data refinement for that event</a:t>
            </a:r>
          </a:p>
          <a:p>
            <a:r>
              <a:rPr lang="en-US" dirty="0" smtClean="0"/>
              <a:t>Used to decompose the data refinement PO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58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Event-B Refinement POs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WFIS:</a:t>
            </a:r>
          </a:p>
          <a:p>
            <a:pPr marL="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GC</a:t>
            </a:r>
            <a:r>
              <a:rPr lang="en-US" dirty="0">
                <a:solidFill>
                  <a:srgbClr val="0000FF"/>
                </a:solidFill>
              </a:rPr>
              <a:t>(c) ∧ SC(</a:t>
            </a:r>
            <a:r>
              <a:rPr lang="en-US" dirty="0" err="1">
                <a:solidFill>
                  <a:srgbClr val="0000FF"/>
                </a:solidFill>
              </a:rPr>
              <a:t>c,c</a:t>
            </a:r>
            <a:r>
              <a:rPr lang="en-US" dirty="0">
                <a:solidFill>
                  <a:srgbClr val="0000FF"/>
                </a:solidFill>
              </a:rPr>
              <a:t>’),   I(a),  J(</a:t>
            </a:r>
            <a:r>
              <a:rPr lang="en-US" dirty="0" err="1">
                <a:solidFill>
                  <a:srgbClr val="0000FF"/>
                </a:solidFill>
              </a:rPr>
              <a:t>a,c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pl-PL" dirty="0">
                <a:solidFill>
                  <a:srgbClr val="0000FF"/>
                </a:solidFill>
              </a:rPr>
              <a:t>   </a:t>
            </a:r>
            <a:r>
              <a:rPr lang="pl-PL" b="1" dirty="0" smtClean="0">
                <a:solidFill>
                  <a:srgbClr val="0000FF"/>
                </a:solidFill>
              </a:rPr>
              <a:t>⊢</a:t>
            </a:r>
            <a:r>
              <a:rPr lang="pl-PL" dirty="0" smtClean="0">
                <a:solidFill>
                  <a:srgbClr val="0000FF"/>
                </a:solidFill>
              </a:rPr>
              <a:t>   </a:t>
            </a:r>
            <a:r>
              <a:rPr lang="pl-PL" dirty="0">
                <a:solidFill>
                  <a:srgbClr val="0000FF"/>
                </a:solidFill>
              </a:rPr>
              <a:t>∃a’ • </a:t>
            </a:r>
            <a:r>
              <a:rPr lang="en-GB" dirty="0" smtClean="0">
                <a:solidFill>
                  <a:srgbClr val="0000FF"/>
                </a:solidFill>
              </a:rPr>
              <a:t>W</a:t>
            </a:r>
            <a:r>
              <a:rPr lang="pl-PL" dirty="0" smtClean="0">
                <a:solidFill>
                  <a:srgbClr val="0000FF"/>
                </a:solidFill>
              </a:rPr>
              <a:t>(</a:t>
            </a:r>
            <a:r>
              <a:rPr lang="pl-PL" dirty="0">
                <a:solidFill>
                  <a:srgbClr val="0000FF"/>
                </a:solidFill>
              </a:rPr>
              <a:t>a’</a:t>
            </a:r>
            <a:r>
              <a:rPr lang="pl-PL" dirty="0" smtClean="0">
                <a:solidFill>
                  <a:srgbClr val="0000FF"/>
                </a:solidFill>
              </a:rPr>
              <a:t>,</a:t>
            </a:r>
            <a:r>
              <a:rPr lang="pl-PL" dirty="0" err="1" smtClean="0">
                <a:solidFill>
                  <a:srgbClr val="0000FF"/>
                </a:solidFill>
              </a:rPr>
              <a:t>c,c</a:t>
            </a:r>
            <a:r>
              <a:rPr lang="pl-PL" dirty="0">
                <a:solidFill>
                  <a:srgbClr val="0000FF"/>
                </a:solidFill>
              </a:rPr>
              <a:t>’</a:t>
            </a:r>
            <a:r>
              <a:rPr lang="pl-PL" dirty="0" smtClean="0">
                <a:solidFill>
                  <a:srgbClr val="0000FF"/>
                </a:solidFill>
              </a:rPr>
              <a:t>)</a:t>
            </a:r>
            <a:endParaRPr lang="en-US" dirty="0" smtClean="0">
              <a:solidFill>
                <a:srgbClr val="0000FF"/>
              </a:solidFill>
            </a:endParaRPr>
          </a:p>
          <a:p>
            <a:pPr marL="0" lvl="1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GRD:</a:t>
            </a:r>
          </a:p>
          <a:p>
            <a:pPr marL="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GC</a:t>
            </a:r>
            <a:r>
              <a:rPr lang="en-US" dirty="0">
                <a:solidFill>
                  <a:srgbClr val="0000FF"/>
                </a:solidFill>
              </a:rPr>
              <a:t>(c) ∧ SC(</a:t>
            </a:r>
            <a:r>
              <a:rPr lang="en-US" dirty="0" err="1">
                <a:solidFill>
                  <a:srgbClr val="0000FF"/>
                </a:solidFill>
              </a:rPr>
              <a:t>c,c</a:t>
            </a:r>
            <a:r>
              <a:rPr lang="en-US" dirty="0">
                <a:solidFill>
                  <a:srgbClr val="0000FF"/>
                </a:solidFill>
              </a:rPr>
              <a:t>’),   I(a),  J(</a:t>
            </a:r>
            <a:r>
              <a:rPr lang="en-US" dirty="0" err="1">
                <a:solidFill>
                  <a:srgbClr val="0000FF"/>
                </a:solidFill>
              </a:rPr>
              <a:t>a,c</a:t>
            </a:r>
            <a:r>
              <a:rPr lang="en-US" dirty="0" smtClean="0">
                <a:solidFill>
                  <a:srgbClr val="0000FF"/>
                </a:solidFill>
              </a:rPr>
              <a:t>)	</a:t>
            </a:r>
            <a:r>
              <a:rPr lang="pl-PL" b="1" dirty="0" smtClean="0">
                <a:solidFill>
                  <a:srgbClr val="0000FF"/>
                </a:solidFill>
              </a:rPr>
              <a:t>⊢</a:t>
            </a:r>
            <a:r>
              <a:rPr lang="pl-PL" dirty="0" smtClean="0">
                <a:solidFill>
                  <a:srgbClr val="0000FF"/>
                </a:solidFill>
              </a:rPr>
              <a:t>   </a:t>
            </a:r>
            <a:r>
              <a:rPr lang="en-US" dirty="0">
                <a:solidFill>
                  <a:srgbClr val="0000FF"/>
                </a:solidFill>
              </a:rPr>
              <a:t>GA(a) </a:t>
            </a:r>
            <a:endParaRPr lang="pl-PL" dirty="0">
              <a:solidFill>
                <a:srgbClr val="0000FF"/>
              </a:solidFill>
            </a:endParaRPr>
          </a:p>
          <a:p>
            <a:pPr marL="0" lvl="1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SIM: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GC</a:t>
            </a:r>
            <a:r>
              <a:rPr lang="en-US" dirty="0">
                <a:solidFill>
                  <a:srgbClr val="0000FF"/>
                </a:solidFill>
              </a:rPr>
              <a:t>(c) ∧ SC(</a:t>
            </a:r>
            <a:r>
              <a:rPr lang="en-US" dirty="0" err="1">
                <a:solidFill>
                  <a:srgbClr val="0000FF"/>
                </a:solidFill>
              </a:rPr>
              <a:t>c,c</a:t>
            </a:r>
            <a:r>
              <a:rPr lang="en-US" dirty="0">
                <a:solidFill>
                  <a:srgbClr val="0000FF"/>
                </a:solidFill>
              </a:rPr>
              <a:t>’),   I(a),  J(</a:t>
            </a:r>
            <a:r>
              <a:rPr lang="en-US" dirty="0" err="1">
                <a:solidFill>
                  <a:srgbClr val="0000FF"/>
                </a:solidFill>
              </a:rPr>
              <a:t>a,c</a:t>
            </a:r>
            <a:r>
              <a:rPr lang="en-US" dirty="0" smtClean="0">
                <a:solidFill>
                  <a:srgbClr val="0000FF"/>
                </a:solidFill>
              </a:rPr>
              <a:t>), </a:t>
            </a:r>
            <a:r>
              <a:rPr lang="en-GB" dirty="0">
                <a:solidFill>
                  <a:srgbClr val="0000FF"/>
                </a:solidFill>
              </a:rPr>
              <a:t>W</a:t>
            </a:r>
            <a:r>
              <a:rPr lang="pl-PL" dirty="0">
                <a:solidFill>
                  <a:srgbClr val="0000FF"/>
                </a:solidFill>
              </a:rPr>
              <a:t>(a’,</a:t>
            </a:r>
            <a:r>
              <a:rPr lang="pl-PL" dirty="0" err="1">
                <a:solidFill>
                  <a:srgbClr val="0000FF"/>
                </a:solidFill>
              </a:rPr>
              <a:t>c,c</a:t>
            </a:r>
            <a:r>
              <a:rPr lang="pl-PL" dirty="0">
                <a:solidFill>
                  <a:srgbClr val="0000FF"/>
                </a:solidFill>
              </a:rPr>
              <a:t>’)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pl-PL" dirty="0" smtClean="0">
                <a:solidFill>
                  <a:srgbClr val="0000FF"/>
                </a:solidFill>
              </a:rPr>
              <a:t>   </a:t>
            </a:r>
            <a:r>
              <a:rPr lang="pl-PL" b="1" dirty="0">
                <a:solidFill>
                  <a:srgbClr val="0000FF"/>
                </a:solidFill>
              </a:rPr>
              <a:t>⊢</a:t>
            </a:r>
            <a:r>
              <a:rPr lang="pl-PL" dirty="0">
                <a:solidFill>
                  <a:srgbClr val="0000FF"/>
                </a:solidFill>
              </a:rPr>
              <a:t>   SA(</a:t>
            </a:r>
            <a:r>
              <a:rPr lang="pl-PL" dirty="0" err="1">
                <a:solidFill>
                  <a:srgbClr val="0000FF"/>
                </a:solidFill>
              </a:rPr>
              <a:t>a,a</a:t>
            </a:r>
            <a:r>
              <a:rPr lang="pl-PL" dirty="0">
                <a:solidFill>
                  <a:srgbClr val="0000FF"/>
                </a:solidFill>
              </a:rPr>
              <a:t>’) </a:t>
            </a:r>
            <a:endParaRPr lang="pl-PL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INV (abstract):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GC</a:t>
            </a:r>
            <a:r>
              <a:rPr lang="en-US" dirty="0">
                <a:solidFill>
                  <a:srgbClr val="0000FF"/>
                </a:solidFill>
              </a:rPr>
              <a:t>(c) ∧ SC(</a:t>
            </a:r>
            <a:r>
              <a:rPr lang="en-US" dirty="0" err="1">
                <a:solidFill>
                  <a:srgbClr val="0000FF"/>
                </a:solidFill>
              </a:rPr>
              <a:t>c,c</a:t>
            </a:r>
            <a:r>
              <a:rPr lang="en-US" dirty="0">
                <a:solidFill>
                  <a:srgbClr val="0000FF"/>
                </a:solidFill>
              </a:rPr>
              <a:t>’),   I(a),  J(</a:t>
            </a:r>
            <a:r>
              <a:rPr lang="en-US" dirty="0" err="1">
                <a:solidFill>
                  <a:srgbClr val="0000FF"/>
                </a:solidFill>
              </a:rPr>
              <a:t>a,c</a:t>
            </a:r>
            <a:r>
              <a:rPr lang="en-US" dirty="0">
                <a:solidFill>
                  <a:srgbClr val="0000FF"/>
                </a:solidFill>
              </a:rPr>
              <a:t>), </a:t>
            </a:r>
            <a:r>
              <a:rPr lang="en-GB" dirty="0">
                <a:solidFill>
                  <a:srgbClr val="0000FF"/>
                </a:solidFill>
              </a:rPr>
              <a:t>W</a:t>
            </a:r>
            <a:r>
              <a:rPr lang="pl-PL" dirty="0">
                <a:solidFill>
                  <a:srgbClr val="0000FF"/>
                </a:solidFill>
              </a:rPr>
              <a:t>(a’,</a:t>
            </a:r>
            <a:r>
              <a:rPr lang="pl-PL" dirty="0" err="1">
                <a:solidFill>
                  <a:srgbClr val="0000FF"/>
                </a:solidFill>
              </a:rPr>
              <a:t>c,c</a:t>
            </a:r>
            <a:r>
              <a:rPr lang="pl-PL" dirty="0">
                <a:solidFill>
                  <a:srgbClr val="0000FF"/>
                </a:solidFill>
              </a:rPr>
              <a:t>’)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pl-PL" dirty="0">
                <a:solidFill>
                  <a:srgbClr val="0000FF"/>
                </a:solidFill>
              </a:rPr>
              <a:t>   </a:t>
            </a:r>
            <a:r>
              <a:rPr lang="pl-PL" b="1" dirty="0">
                <a:solidFill>
                  <a:srgbClr val="0000FF"/>
                </a:solidFill>
              </a:rPr>
              <a:t>⊢</a:t>
            </a:r>
            <a:r>
              <a:rPr lang="pl-PL" dirty="0">
                <a:solidFill>
                  <a:srgbClr val="0000FF"/>
                </a:solidFill>
              </a:rPr>
              <a:t>   </a:t>
            </a:r>
            <a:r>
              <a:rPr lang="en-US" dirty="0">
                <a:solidFill>
                  <a:srgbClr val="0000FF"/>
                </a:solidFill>
              </a:rPr>
              <a:t>I(a’) 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INV (concrete):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GC</a:t>
            </a:r>
            <a:r>
              <a:rPr lang="en-US" dirty="0">
                <a:solidFill>
                  <a:srgbClr val="0000FF"/>
                </a:solidFill>
              </a:rPr>
              <a:t>(c) ∧ SC(</a:t>
            </a:r>
            <a:r>
              <a:rPr lang="en-US" dirty="0" err="1">
                <a:solidFill>
                  <a:srgbClr val="0000FF"/>
                </a:solidFill>
              </a:rPr>
              <a:t>c,c</a:t>
            </a:r>
            <a:r>
              <a:rPr lang="en-US" dirty="0">
                <a:solidFill>
                  <a:srgbClr val="0000FF"/>
                </a:solidFill>
              </a:rPr>
              <a:t>’),   I(a),  J(</a:t>
            </a:r>
            <a:r>
              <a:rPr lang="en-US" dirty="0" err="1">
                <a:solidFill>
                  <a:srgbClr val="0000FF"/>
                </a:solidFill>
              </a:rPr>
              <a:t>a,c</a:t>
            </a:r>
            <a:r>
              <a:rPr lang="en-US" dirty="0">
                <a:solidFill>
                  <a:srgbClr val="0000FF"/>
                </a:solidFill>
              </a:rPr>
              <a:t>), </a:t>
            </a:r>
            <a:r>
              <a:rPr lang="en-GB" dirty="0">
                <a:solidFill>
                  <a:srgbClr val="0000FF"/>
                </a:solidFill>
              </a:rPr>
              <a:t>W</a:t>
            </a:r>
            <a:r>
              <a:rPr lang="pl-PL" dirty="0">
                <a:solidFill>
                  <a:srgbClr val="0000FF"/>
                </a:solidFill>
              </a:rPr>
              <a:t>(a’,</a:t>
            </a:r>
            <a:r>
              <a:rPr lang="pl-PL" dirty="0" err="1">
                <a:solidFill>
                  <a:srgbClr val="0000FF"/>
                </a:solidFill>
              </a:rPr>
              <a:t>c,c</a:t>
            </a:r>
            <a:r>
              <a:rPr lang="pl-PL" dirty="0">
                <a:solidFill>
                  <a:srgbClr val="0000FF"/>
                </a:solidFill>
              </a:rPr>
              <a:t>’)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pl-PL" dirty="0">
                <a:solidFill>
                  <a:srgbClr val="0000FF"/>
                </a:solidFill>
              </a:rPr>
              <a:t>   </a:t>
            </a:r>
            <a:r>
              <a:rPr lang="pl-PL" b="1" dirty="0">
                <a:solidFill>
                  <a:srgbClr val="0000FF"/>
                </a:solidFill>
              </a:rPr>
              <a:t>⊢</a:t>
            </a:r>
            <a:r>
              <a:rPr lang="pl-PL" dirty="0">
                <a:solidFill>
                  <a:srgbClr val="0000FF"/>
                </a:solidFill>
              </a:rPr>
              <a:t>   J(</a:t>
            </a:r>
            <a:r>
              <a:rPr lang="pl-PL" dirty="0" err="1">
                <a:solidFill>
                  <a:srgbClr val="0000FF"/>
                </a:solidFill>
              </a:rPr>
              <a:t>a’,c</a:t>
            </a:r>
            <a:r>
              <a:rPr lang="pl-PL" dirty="0">
                <a:solidFill>
                  <a:srgbClr val="0000FF"/>
                </a:solidFill>
              </a:rPr>
              <a:t>’)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</a:t>
            </a:r>
            <a:endParaRPr lang="pl-PL" dirty="0">
              <a:solidFill>
                <a:srgbClr val="0000FF"/>
              </a:solidFill>
            </a:endParaRPr>
          </a:p>
          <a:p>
            <a:pPr marL="0" lvl="1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78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Event-B and data refinement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combination of the Event-B POs entail the data refinement condition:</a:t>
            </a:r>
          </a:p>
          <a:p>
            <a:pPr marL="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GC(c) ∧ SC(</a:t>
            </a:r>
            <a:r>
              <a:rPr lang="en-US" dirty="0" err="1">
                <a:solidFill>
                  <a:srgbClr val="0000FF"/>
                </a:solidFill>
              </a:rPr>
              <a:t>c,c</a:t>
            </a:r>
            <a:r>
              <a:rPr lang="en-US" dirty="0">
                <a:solidFill>
                  <a:srgbClr val="0000FF"/>
                </a:solidFill>
              </a:rPr>
              <a:t>’),   I(a),  J(</a:t>
            </a:r>
            <a:r>
              <a:rPr lang="en-US" dirty="0" err="1">
                <a:solidFill>
                  <a:srgbClr val="0000FF"/>
                </a:solidFill>
              </a:rPr>
              <a:t>a,c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pl-PL" dirty="0">
                <a:solidFill>
                  <a:srgbClr val="0000FF"/>
                </a:solidFill>
              </a:rPr>
              <a:t>   </a:t>
            </a:r>
          </a:p>
          <a:p>
            <a:pPr marL="0" lvl="1" indent="0">
              <a:buNone/>
            </a:pPr>
            <a:r>
              <a:rPr lang="pl-PL" b="1" dirty="0">
                <a:solidFill>
                  <a:srgbClr val="0000FF"/>
                </a:solidFill>
              </a:rPr>
              <a:t>		⊢</a:t>
            </a:r>
            <a:r>
              <a:rPr lang="pl-PL" dirty="0">
                <a:solidFill>
                  <a:srgbClr val="0000FF"/>
                </a:solidFill>
              </a:rPr>
              <a:t>   ∃a’ • </a:t>
            </a:r>
            <a:r>
              <a:rPr lang="en-US" dirty="0">
                <a:solidFill>
                  <a:srgbClr val="0000FF"/>
                </a:solidFill>
              </a:rPr>
              <a:t>GA(a) ∧ </a:t>
            </a:r>
            <a:r>
              <a:rPr lang="pl-PL" dirty="0">
                <a:solidFill>
                  <a:srgbClr val="0000FF"/>
                </a:solidFill>
              </a:rPr>
              <a:t>SA(</a:t>
            </a:r>
            <a:r>
              <a:rPr lang="pl-PL" dirty="0" err="1">
                <a:solidFill>
                  <a:srgbClr val="0000FF"/>
                </a:solidFill>
              </a:rPr>
              <a:t>a,a</a:t>
            </a:r>
            <a:r>
              <a:rPr lang="pl-PL" dirty="0">
                <a:solidFill>
                  <a:srgbClr val="0000FF"/>
                </a:solidFill>
              </a:rPr>
              <a:t>’) ∧ </a:t>
            </a:r>
            <a:r>
              <a:rPr lang="en-US" dirty="0">
                <a:solidFill>
                  <a:srgbClr val="0000FF"/>
                </a:solidFill>
              </a:rPr>
              <a:t>I(a’) ∧ </a:t>
            </a:r>
            <a:r>
              <a:rPr lang="pl-PL" dirty="0">
                <a:solidFill>
                  <a:srgbClr val="0000FF"/>
                </a:solidFill>
              </a:rPr>
              <a:t>J(</a:t>
            </a:r>
            <a:r>
              <a:rPr lang="pl-PL" dirty="0" err="1">
                <a:solidFill>
                  <a:srgbClr val="0000FF"/>
                </a:solidFill>
              </a:rPr>
              <a:t>a’,c</a:t>
            </a:r>
            <a:r>
              <a:rPr lang="pl-PL" dirty="0">
                <a:solidFill>
                  <a:srgbClr val="0000FF"/>
                </a:solidFill>
              </a:rPr>
              <a:t>’)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/>
              <a:t>Note that the abstract invariant PO is already part of the abstract model verification so does not get regenerated for the refined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60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Witnesses in practice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GB" dirty="0" smtClean="0"/>
              <a:t>Commonly non-determinism is in the choice of parameter value: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dirty="0" smtClean="0">
                <a:solidFill>
                  <a:srgbClr val="000000"/>
                </a:solidFill>
              </a:rPr>
              <a:t>		Event </a:t>
            </a:r>
            <a:r>
              <a:rPr lang="en-GB" b="1" dirty="0" smtClean="0">
                <a:solidFill>
                  <a:srgbClr val="0000FF"/>
                </a:solidFill>
              </a:rPr>
              <a:t>≙   </a:t>
            </a:r>
            <a:endParaRPr lang="en-GB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dirty="0">
                <a:solidFill>
                  <a:srgbClr val="000000"/>
                </a:solidFill>
              </a:rPr>
              <a:t>	</a:t>
            </a:r>
            <a:r>
              <a:rPr lang="en-GB" dirty="0" smtClean="0">
                <a:solidFill>
                  <a:srgbClr val="000000"/>
                </a:solidFill>
              </a:rPr>
              <a:t>		</a:t>
            </a:r>
            <a:r>
              <a:rPr lang="en-GB" b="1" dirty="0" smtClean="0">
                <a:solidFill>
                  <a:srgbClr val="0000FF"/>
                </a:solidFill>
              </a:rPr>
              <a:t>any</a:t>
            </a:r>
            <a:r>
              <a:rPr lang="en-GB" dirty="0" smtClean="0">
                <a:solidFill>
                  <a:srgbClr val="000000"/>
                </a:solidFill>
              </a:rPr>
              <a:t>  x, y  </a:t>
            </a:r>
            <a:r>
              <a:rPr lang="en-GB" b="1" dirty="0" smtClean="0">
                <a:solidFill>
                  <a:srgbClr val="0000FF"/>
                </a:solidFill>
              </a:rPr>
              <a:t>where</a:t>
            </a:r>
            <a:r>
              <a:rPr lang="en-GB" dirty="0" smtClean="0">
                <a:solidFill>
                  <a:srgbClr val="000000"/>
                </a:solidFill>
              </a:rPr>
              <a:t>  G</a:t>
            </a:r>
            <a:r>
              <a:rPr lang="en-GB" dirty="0" smtClean="0">
                <a:solidFill>
                  <a:srgbClr val="000000"/>
                </a:solidFill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  </a:t>
            </a:r>
            <a:r>
              <a:rPr lang="en-GB" b="1" dirty="0" smtClean="0">
                <a:solidFill>
                  <a:srgbClr val="0000FF"/>
                </a:solidFill>
              </a:rPr>
              <a:t>then</a:t>
            </a:r>
            <a:r>
              <a:rPr lang="en-GB" dirty="0">
                <a:solidFill>
                  <a:srgbClr val="000000"/>
                </a:solidFill>
              </a:rPr>
              <a:t>	</a:t>
            </a:r>
            <a:r>
              <a:rPr lang="en-GB" dirty="0" smtClean="0">
                <a:solidFill>
                  <a:srgbClr val="000000"/>
                </a:solidFill>
              </a:rPr>
              <a:t>v :</a:t>
            </a:r>
            <a:r>
              <a:rPr lang="en-GB" dirty="0">
                <a:solidFill>
                  <a:srgbClr val="000000"/>
                </a:solidFill>
              </a:rPr>
              <a:t>=  </a:t>
            </a:r>
            <a:r>
              <a:rPr lang="en-GB" dirty="0" smtClean="0">
                <a:solidFill>
                  <a:srgbClr val="000000"/>
                </a:solidFill>
              </a:rPr>
              <a:t>E(v) </a:t>
            </a:r>
            <a:r>
              <a:rPr lang="en-GB" b="1" dirty="0" smtClean="0">
                <a:solidFill>
                  <a:srgbClr val="0000FF"/>
                </a:solidFill>
              </a:rPr>
              <a:t>end</a:t>
            </a:r>
            <a:endParaRPr lang="en-GB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GB" dirty="0" smtClean="0">
                <a:solidFill>
                  <a:srgbClr val="000000"/>
                </a:solidFill>
              </a:rPr>
              <a:t>In a refinement, the parameter can be replaced by something more concrete (or removed). Witness parameter is used for linking: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endParaRPr lang="en-GB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dirty="0" smtClean="0">
                <a:solidFill>
                  <a:srgbClr val="000000"/>
                </a:solidFill>
              </a:rPr>
              <a:t>	Event’ </a:t>
            </a:r>
            <a:r>
              <a:rPr lang="en-GB" b="1" dirty="0">
                <a:solidFill>
                  <a:srgbClr val="000000"/>
                </a:solidFill>
              </a:rPr>
              <a:t>≙  </a:t>
            </a:r>
            <a:r>
              <a:rPr lang="en-GB" b="1" dirty="0" smtClean="0">
                <a:solidFill>
                  <a:srgbClr val="0000FF"/>
                </a:solidFill>
              </a:rPr>
              <a:t>refines </a:t>
            </a:r>
            <a:r>
              <a:rPr lang="en-GB" dirty="0" smtClean="0">
                <a:solidFill>
                  <a:srgbClr val="000000"/>
                </a:solidFill>
              </a:rPr>
              <a:t>Event </a:t>
            </a:r>
            <a:endParaRPr lang="en-GB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dirty="0">
                <a:solidFill>
                  <a:srgbClr val="000000"/>
                </a:solidFill>
              </a:rPr>
              <a:t>	</a:t>
            </a:r>
            <a:r>
              <a:rPr lang="en-GB" b="1" dirty="0">
                <a:solidFill>
                  <a:srgbClr val="0000FF"/>
                </a:solidFill>
              </a:rPr>
              <a:t>any</a:t>
            </a:r>
            <a:r>
              <a:rPr lang="en-GB" dirty="0">
                <a:solidFill>
                  <a:srgbClr val="000000"/>
                </a:solidFill>
              </a:rPr>
              <a:t>  </a:t>
            </a:r>
            <a:r>
              <a:rPr lang="en-GB" dirty="0" smtClean="0">
                <a:solidFill>
                  <a:srgbClr val="000000"/>
                </a:solidFill>
              </a:rPr>
              <a:t>x’, </a:t>
            </a:r>
            <a:r>
              <a:rPr lang="en-GB" dirty="0">
                <a:solidFill>
                  <a:srgbClr val="000000"/>
                </a:solidFill>
              </a:rPr>
              <a:t>y  </a:t>
            </a:r>
            <a:r>
              <a:rPr lang="en-GB" b="1" dirty="0" smtClean="0">
                <a:solidFill>
                  <a:srgbClr val="0000FF"/>
                </a:solidFill>
              </a:rPr>
              <a:t>where</a:t>
            </a:r>
            <a:r>
              <a:rPr lang="en-GB" dirty="0">
                <a:solidFill>
                  <a:srgbClr val="000000"/>
                </a:solidFill>
              </a:rPr>
              <a:t>	</a:t>
            </a:r>
            <a:r>
              <a:rPr lang="en-GB" dirty="0" smtClean="0">
                <a:solidFill>
                  <a:srgbClr val="000000"/>
                </a:solidFill>
              </a:rPr>
              <a:t>G’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dirty="0">
                <a:solidFill>
                  <a:srgbClr val="000000"/>
                </a:solidFill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	</a:t>
            </a:r>
            <a:r>
              <a:rPr lang="en-GB" b="1" dirty="0" smtClean="0">
                <a:solidFill>
                  <a:srgbClr val="0000FF"/>
                </a:solidFill>
              </a:rPr>
              <a:t>with     </a:t>
            </a:r>
            <a:r>
              <a:rPr lang="en-GB" dirty="0" smtClean="0">
                <a:solidFill>
                  <a:srgbClr val="000000"/>
                </a:solidFill>
              </a:rPr>
              <a:t>x = F(</a:t>
            </a:r>
            <a:r>
              <a:rPr lang="en-GB" dirty="0" err="1" smtClean="0">
                <a:solidFill>
                  <a:srgbClr val="000000"/>
                </a:solidFill>
              </a:rPr>
              <a:t>w,x’,y</a:t>
            </a:r>
            <a:r>
              <a:rPr lang="en-GB" dirty="0" smtClean="0">
                <a:solidFill>
                  <a:srgbClr val="000000"/>
                </a:solidFill>
              </a:rPr>
              <a:t>)			// deterministic witness</a:t>
            </a:r>
            <a:endParaRPr lang="en-GB" dirty="0">
              <a:solidFill>
                <a:srgbClr val="000000"/>
              </a:solidFill>
              <a:latin typeface="Arial Unicode MS" pitchFamily="-108" charset="0"/>
              <a:ea typeface="Arial Unicode MS" pitchFamily="-108" charset="0"/>
              <a:cs typeface="Arial Unicode MS" pitchFamily="-108" charset="0"/>
            </a:endParaRP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dirty="0">
                <a:solidFill>
                  <a:srgbClr val="000000"/>
                </a:solidFill>
              </a:rPr>
              <a:t>	</a:t>
            </a:r>
            <a:r>
              <a:rPr lang="en-GB" b="1" dirty="0">
                <a:solidFill>
                  <a:srgbClr val="0000FF"/>
                </a:solidFill>
              </a:rPr>
              <a:t>then</a:t>
            </a:r>
            <a:r>
              <a:rPr lang="en-GB" dirty="0">
                <a:solidFill>
                  <a:srgbClr val="000000"/>
                </a:solidFill>
              </a:rPr>
              <a:t>	</a:t>
            </a:r>
            <a:r>
              <a:rPr lang="en-GB" dirty="0" smtClean="0">
                <a:solidFill>
                  <a:srgbClr val="000000"/>
                </a:solidFill>
              </a:rPr>
              <a:t>w </a:t>
            </a:r>
            <a:r>
              <a:rPr lang="en-GB" dirty="0">
                <a:solidFill>
                  <a:srgbClr val="000000"/>
                </a:solidFill>
              </a:rPr>
              <a:t>:=  </a:t>
            </a:r>
            <a:r>
              <a:rPr lang="en-GB" dirty="0" smtClean="0">
                <a:solidFill>
                  <a:srgbClr val="000000"/>
                </a:solidFill>
              </a:rPr>
              <a:t>E’(w) </a:t>
            </a:r>
            <a:r>
              <a:rPr lang="en-GB" b="1" dirty="0" smtClean="0">
                <a:solidFill>
                  <a:srgbClr val="0000FF"/>
                </a:solidFill>
              </a:rPr>
              <a:t>end		</a:t>
            </a:r>
            <a:r>
              <a:rPr lang="en-GB" dirty="0" smtClean="0">
                <a:solidFill>
                  <a:srgbClr val="000000"/>
                </a:solidFill>
              </a:rPr>
              <a:t>// means ∃is eliminated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Example: removing a parameter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dirty="0" smtClean="0">
                <a:solidFill>
                  <a:srgbClr val="0000FF"/>
                </a:solidFill>
              </a:rPr>
              <a:t>Abstraction – set of used values: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dirty="0" smtClean="0">
                <a:solidFill>
                  <a:srgbClr val="000000"/>
                </a:solidFill>
              </a:rPr>
              <a:t>	</a:t>
            </a:r>
            <a:r>
              <a:rPr lang="en-GB" dirty="0" err="1" smtClean="0">
                <a:solidFill>
                  <a:srgbClr val="000000"/>
                </a:solidFill>
              </a:rPr>
              <a:t>ChooseFresh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b="1" dirty="0" smtClean="0">
                <a:solidFill>
                  <a:srgbClr val="0000FF"/>
                </a:solidFill>
              </a:rPr>
              <a:t>≙   </a:t>
            </a:r>
            <a:endParaRPr lang="en-GB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dirty="0">
                <a:solidFill>
                  <a:srgbClr val="000000"/>
                </a:solidFill>
              </a:rPr>
              <a:t>	</a:t>
            </a:r>
            <a:r>
              <a:rPr lang="en-GB" dirty="0" smtClean="0">
                <a:solidFill>
                  <a:srgbClr val="000000"/>
                </a:solidFill>
              </a:rPr>
              <a:t>	</a:t>
            </a:r>
            <a:r>
              <a:rPr lang="en-GB" b="1" dirty="0" smtClean="0">
                <a:solidFill>
                  <a:srgbClr val="0000FF"/>
                </a:solidFill>
              </a:rPr>
              <a:t>any</a:t>
            </a:r>
            <a:r>
              <a:rPr lang="en-GB" dirty="0" smtClean="0">
                <a:solidFill>
                  <a:srgbClr val="000000"/>
                </a:solidFill>
              </a:rPr>
              <a:t>  x  </a:t>
            </a:r>
            <a:r>
              <a:rPr lang="en-GB" b="1" dirty="0" smtClean="0">
                <a:solidFill>
                  <a:srgbClr val="0000FF"/>
                </a:solidFill>
              </a:rPr>
              <a:t>where</a:t>
            </a:r>
            <a:r>
              <a:rPr lang="en-GB" dirty="0">
                <a:solidFill>
                  <a:srgbClr val="000000"/>
                </a:solidFill>
              </a:rPr>
              <a:t>	</a:t>
            </a:r>
            <a:r>
              <a:rPr lang="en-GB" dirty="0" smtClean="0">
                <a:solidFill>
                  <a:srgbClr val="000000"/>
                </a:solidFill>
              </a:rPr>
              <a:t>x  </a:t>
            </a:r>
            <a:r>
              <a:rPr lang="en-GB" dirty="0"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∉</a:t>
            </a:r>
            <a:r>
              <a:rPr lang="en-GB" dirty="0" smtClean="0">
                <a:solidFill>
                  <a:srgbClr val="000000"/>
                </a:solidFill>
                <a:latin typeface="Arial Unicode MS" pitchFamily="-108" charset="0"/>
                <a:ea typeface="Arial Unicode MS" pitchFamily="-108" charset="0"/>
                <a:cs typeface="Arial Unicode MS" pitchFamily="-108" charset="0"/>
              </a:rPr>
              <a:t>  used</a:t>
            </a:r>
            <a:endParaRPr lang="en-GB" dirty="0">
              <a:solidFill>
                <a:srgbClr val="000000"/>
              </a:solidFill>
              <a:latin typeface="Arial Unicode MS" pitchFamily="-108" charset="0"/>
              <a:ea typeface="Arial Unicode MS" pitchFamily="-108" charset="0"/>
              <a:cs typeface="Arial Unicode MS" pitchFamily="-108" charset="0"/>
            </a:endParaRP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dirty="0">
                <a:solidFill>
                  <a:srgbClr val="000000"/>
                </a:solidFill>
              </a:rPr>
              <a:t>	</a:t>
            </a:r>
            <a:r>
              <a:rPr lang="en-GB" dirty="0" smtClean="0">
                <a:solidFill>
                  <a:srgbClr val="000000"/>
                </a:solidFill>
              </a:rPr>
              <a:t>	</a:t>
            </a:r>
            <a:r>
              <a:rPr lang="en-GB" b="1" dirty="0" smtClean="0">
                <a:solidFill>
                  <a:srgbClr val="0000FF"/>
                </a:solidFill>
              </a:rPr>
              <a:t>then</a:t>
            </a:r>
            <a:r>
              <a:rPr lang="en-GB" dirty="0">
                <a:solidFill>
                  <a:srgbClr val="000000"/>
                </a:solidFill>
              </a:rPr>
              <a:t>	</a:t>
            </a:r>
            <a:r>
              <a:rPr lang="en-GB" dirty="0" smtClean="0">
                <a:solidFill>
                  <a:srgbClr val="000000"/>
                </a:solidFill>
              </a:rPr>
              <a:t>used :</a:t>
            </a:r>
            <a:r>
              <a:rPr lang="en-GB" dirty="0">
                <a:solidFill>
                  <a:srgbClr val="000000"/>
                </a:solidFill>
              </a:rPr>
              <a:t>=  </a:t>
            </a:r>
            <a:r>
              <a:rPr lang="en-GB" dirty="0" smtClean="0">
                <a:solidFill>
                  <a:srgbClr val="000000"/>
                </a:solidFill>
              </a:rPr>
              <a:t>used </a:t>
            </a:r>
            <a:r>
              <a:rPr lang="en-GB" smtClean="0">
                <a:solidFill>
                  <a:srgbClr val="000000"/>
                </a:solidFill>
                <a:sym typeface="Symbol" pitchFamily="-108" charset="2"/>
              </a:rPr>
              <a:t>  </a:t>
            </a:r>
            <a:r>
              <a:rPr lang="en-GB" smtClean="0">
                <a:solidFill>
                  <a:srgbClr val="000000"/>
                </a:solidFill>
                <a:sym typeface="Symbol" pitchFamily="-108" charset="2"/>
              </a:rPr>
              <a:t>{x}  </a:t>
            </a:r>
            <a:r>
              <a:rPr lang="en-GB" b="1" dirty="0" smtClean="0">
                <a:solidFill>
                  <a:srgbClr val="0000FF"/>
                </a:solidFill>
              </a:rPr>
              <a:t>end</a:t>
            </a:r>
            <a:endParaRPr lang="en-GB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dirty="0" smtClean="0">
                <a:solidFill>
                  <a:srgbClr val="0000FF"/>
                </a:solidFill>
              </a:rPr>
              <a:t>Refinement – replace </a:t>
            </a:r>
            <a:r>
              <a:rPr lang="en-GB" dirty="0" smtClean="0">
                <a:solidFill>
                  <a:srgbClr val="000000"/>
                </a:solidFill>
              </a:rPr>
              <a:t>used</a:t>
            </a:r>
            <a:r>
              <a:rPr lang="en-GB" dirty="0" smtClean="0">
                <a:solidFill>
                  <a:srgbClr val="0000FF"/>
                </a:solidFill>
              </a:rPr>
              <a:t> by a counter: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dirty="0" smtClean="0"/>
              <a:t>	@</a:t>
            </a:r>
            <a:r>
              <a:rPr lang="en-GB" dirty="0" err="1" smtClean="0"/>
              <a:t>inv</a:t>
            </a:r>
            <a:r>
              <a:rPr lang="en-GB" dirty="0" smtClean="0"/>
              <a:t> 	used = 0..cnt-1</a:t>
            </a:r>
            <a:endParaRPr lang="en-GB" dirty="0"/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dirty="0" smtClean="0">
                <a:solidFill>
                  <a:srgbClr val="000000"/>
                </a:solidFill>
              </a:rPr>
              <a:t>	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dirty="0">
                <a:solidFill>
                  <a:srgbClr val="000000"/>
                </a:solidFill>
              </a:rPr>
              <a:t>	</a:t>
            </a:r>
            <a:r>
              <a:rPr lang="en-GB" dirty="0" err="1" smtClean="0">
                <a:solidFill>
                  <a:srgbClr val="000000"/>
                </a:solidFill>
              </a:rPr>
              <a:t>ChooseFresh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≙   </a:t>
            </a:r>
            <a:endParaRPr lang="en-GB" b="1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GB" b="1" dirty="0">
                <a:solidFill>
                  <a:srgbClr val="0000FF"/>
                </a:solidFill>
              </a:rPr>
              <a:t>	</a:t>
            </a:r>
            <a:r>
              <a:rPr lang="en-GB" b="1" dirty="0" smtClean="0">
                <a:solidFill>
                  <a:srgbClr val="0000FF"/>
                </a:solidFill>
              </a:rPr>
              <a:t>	</a:t>
            </a:r>
            <a:r>
              <a:rPr lang="en-GB" b="1" dirty="0">
                <a:solidFill>
                  <a:srgbClr val="0000FF"/>
                </a:solidFill>
              </a:rPr>
              <a:t>refines </a:t>
            </a:r>
            <a:r>
              <a:rPr lang="en-GB" dirty="0" err="1">
                <a:solidFill>
                  <a:srgbClr val="000000"/>
                </a:solidFill>
              </a:rPr>
              <a:t>ChooseFresh</a:t>
            </a:r>
            <a:r>
              <a:rPr lang="en-GB" dirty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dirty="0">
                <a:solidFill>
                  <a:srgbClr val="000000"/>
                </a:solidFill>
              </a:rPr>
              <a:t>	</a:t>
            </a:r>
            <a:r>
              <a:rPr lang="en-GB" dirty="0" smtClean="0">
                <a:solidFill>
                  <a:srgbClr val="000000"/>
                </a:solidFill>
              </a:rPr>
              <a:t>	</a:t>
            </a:r>
            <a:r>
              <a:rPr lang="en-GB" b="1" dirty="0" smtClean="0">
                <a:solidFill>
                  <a:srgbClr val="0000FF"/>
                </a:solidFill>
              </a:rPr>
              <a:t>with </a:t>
            </a:r>
            <a:r>
              <a:rPr lang="en-GB" dirty="0" smtClean="0">
                <a:solidFill>
                  <a:srgbClr val="000000"/>
                </a:solidFill>
              </a:rPr>
              <a:t>x = </a:t>
            </a:r>
            <a:r>
              <a:rPr lang="en-GB" dirty="0" err="1" smtClean="0">
                <a:solidFill>
                  <a:srgbClr val="000000"/>
                </a:solidFill>
              </a:rPr>
              <a:t>cnt</a:t>
            </a:r>
            <a:endParaRPr lang="en-GB" dirty="0">
              <a:solidFill>
                <a:srgbClr val="000000"/>
              </a:solidFill>
              <a:latin typeface="Arial Unicode MS" pitchFamily="-108" charset="0"/>
              <a:ea typeface="Arial Unicode MS" pitchFamily="-108" charset="0"/>
              <a:cs typeface="Arial Unicode MS" pitchFamily="-108" charset="0"/>
            </a:endParaRPr>
          </a:p>
          <a:p>
            <a:pPr>
              <a:lnSpc>
                <a:spcPct val="80000"/>
              </a:lnSpc>
              <a:buFont typeface="Wingdings" pitchFamily="-108" charset="2"/>
              <a:buNone/>
            </a:pPr>
            <a:r>
              <a:rPr lang="en-GB" dirty="0">
                <a:solidFill>
                  <a:srgbClr val="000000"/>
                </a:solidFill>
              </a:rPr>
              <a:t>	</a:t>
            </a:r>
            <a:r>
              <a:rPr lang="en-GB" dirty="0" smtClean="0">
                <a:solidFill>
                  <a:srgbClr val="000000"/>
                </a:solidFill>
              </a:rPr>
              <a:t>	</a:t>
            </a:r>
            <a:r>
              <a:rPr lang="en-GB" b="1" dirty="0" smtClean="0">
                <a:solidFill>
                  <a:srgbClr val="0000FF"/>
                </a:solidFill>
              </a:rPr>
              <a:t>then</a:t>
            </a:r>
            <a:r>
              <a:rPr lang="en-GB" dirty="0">
                <a:solidFill>
                  <a:srgbClr val="000000"/>
                </a:solidFill>
              </a:rPr>
              <a:t>	</a:t>
            </a:r>
            <a:r>
              <a:rPr lang="en-GB" dirty="0" err="1" smtClean="0">
                <a:solidFill>
                  <a:srgbClr val="000000"/>
                </a:solidFill>
              </a:rPr>
              <a:t>cnt</a:t>
            </a:r>
            <a:r>
              <a:rPr lang="en-GB" dirty="0" smtClean="0">
                <a:solidFill>
                  <a:srgbClr val="000000"/>
                </a:solidFill>
              </a:rPr>
              <a:t> :</a:t>
            </a:r>
            <a:r>
              <a:rPr lang="en-GB" dirty="0">
                <a:solidFill>
                  <a:srgbClr val="000000"/>
                </a:solidFill>
              </a:rPr>
              <a:t>=  </a:t>
            </a:r>
            <a:r>
              <a:rPr lang="en-GB" dirty="0" err="1" smtClean="0">
                <a:solidFill>
                  <a:srgbClr val="000000"/>
                </a:solidFill>
              </a:rPr>
              <a:t>cnt</a:t>
            </a:r>
            <a:r>
              <a:rPr lang="en-GB" dirty="0" smtClean="0">
                <a:solidFill>
                  <a:srgbClr val="000000"/>
                </a:solidFill>
                <a:sym typeface="Symbol" pitchFamily="-108" charset="2"/>
              </a:rPr>
              <a:t> + 1  </a:t>
            </a:r>
            <a:r>
              <a:rPr lang="en-GB" b="1" dirty="0">
                <a:solidFill>
                  <a:srgbClr val="0000FF"/>
                </a:solidFill>
              </a:rPr>
              <a:t>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90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Deadlock Freedom (</a:t>
            </a:r>
            <a:r>
              <a:rPr lang="en-US" dirty="0" err="1" smtClean="0">
                <a:solidFill>
                  <a:srgbClr val="0000FF"/>
                </a:solidFill>
              </a:rPr>
              <a:t>Enabledness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General</a:t>
            </a:r>
            <a:r>
              <a:rPr lang="en-US" dirty="0" smtClean="0"/>
              <a:t> </a:t>
            </a:r>
            <a:r>
              <a:rPr lang="en-US" b="1" dirty="0" err="1" smtClean="0"/>
              <a:t>Enabledness</a:t>
            </a:r>
            <a:r>
              <a:rPr lang="en-US" b="1" dirty="0" smtClean="0"/>
              <a:t> </a:t>
            </a:r>
            <a:r>
              <a:rPr lang="en-US" b="1" dirty="0"/>
              <a:t>P</a:t>
            </a:r>
            <a:r>
              <a:rPr lang="en-US" b="1" dirty="0" smtClean="0"/>
              <a:t>reservation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</a:t>
            </a:r>
            <a:r>
              <a:rPr lang="en-US" dirty="0" err="1" smtClean="0">
                <a:solidFill>
                  <a:srgbClr val="0000FF"/>
                </a:solidFill>
              </a:rPr>
              <a:t>grd</a:t>
            </a:r>
            <a:r>
              <a:rPr lang="en-US" dirty="0" smtClean="0">
                <a:solidFill>
                  <a:srgbClr val="0000FF"/>
                </a:solidFill>
              </a:rPr>
              <a:t>(A1) ∨ … </a:t>
            </a:r>
            <a:r>
              <a:rPr lang="en-US" dirty="0">
                <a:solidFill>
                  <a:srgbClr val="0000FF"/>
                </a:solidFill>
              </a:rPr>
              <a:t>∨</a:t>
            </a:r>
            <a:r>
              <a:rPr lang="en-US" dirty="0" err="1" smtClean="0">
                <a:solidFill>
                  <a:srgbClr val="0000FF"/>
                </a:solidFill>
              </a:rPr>
              <a:t>grd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n)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	⇒   </a:t>
            </a:r>
            <a:r>
              <a:rPr lang="en-US" dirty="0" err="1">
                <a:solidFill>
                  <a:srgbClr val="0000FF"/>
                </a:solidFill>
              </a:rPr>
              <a:t>grd</a:t>
            </a:r>
            <a:r>
              <a:rPr lang="en-US" dirty="0" smtClean="0">
                <a:solidFill>
                  <a:srgbClr val="0000FF"/>
                </a:solidFill>
              </a:rPr>
              <a:t>(C1</a:t>
            </a:r>
            <a:r>
              <a:rPr lang="en-US" dirty="0">
                <a:solidFill>
                  <a:srgbClr val="0000FF"/>
                </a:solidFill>
              </a:rPr>
              <a:t>) ∨ … ∨</a:t>
            </a:r>
            <a:r>
              <a:rPr lang="en-US" dirty="0" err="1">
                <a:solidFill>
                  <a:srgbClr val="0000FF"/>
                </a:solidFill>
              </a:rPr>
              <a:t>grd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Cn</a:t>
            </a:r>
            <a:r>
              <a:rPr lang="en-US" dirty="0">
                <a:solidFill>
                  <a:srgbClr val="0000FF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 smtClean="0"/>
              <a:t>	If Machine A can make progress,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then so can Machine C</a:t>
            </a:r>
          </a:p>
          <a:p>
            <a:r>
              <a:rPr lang="en-US" b="1" dirty="0" smtClean="0"/>
              <a:t>Strong</a:t>
            </a:r>
            <a:r>
              <a:rPr lang="en-US" dirty="0" smtClean="0"/>
              <a:t> </a:t>
            </a:r>
            <a:r>
              <a:rPr lang="en-US" b="1" dirty="0" err="1" smtClean="0"/>
              <a:t>Enabledness</a:t>
            </a:r>
            <a:r>
              <a:rPr lang="en-US" b="1" dirty="0" smtClean="0"/>
              <a:t> </a:t>
            </a:r>
            <a:r>
              <a:rPr lang="en-US" b="1" dirty="0"/>
              <a:t>Preservation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</a:t>
            </a:r>
            <a:r>
              <a:rPr lang="en-US" dirty="0" err="1" smtClean="0">
                <a:solidFill>
                  <a:srgbClr val="0000FF"/>
                </a:solidFill>
              </a:rPr>
              <a:t>grd</a:t>
            </a:r>
            <a:r>
              <a:rPr lang="en-US" dirty="0" smtClean="0">
                <a:solidFill>
                  <a:srgbClr val="0000FF"/>
                </a:solidFill>
              </a:rPr>
              <a:t>(Ai) </a:t>
            </a: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⇒  </a:t>
            </a:r>
            <a:r>
              <a:rPr lang="en-US" dirty="0" err="1" smtClean="0">
                <a:solidFill>
                  <a:srgbClr val="0000FF"/>
                </a:solidFill>
              </a:rPr>
              <a:t>grd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Ci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	If Ai is enabled, then so is the corresponding </a:t>
            </a:r>
            <a:r>
              <a:rPr lang="en-US" dirty="0" err="1" smtClean="0"/>
              <a:t>Ci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3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Deadlock Freedom (</a:t>
            </a:r>
            <a:r>
              <a:rPr lang="en-US" dirty="0" err="1" smtClean="0">
                <a:solidFill>
                  <a:srgbClr val="0000FF"/>
                </a:solidFill>
              </a:rPr>
              <a:t>Enabledness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</a:t>
            </a:r>
            <a:r>
              <a:rPr lang="en-US" dirty="0" err="1" smtClean="0"/>
              <a:t>Enabledness</a:t>
            </a:r>
            <a:r>
              <a:rPr lang="en-US" dirty="0" smtClean="0"/>
              <a:t> Preservation with new events: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err="1">
                <a:solidFill>
                  <a:srgbClr val="0000FF"/>
                </a:solidFill>
              </a:rPr>
              <a:t>grd</a:t>
            </a:r>
            <a:r>
              <a:rPr lang="en-US" dirty="0" smtClean="0">
                <a:solidFill>
                  <a:srgbClr val="0000FF"/>
                </a:solidFill>
              </a:rPr>
              <a:t>(Ai) </a:t>
            </a: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⇒  </a:t>
            </a:r>
            <a:r>
              <a:rPr lang="en-US" dirty="0" err="1" smtClean="0">
                <a:solidFill>
                  <a:srgbClr val="0000FF"/>
                </a:solidFill>
              </a:rPr>
              <a:t>grd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Ci</a:t>
            </a:r>
            <a:r>
              <a:rPr lang="en-US" dirty="0" smtClean="0">
                <a:solidFill>
                  <a:srgbClr val="0000FF"/>
                </a:solidFill>
              </a:rPr>
              <a:t>)  v  </a:t>
            </a:r>
            <a:r>
              <a:rPr lang="en-US" dirty="0" err="1" smtClean="0">
                <a:solidFill>
                  <a:srgbClr val="0000FF"/>
                </a:solidFill>
              </a:rPr>
              <a:t>grd</a:t>
            </a:r>
            <a:r>
              <a:rPr lang="en-US" dirty="0" smtClean="0">
                <a:solidFill>
                  <a:srgbClr val="0000FF"/>
                </a:solidFill>
              </a:rPr>
              <a:t>(N1) v … </a:t>
            </a:r>
            <a:r>
              <a:rPr lang="en-US" dirty="0">
                <a:solidFill>
                  <a:srgbClr val="0000FF"/>
                </a:solidFill>
              </a:rPr>
              <a:t>v </a:t>
            </a:r>
            <a:r>
              <a:rPr lang="en-US" dirty="0" err="1">
                <a:solidFill>
                  <a:srgbClr val="0000FF"/>
                </a:solidFill>
              </a:rPr>
              <a:t>grd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smtClean="0">
                <a:solidFill>
                  <a:srgbClr val="0000FF"/>
                </a:solidFill>
              </a:rPr>
              <a:t>Nm)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Ai is enabled then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either the corresponding </a:t>
            </a:r>
            <a:r>
              <a:rPr lang="en-US" dirty="0" err="1" smtClean="0"/>
              <a:t>Ci</a:t>
            </a:r>
            <a:r>
              <a:rPr lang="en-US" dirty="0" smtClean="0"/>
              <a:t> is enabled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or some new event </a:t>
            </a:r>
            <a:r>
              <a:rPr lang="en-US" dirty="0" err="1" smtClean="0"/>
              <a:t>Nj</a:t>
            </a:r>
            <a:r>
              <a:rPr lang="en-US" dirty="0" smtClean="0"/>
              <a:t> is enabled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5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Some references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Comprehensive definition of proof obligations (plus much more):</a:t>
            </a:r>
          </a:p>
          <a:p>
            <a:pPr marL="400050" lvl="1" indent="0">
              <a:buNone/>
            </a:pPr>
            <a:r>
              <a:rPr lang="en-US" sz="2000" dirty="0" smtClean="0"/>
              <a:t>Jean</a:t>
            </a:r>
            <a:r>
              <a:rPr lang="en-US" sz="2000" dirty="0"/>
              <a:t>-Raymond </a:t>
            </a:r>
            <a:r>
              <a:rPr lang="en-US" sz="2000" dirty="0" err="1" smtClean="0"/>
              <a:t>Abrial</a:t>
            </a:r>
            <a:r>
              <a:rPr lang="en-US" sz="2000" dirty="0" smtClean="0"/>
              <a:t>.   </a:t>
            </a:r>
            <a:r>
              <a:rPr lang="en-US" sz="2000" i="1" dirty="0" smtClean="0"/>
              <a:t>Modeling </a:t>
            </a:r>
            <a:r>
              <a:rPr lang="en-US" sz="2000" i="1" dirty="0"/>
              <a:t>in Event-B: System and Software </a:t>
            </a:r>
            <a:r>
              <a:rPr lang="en-US" sz="2000" i="1" dirty="0" smtClean="0"/>
              <a:t>Engineering. </a:t>
            </a:r>
            <a:r>
              <a:rPr lang="en-US" sz="2000" dirty="0" smtClean="0"/>
              <a:t> Cambridge University Press 2010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Event- B is strongly influenced by Back’s action system formalism: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State trace refinement:</a:t>
            </a:r>
            <a:endParaRPr lang="en-US" sz="2000" dirty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en-US" sz="2000" dirty="0" smtClean="0"/>
              <a:t>Ralph</a:t>
            </a:r>
            <a:r>
              <a:rPr lang="en-US" sz="2000" dirty="0"/>
              <a:t>-Johan Back and </a:t>
            </a:r>
            <a:r>
              <a:rPr lang="en-US" sz="2000" dirty="0" err="1"/>
              <a:t>Joakim</a:t>
            </a:r>
            <a:r>
              <a:rPr lang="en-US" sz="2000" dirty="0"/>
              <a:t> von </a:t>
            </a:r>
            <a:r>
              <a:rPr lang="en-US" sz="2000" dirty="0" smtClean="0"/>
              <a:t>Wright. </a:t>
            </a:r>
            <a:r>
              <a:rPr lang="en-US" sz="2000" i="1" dirty="0" smtClean="0"/>
              <a:t>Trace </a:t>
            </a:r>
            <a:r>
              <a:rPr lang="en-US" sz="2000" i="1" dirty="0"/>
              <a:t>Refinement of Action </a:t>
            </a:r>
            <a:r>
              <a:rPr lang="en-US" sz="2000" i="1" dirty="0" smtClean="0"/>
              <a:t>Systems.  </a:t>
            </a:r>
            <a:r>
              <a:rPr lang="en-US" sz="2000" dirty="0" smtClean="0"/>
              <a:t>CONCUR </a:t>
            </a:r>
            <a:r>
              <a:rPr lang="en-US" sz="2000" dirty="0"/>
              <a:t>'94  </a:t>
            </a:r>
            <a:r>
              <a:rPr lang="en-US" sz="2000" dirty="0">
                <a:solidFill>
                  <a:srgbClr val="0000FF"/>
                </a:solidFill>
              </a:rPr>
              <a:t>http://</a:t>
            </a:r>
            <a:r>
              <a:rPr lang="en-US" sz="2000" dirty="0" err="1">
                <a:solidFill>
                  <a:srgbClr val="0000FF"/>
                </a:solidFill>
              </a:rPr>
              <a:t>tucs.fi</a:t>
            </a:r>
            <a:r>
              <a:rPr lang="en-US" sz="2000" dirty="0">
                <a:solidFill>
                  <a:srgbClr val="0000FF"/>
                </a:solidFill>
              </a:rPr>
              <a:t>/publications/view/?</a:t>
            </a:r>
            <a:r>
              <a:rPr lang="en-US" sz="2000" dirty="0" err="1">
                <a:solidFill>
                  <a:srgbClr val="0000FF"/>
                </a:solidFill>
              </a:rPr>
              <a:t>pub_id</a:t>
            </a:r>
            <a:r>
              <a:rPr lang="en-US" sz="2000" dirty="0">
                <a:solidFill>
                  <a:srgbClr val="0000FF"/>
                </a:solidFill>
              </a:rPr>
              <a:t>=pBW94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Event trace refinement:</a:t>
            </a:r>
          </a:p>
          <a:p>
            <a:pPr marL="400050" lvl="1" indent="0">
              <a:buNone/>
            </a:pPr>
            <a:r>
              <a:rPr lang="en-US" sz="2000" dirty="0" smtClean="0"/>
              <a:t>Michael Butler. </a:t>
            </a:r>
            <a:r>
              <a:rPr lang="en-US" sz="2000" i="1" dirty="0" smtClean="0"/>
              <a:t>Stepwise </a:t>
            </a:r>
            <a:r>
              <a:rPr lang="en-US" sz="2000" i="1" dirty="0"/>
              <a:t>Refinement of Communicating Systems</a:t>
            </a:r>
          </a:p>
          <a:p>
            <a:pPr marL="400050" lvl="1" indent="0">
              <a:buNone/>
            </a:pPr>
            <a:r>
              <a:rPr lang="en-US" sz="2000" dirty="0"/>
              <a:t>Science of Computer Programming, 27 (2), </a:t>
            </a:r>
            <a:r>
              <a:rPr lang="en-US" sz="2000" dirty="0" smtClean="0"/>
              <a:t>1996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http://</a:t>
            </a:r>
            <a:r>
              <a:rPr lang="en-US" sz="2000" dirty="0" err="1">
                <a:solidFill>
                  <a:srgbClr val="0000FF"/>
                </a:solidFill>
              </a:rPr>
              <a:t>eprints.soton.ac.uk</a:t>
            </a:r>
            <a:r>
              <a:rPr lang="en-US" sz="2000" dirty="0">
                <a:solidFill>
                  <a:srgbClr val="0000FF"/>
                </a:solidFill>
              </a:rPr>
              <a:t>/250575/</a:t>
            </a:r>
          </a:p>
          <a:p>
            <a:pPr marL="400050" lvl="1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9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Event structure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E</a:t>
            </a:r>
            <a:r>
              <a:rPr lang="en-US" dirty="0" smtClean="0">
                <a:solidFill>
                  <a:srgbClr val="000000"/>
                </a:solidFill>
              </a:rPr>
              <a:t> =</a:t>
            </a:r>
            <a:r>
              <a:rPr lang="en-US" dirty="0" smtClean="0">
                <a:solidFill>
                  <a:srgbClr val="0000FF"/>
                </a:solidFill>
              </a:rPr>
              <a:t>								\\  event name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00"/>
                </a:solidFill>
              </a:rPr>
              <a:t>any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	x1, x2, …				\\  event parameters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00"/>
                </a:solidFill>
              </a:rPr>
              <a:t>where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	G1						\\	 event guards (predicates)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		</a:t>
            </a:r>
            <a:r>
              <a:rPr lang="en-US" dirty="0" smtClean="0">
                <a:solidFill>
                  <a:srgbClr val="0000FF"/>
                </a:solidFill>
              </a:rPr>
              <a:t>G2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	…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0000"/>
                </a:solidFill>
              </a:rPr>
              <a:t>	then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	v1 := exp1			\\ event actions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dirty="0" smtClean="0">
                <a:solidFill>
                  <a:srgbClr val="0000FF"/>
                </a:solidFill>
              </a:rPr>
              <a:t>v2 := exp2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	…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</a:t>
            </a:r>
            <a:r>
              <a:rPr lang="en-US" b="1" dirty="0" smtClean="0"/>
              <a:t>end 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42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Role of Event Parameters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Most generally, parameters represent </a:t>
            </a:r>
            <a:r>
              <a:rPr lang="en-US" sz="2400" dirty="0" err="1" smtClean="0"/>
              <a:t>nondeterministically</a:t>
            </a:r>
            <a:r>
              <a:rPr lang="en-US" sz="2400" dirty="0" smtClean="0"/>
              <a:t> chosen values, e.g.,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NonDetInc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=  </a:t>
            </a: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		any</a:t>
            </a:r>
            <a:r>
              <a:rPr lang="en-US" sz="2400" dirty="0" smtClean="0">
                <a:solidFill>
                  <a:srgbClr val="000000"/>
                </a:solidFill>
              </a:rPr>
              <a:t>  </a:t>
            </a:r>
            <a:r>
              <a:rPr lang="en-US" sz="2400" dirty="0" smtClean="0">
                <a:solidFill>
                  <a:srgbClr val="0000FF"/>
                </a:solidFill>
              </a:rPr>
              <a:t>d</a:t>
            </a:r>
            <a:r>
              <a:rPr lang="en-US" sz="2400" dirty="0" smtClean="0">
                <a:solidFill>
                  <a:srgbClr val="000000"/>
                </a:solidFill>
              </a:rPr>
              <a:t>  </a:t>
            </a:r>
            <a:r>
              <a:rPr lang="en-US" sz="2400" b="1" dirty="0">
                <a:solidFill>
                  <a:srgbClr val="000000"/>
                </a:solidFill>
              </a:rPr>
              <a:t>where</a:t>
            </a:r>
            <a:r>
              <a:rPr lang="en-US" sz="2400" dirty="0">
                <a:solidFill>
                  <a:srgbClr val="000000"/>
                </a:solidFill>
              </a:rPr>
              <a:t>  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v+d</a:t>
            </a:r>
            <a:r>
              <a:rPr lang="en-US" sz="2400" dirty="0" smtClean="0">
                <a:solidFill>
                  <a:srgbClr val="0000FF"/>
                </a:solidFill>
              </a:rPr>
              <a:t> ≤ MAX   </a:t>
            </a:r>
            <a:r>
              <a:rPr lang="en-US" sz="2400" b="1" dirty="0" smtClean="0">
                <a:solidFill>
                  <a:srgbClr val="000000"/>
                </a:solidFill>
              </a:rPr>
              <a:t>then</a:t>
            </a:r>
            <a:r>
              <a:rPr lang="en-US" sz="2400" dirty="0" smtClean="0">
                <a:solidFill>
                  <a:srgbClr val="000000"/>
                </a:solidFill>
              </a:rPr>
              <a:t>  </a:t>
            </a:r>
            <a:r>
              <a:rPr lang="en-US" sz="2400" dirty="0" smtClean="0">
                <a:solidFill>
                  <a:srgbClr val="0000FF"/>
                </a:solidFill>
              </a:rPr>
              <a:t>v:=</a:t>
            </a:r>
            <a:r>
              <a:rPr lang="en-US" sz="2400" dirty="0" err="1">
                <a:solidFill>
                  <a:srgbClr val="0000FF"/>
                </a:solidFill>
              </a:rPr>
              <a:t>v</a:t>
            </a:r>
            <a:r>
              <a:rPr lang="en-US" sz="2400" dirty="0" err="1" smtClean="0">
                <a:solidFill>
                  <a:srgbClr val="0000FF"/>
                </a:solidFill>
              </a:rPr>
              <a:t>+d</a:t>
            </a:r>
            <a:r>
              <a:rPr lang="en-US" sz="2400" dirty="0" smtClean="0">
                <a:solidFill>
                  <a:srgbClr val="0000FF"/>
                </a:solidFill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</a:rPr>
              <a:t>end </a:t>
            </a:r>
          </a:p>
          <a:p>
            <a:pPr marL="457200" lvl="1" indent="0">
              <a:buNone/>
            </a:pPr>
            <a:endParaRPr lang="en-US" sz="2400" b="1" dirty="0">
              <a:solidFill>
                <a:srgbClr val="000000"/>
              </a:solidFill>
            </a:endParaRPr>
          </a:p>
          <a:p>
            <a:pPr marL="514350" indent="-457200"/>
            <a:r>
              <a:rPr lang="en-US" sz="2400" dirty="0" smtClean="0">
                <a:solidFill>
                  <a:srgbClr val="000000"/>
                </a:solidFill>
              </a:rPr>
              <a:t>Event parameters can also be used to model </a:t>
            </a:r>
            <a:r>
              <a:rPr lang="en-US" sz="2400" dirty="0" smtClean="0">
                <a:solidFill>
                  <a:srgbClr val="0000FF"/>
                </a:solidFill>
              </a:rPr>
              <a:t>input</a:t>
            </a:r>
            <a:r>
              <a:rPr lang="en-US" sz="2400" dirty="0" smtClean="0">
                <a:solidFill>
                  <a:srgbClr val="000000"/>
                </a:solidFill>
              </a:rPr>
              <a:t> and </a:t>
            </a:r>
            <a:r>
              <a:rPr lang="en-US" sz="2400" dirty="0" smtClean="0">
                <a:solidFill>
                  <a:srgbClr val="0000FF"/>
                </a:solidFill>
              </a:rPr>
              <a:t>output</a:t>
            </a:r>
            <a:r>
              <a:rPr lang="en-US" sz="2400" dirty="0" smtClean="0">
                <a:solidFill>
                  <a:srgbClr val="000000"/>
                </a:solidFill>
              </a:rPr>
              <a:t> values of an event</a:t>
            </a:r>
          </a:p>
          <a:p>
            <a:pPr marL="514350" indent="-457200"/>
            <a:endParaRPr lang="en-US" sz="2400" dirty="0">
              <a:solidFill>
                <a:srgbClr val="000000"/>
              </a:solidFill>
            </a:endParaRPr>
          </a:p>
          <a:p>
            <a:pPr marL="514350" indent="-457200"/>
            <a:r>
              <a:rPr lang="en-US" sz="2400" dirty="0" smtClean="0">
                <a:solidFill>
                  <a:srgbClr val="000000"/>
                </a:solidFill>
              </a:rPr>
              <a:t>Can also have nondeterministic actions:</a:t>
            </a:r>
          </a:p>
          <a:p>
            <a:pPr marL="857250" lvl="2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b="1" dirty="0" smtClean="0">
                <a:solidFill>
                  <a:srgbClr val="000000"/>
                </a:solidFill>
              </a:rPr>
              <a:t>when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smtClean="0">
                <a:solidFill>
                  <a:srgbClr val="0000FF"/>
                </a:solidFill>
              </a:rPr>
              <a:t>v&lt;MAX   </a:t>
            </a:r>
            <a:r>
              <a:rPr lang="en-US" b="1" dirty="0" smtClean="0">
                <a:solidFill>
                  <a:srgbClr val="000000"/>
                </a:solidFill>
              </a:rPr>
              <a:t>then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smtClean="0">
                <a:solidFill>
                  <a:srgbClr val="0000FF"/>
                </a:solidFill>
              </a:rPr>
              <a:t>v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:|  v &lt; v’ </a:t>
            </a:r>
            <a:r>
              <a:rPr lang="en-US" dirty="0" smtClean="0">
                <a:solidFill>
                  <a:srgbClr val="0000FF"/>
                </a:solidFill>
              </a:rPr>
              <a:t>≤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 MAX  </a:t>
            </a:r>
            <a:r>
              <a:rPr lang="en-US" b="1" dirty="0" smtClean="0">
                <a:solidFill>
                  <a:srgbClr val="000000"/>
                </a:solidFill>
                <a:sym typeface="Wingdings"/>
              </a:rPr>
              <a:t>end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00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Refinement for events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refined machine has two kinds of events: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Refined</a:t>
            </a:r>
            <a:r>
              <a:rPr lang="en-US" dirty="0" smtClean="0"/>
              <a:t> events that refine some event of the abstract machine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New</a:t>
            </a:r>
            <a:r>
              <a:rPr lang="en-US" dirty="0" smtClean="0"/>
              <a:t> events that refine </a:t>
            </a:r>
            <a:r>
              <a:rPr lang="en-US" i="1" dirty="0" smtClean="0">
                <a:solidFill>
                  <a:srgbClr val="0000FF"/>
                </a:solidFill>
              </a:rPr>
              <a:t>skip</a:t>
            </a:r>
          </a:p>
          <a:p>
            <a:pPr lvl="1"/>
            <a:endParaRPr lang="en-US" dirty="0"/>
          </a:p>
          <a:p>
            <a:r>
              <a:rPr lang="en-US" dirty="0" smtClean="0"/>
              <a:t>Verification of event refinement uses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gluing </a:t>
            </a:r>
            <a:r>
              <a:rPr lang="en-US" dirty="0" smtClean="0"/>
              <a:t>invariants linking abstract and concrete variables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dirty="0" smtClean="0">
                <a:solidFill>
                  <a:srgbClr val="0000FF"/>
                </a:solidFill>
              </a:rPr>
              <a:t>itnesses</a:t>
            </a:r>
            <a:r>
              <a:rPr lang="en-US" dirty="0" smtClean="0"/>
              <a:t> for abstract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7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Proof obligations in Event-B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Well-</a:t>
            </a:r>
            <a:r>
              <a:rPr lang="en-US" dirty="0" err="1" smtClean="0">
                <a:solidFill>
                  <a:srgbClr val="0000FF"/>
                </a:solidFill>
              </a:rPr>
              <a:t>definedness</a:t>
            </a:r>
            <a:r>
              <a:rPr lang="en-US" dirty="0" smtClean="0">
                <a:solidFill>
                  <a:srgbClr val="0000FF"/>
                </a:solidFill>
              </a:rPr>
              <a:t> (WD)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, avoid division by zero, partial function application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Invariant preservation (INV)  ***</a:t>
            </a:r>
          </a:p>
          <a:p>
            <a:pPr lvl="1"/>
            <a:r>
              <a:rPr lang="en-US" dirty="0" smtClean="0"/>
              <a:t>each event maintains invariants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Guard strengthening (GRD)  ***</a:t>
            </a:r>
          </a:p>
          <a:p>
            <a:pPr lvl="1"/>
            <a:r>
              <a:rPr lang="en-US" dirty="0" smtClean="0"/>
              <a:t>Refined event only possible when abstract event possible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Simulation (SIM)  ***</a:t>
            </a:r>
          </a:p>
          <a:p>
            <a:pPr lvl="1"/>
            <a:r>
              <a:rPr lang="en-US" dirty="0" smtClean="0"/>
              <a:t>update of abstract variable correctly simulated by update of concrete variable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Convergence (VAR)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Ensure convergence of new events using a variant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4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Invariant Preservation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en-US" sz="2900" dirty="0" smtClean="0"/>
              <a:t>Assume:   variables </a:t>
            </a:r>
            <a:r>
              <a:rPr lang="en-US" sz="2900" dirty="0" smtClean="0">
                <a:solidFill>
                  <a:srgbClr val="0000FF"/>
                </a:solidFill>
              </a:rPr>
              <a:t>v </a:t>
            </a:r>
            <a:r>
              <a:rPr lang="en-US" sz="2900" dirty="0" smtClean="0"/>
              <a:t> and  invariant  </a:t>
            </a:r>
            <a:r>
              <a:rPr lang="en-US" sz="2900" dirty="0" smtClean="0">
                <a:solidFill>
                  <a:srgbClr val="0000FF"/>
                </a:solidFill>
              </a:rPr>
              <a:t>I(v)</a:t>
            </a:r>
          </a:p>
          <a:p>
            <a:endParaRPr lang="en-US" sz="2900" dirty="0" smtClean="0">
              <a:solidFill>
                <a:srgbClr val="0000FF"/>
              </a:solidFill>
            </a:endParaRPr>
          </a:p>
          <a:p>
            <a:r>
              <a:rPr lang="en-US" sz="2900" dirty="0" smtClean="0"/>
              <a:t>Deterministic event: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dirty="0" err="1" smtClean="0">
                <a:solidFill>
                  <a:srgbClr val="0000FF"/>
                </a:solidFill>
              </a:rPr>
              <a:t>Ev</a:t>
            </a:r>
            <a:r>
              <a:rPr lang="en-US" sz="2900" dirty="0" smtClean="0">
                <a:solidFill>
                  <a:srgbClr val="0000FF"/>
                </a:solidFill>
              </a:rPr>
              <a:t>  </a:t>
            </a:r>
            <a:r>
              <a:rPr lang="en-US" sz="2900" dirty="0"/>
              <a:t>=  </a:t>
            </a:r>
            <a:r>
              <a:rPr lang="en-US" sz="2900" b="1" dirty="0" smtClean="0"/>
              <a:t>when</a:t>
            </a:r>
            <a:r>
              <a:rPr lang="en-US" sz="2900" dirty="0" smtClean="0"/>
              <a:t>  </a:t>
            </a:r>
            <a:r>
              <a:rPr lang="en-US" sz="2900" dirty="0">
                <a:solidFill>
                  <a:srgbClr val="0000FF"/>
                </a:solidFill>
              </a:rPr>
              <a:t>P</a:t>
            </a:r>
            <a:r>
              <a:rPr lang="en-US" sz="2900" dirty="0" smtClean="0">
                <a:solidFill>
                  <a:srgbClr val="0000FF"/>
                </a:solidFill>
              </a:rPr>
              <a:t>(v</a:t>
            </a:r>
            <a:r>
              <a:rPr lang="en-US" sz="2900" dirty="0">
                <a:solidFill>
                  <a:srgbClr val="0000FF"/>
                </a:solidFill>
              </a:rPr>
              <a:t>)  </a:t>
            </a:r>
            <a:r>
              <a:rPr lang="en-US" sz="2900" b="1" dirty="0">
                <a:solidFill>
                  <a:srgbClr val="000000"/>
                </a:solidFill>
              </a:rPr>
              <a:t>then</a:t>
            </a:r>
            <a:r>
              <a:rPr lang="en-US" sz="2900" dirty="0">
                <a:solidFill>
                  <a:srgbClr val="0000FF"/>
                </a:solidFill>
              </a:rPr>
              <a:t>  </a:t>
            </a:r>
            <a:r>
              <a:rPr lang="en-US" sz="2900" dirty="0" smtClean="0">
                <a:solidFill>
                  <a:srgbClr val="0000FF"/>
                </a:solidFill>
              </a:rPr>
              <a:t>v := </a:t>
            </a:r>
            <a:r>
              <a:rPr lang="en-US" sz="2900" dirty="0" err="1" smtClean="0">
                <a:solidFill>
                  <a:srgbClr val="0000FF"/>
                </a:solidFill>
              </a:rPr>
              <a:t>exp</a:t>
            </a:r>
            <a:r>
              <a:rPr lang="en-US" sz="2900" dirty="0" smtClean="0">
                <a:solidFill>
                  <a:srgbClr val="0000FF"/>
                </a:solidFill>
              </a:rPr>
              <a:t>(v</a:t>
            </a:r>
            <a:r>
              <a:rPr lang="en-US" sz="2900" dirty="0">
                <a:solidFill>
                  <a:srgbClr val="0000FF"/>
                </a:solidFill>
              </a:rPr>
              <a:t>)  </a:t>
            </a:r>
            <a:r>
              <a:rPr lang="en-US" sz="2900" b="1" dirty="0">
                <a:solidFill>
                  <a:srgbClr val="000000"/>
                </a:solidFill>
              </a:rPr>
              <a:t>end </a:t>
            </a:r>
          </a:p>
          <a:p>
            <a:endParaRPr lang="en-US" sz="2900" dirty="0" smtClean="0"/>
          </a:p>
          <a:p>
            <a:r>
              <a:rPr lang="en-US" sz="2900" dirty="0" smtClean="0"/>
              <a:t>To prove </a:t>
            </a:r>
            <a:r>
              <a:rPr lang="en-US" sz="2900" dirty="0" err="1" smtClean="0">
                <a:solidFill>
                  <a:srgbClr val="0000FF"/>
                </a:solidFill>
              </a:rPr>
              <a:t>Ev</a:t>
            </a:r>
            <a:r>
              <a:rPr lang="en-US" sz="2900" dirty="0" smtClean="0">
                <a:solidFill>
                  <a:srgbClr val="0000FF"/>
                </a:solidFill>
              </a:rPr>
              <a:t> </a:t>
            </a:r>
            <a:r>
              <a:rPr lang="en-US" sz="2900" dirty="0" smtClean="0"/>
              <a:t>preserves </a:t>
            </a:r>
            <a:r>
              <a:rPr lang="en-US" sz="2900" dirty="0" smtClean="0">
                <a:solidFill>
                  <a:srgbClr val="0000FF"/>
                </a:solidFill>
              </a:rPr>
              <a:t>I(v)</a:t>
            </a:r>
            <a:r>
              <a:rPr lang="en-US" sz="2900" dirty="0" smtClean="0"/>
              <a:t>:</a:t>
            </a:r>
          </a:p>
          <a:p>
            <a:endParaRPr lang="en-US" sz="2900" dirty="0" smtClean="0"/>
          </a:p>
          <a:p>
            <a:pPr marL="457200" lvl="1" indent="0">
              <a:buNone/>
            </a:pPr>
            <a:r>
              <a:rPr lang="en-US" sz="2900" dirty="0" smtClean="0"/>
              <a:t>	INV:</a:t>
            </a: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dirty="0" smtClean="0">
                <a:solidFill>
                  <a:srgbClr val="0000FF"/>
                </a:solidFill>
              </a:rPr>
              <a:t>P(v),</a:t>
            </a:r>
            <a:r>
              <a:rPr lang="en-US" sz="2900" dirty="0" smtClean="0"/>
              <a:t> </a:t>
            </a:r>
            <a:r>
              <a:rPr lang="en-US" sz="2900" dirty="0" smtClean="0">
                <a:solidFill>
                  <a:srgbClr val="0000FF"/>
                </a:solidFill>
              </a:rPr>
              <a:t>I(v) </a:t>
            </a:r>
            <a:r>
              <a:rPr lang="en-US" sz="2900" dirty="0" smtClean="0"/>
              <a:t>    </a:t>
            </a:r>
            <a:r>
              <a:rPr lang="en-US" sz="2900" dirty="0"/>
              <a:t>⊢ </a:t>
            </a:r>
            <a:r>
              <a:rPr lang="en-US" sz="2900" dirty="0" smtClean="0"/>
              <a:t>  </a:t>
            </a:r>
            <a:r>
              <a:rPr lang="en-US" sz="2900" dirty="0" smtClean="0">
                <a:solidFill>
                  <a:srgbClr val="0000FF"/>
                </a:solidFill>
              </a:rPr>
              <a:t> I( </a:t>
            </a:r>
            <a:r>
              <a:rPr lang="en-US" sz="2900" dirty="0" err="1" smtClean="0">
                <a:solidFill>
                  <a:srgbClr val="0000FF"/>
                </a:solidFill>
              </a:rPr>
              <a:t>exp</a:t>
            </a:r>
            <a:r>
              <a:rPr lang="en-US" sz="2900" dirty="0" smtClean="0">
                <a:solidFill>
                  <a:srgbClr val="0000FF"/>
                </a:solidFill>
              </a:rPr>
              <a:t>(v) )</a:t>
            </a:r>
            <a:endParaRPr lang="en-US" sz="2900" dirty="0">
              <a:solidFill>
                <a:srgbClr val="0000FF"/>
              </a:solidFill>
            </a:endParaRPr>
          </a:p>
          <a:p>
            <a:pPr marL="342900" lvl="1" indent="-342900">
              <a:buFont typeface="Arial"/>
              <a:buChar char="•"/>
            </a:pPr>
            <a:endParaRPr lang="en-US" sz="2900" dirty="0" smtClean="0"/>
          </a:p>
          <a:p>
            <a:pPr marL="342900" lvl="1" indent="-342900">
              <a:buFont typeface="Arial"/>
              <a:buChar char="•"/>
            </a:pPr>
            <a:r>
              <a:rPr lang="en-US" sz="2900" dirty="0" smtClean="0"/>
              <a:t>This is a sequent of the form  </a:t>
            </a:r>
            <a:r>
              <a:rPr lang="en-US" sz="2900" dirty="0" smtClean="0">
                <a:solidFill>
                  <a:srgbClr val="0000FF"/>
                </a:solidFill>
              </a:rPr>
              <a:t>Hypotheses</a:t>
            </a:r>
            <a:r>
              <a:rPr lang="en-US" sz="2900" dirty="0" smtClean="0"/>
              <a:t>  ⊢   </a:t>
            </a:r>
            <a:r>
              <a:rPr lang="en-US" sz="2900" dirty="0" smtClean="0">
                <a:solidFill>
                  <a:srgbClr val="0000FF"/>
                </a:solidFill>
              </a:rPr>
              <a:t>Goal</a:t>
            </a:r>
          </a:p>
          <a:p>
            <a:endParaRPr lang="en-US" sz="2900" dirty="0" smtClean="0"/>
          </a:p>
          <a:p>
            <a:r>
              <a:rPr lang="en-US" sz="2900" dirty="0" smtClean="0"/>
              <a:t>The sequent is a </a:t>
            </a:r>
            <a:r>
              <a:rPr lang="en-US" sz="2900" dirty="0" smtClean="0">
                <a:solidFill>
                  <a:srgbClr val="0000FF"/>
                </a:solidFill>
              </a:rPr>
              <a:t>Proof Obligation (PO)</a:t>
            </a:r>
            <a:r>
              <a:rPr lang="en-US" sz="2900" dirty="0" smtClean="0"/>
              <a:t> that must be verified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59632" y="4005064"/>
            <a:ext cx="5400600" cy="86409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23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Using Event Parameters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sz="2500" dirty="0" smtClean="0"/>
              <a:t>Event has form: </a:t>
            </a:r>
            <a:endParaRPr lang="en-US" sz="2500" dirty="0"/>
          </a:p>
          <a:p>
            <a:pPr marL="0" indent="0">
              <a:buNone/>
            </a:pPr>
            <a:r>
              <a:rPr lang="en-US" sz="2500" dirty="0" smtClean="0">
                <a:solidFill>
                  <a:srgbClr val="0000FF"/>
                </a:solidFill>
              </a:rPr>
              <a:t>		</a:t>
            </a:r>
            <a:r>
              <a:rPr lang="en-US" sz="2500" dirty="0" err="1" smtClean="0">
                <a:solidFill>
                  <a:srgbClr val="0000FF"/>
                </a:solidFill>
              </a:rPr>
              <a:t>Ev</a:t>
            </a:r>
            <a:r>
              <a:rPr lang="en-US" sz="2500" dirty="0" smtClean="0">
                <a:solidFill>
                  <a:srgbClr val="0000FF"/>
                </a:solidFill>
              </a:rPr>
              <a:t>  =  </a:t>
            </a:r>
            <a:r>
              <a:rPr lang="en-US" sz="2500" b="1" dirty="0" smtClean="0">
                <a:solidFill>
                  <a:srgbClr val="000000"/>
                </a:solidFill>
              </a:rPr>
              <a:t>any</a:t>
            </a:r>
            <a:r>
              <a:rPr lang="en-US" sz="2500" dirty="0" smtClean="0">
                <a:solidFill>
                  <a:srgbClr val="0000FF"/>
                </a:solidFill>
              </a:rPr>
              <a:t>  x  </a:t>
            </a:r>
            <a:r>
              <a:rPr lang="en-US" sz="2500" b="1" dirty="0" smtClean="0"/>
              <a:t>where</a:t>
            </a:r>
            <a:r>
              <a:rPr lang="en-US" sz="2500" dirty="0" smtClean="0">
                <a:solidFill>
                  <a:srgbClr val="0000FF"/>
                </a:solidFill>
              </a:rPr>
              <a:t>  P(</a:t>
            </a:r>
            <a:r>
              <a:rPr lang="en-US" sz="2500" dirty="0" err="1" smtClean="0">
                <a:solidFill>
                  <a:srgbClr val="0000FF"/>
                </a:solidFill>
              </a:rPr>
              <a:t>x,v</a:t>
            </a:r>
            <a:r>
              <a:rPr lang="en-US" sz="2500" dirty="0" smtClean="0">
                <a:solidFill>
                  <a:srgbClr val="0000FF"/>
                </a:solidFill>
              </a:rPr>
              <a:t>)  </a:t>
            </a:r>
            <a:r>
              <a:rPr lang="en-US" sz="2500" b="1" dirty="0" smtClean="0">
                <a:solidFill>
                  <a:srgbClr val="000000"/>
                </a:solidFill>
              </a:rPr>
              <a:t>then</a:t>
            </a:r>
            <a:r>
              <a:rPr lang="en-US" sz="2500" dirty="0" smtClean="0">
                <a:solidFill>
                  <a:srgbClr val="0000FF"/>
                </a:solidFill>
              </a:rPr>
              <a:t>  v := </a:t>
            </a:r>
            <a:r>
              <a:rPr lang="en-US" sz="2500" dirty="0" err="1" smtClean="0">
                <a:solidFill>
                  <a:srgbClr val="0000FF"/>
                </a:solidFill>
              </a:rPr>
              <a:t>exp</a:t>
            </a:r>
            <a:r>
              <a:rPr lang="en-US" sz="2500" dirty="0" smtClean="0">
                <a:solidFill>
                  <a:srgbClr val="0000FF"/>
                </a:solidFill>
              </a:rPr>
              <a:t>(</a:t>
            </a:r>
            <a:r>
              <a:rPr lang="en-US" sz="2500" dirty="0" err="1" smtClean="0">
                <a:solidFill>
                  <a:srgbClr val="0000FF"/>
                </a:solidFill>
              </a:rPr>
              <a:t>x,v</a:t>
            </a:r>
            <a:r>
              <a:rPr lang="en-US" sz="2500" dirty="0" smtClean="0">
                <a:solidFill>
                  <a:srgbClr val="0000FF"/>
                </a:solidFill>
              </a:rPr>
              <a:t>)  </a:t>
            </a:r>
            <a:r>
              <a:rPr lang="en-US" sz="2500" b="1" dirty="0">
                <a:solidFill>
                  <a:srgbClr val="000000"/>
                </a:solidFill>
              </a:rPr>
              <a:t>end </a:t>
            </a:r>
            <a:endParaRPr lang="en-US" sz="25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5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rgbClr val="0000FF"/>
                </a:solidFill>
              </a:rPr>
              <a:t>		</a:t>
            </a:r>
            <a:r>
              <a:rPr lang="en-US" sz="2500" dirty="0" smtClean="0"/>
              <a:t>INV:</a:t>
            </a:r>
            <a:r>
              <a:rPr lang="en-US" sz="2500" dirty="0" smtClean="0">
                <a:solidFill>
                  <a:srgbClr val="0000FF"/>
                </a:solidFill>
              </a:rPr>
              <a:t>		I(</a:t>
            </a:r>
            <a:r>
              <a:rPr lang="en-US" sz="2500" dirty="0">
                <a:solidFill>
                  <a:srgbClr val="0000FF"/>
                </a:solidFill>
              </a:rPr>
              <a:t>v</a:t>
            </a:r>
            <a:r>
              <a:rPr lang="en-US" sz="2500" dirty="0" smtClean="0">
                <a:solidFill>
                  <a:srgbClr val="0000FF"/>
                </a:solidFill>
              </a:rPr>
              <a:t>),</a:t>
            </a:r>
            <a:r>
              <a:rPr lang="en-US" sz="2500" dirty="0">
                <a:solidFill>
                  <a:srgbClr val="0000FF"/>
                </a:solidFill>
              </a:rPr>
              <a:t> </a:t>
            </a:r>
            <a:r>
              <a:rPr lang="en-US" sz="2500" dirty="0" smtClean="0">
                <a:solidFill>
                  <a:srgbClr val="0000FF"/>
                </a:solidFill>
              </a:rPr>
              <a:t> P(</a:t>
            </a:r>
            <a:r>
              <a:rPr lang="en-US" sz="2500" dirty="0" err="1" smtClean="0">
                <a:solidFill>
                  <a:srgbClr val="0000FF"/>
                </a:solidFill>
              </a:rPr>
              <a:t>x,v</a:t>
            </a:r>
            <a:r>
              <a:rPr lang="en-US" sz="2500" dirty="0" smtClean="0">
                <a:solidFill>
                  <a:srgbClr val="0000FF"/>
                </a:solidFill>
              </a:rPr>
              <a:t>)   </a:t>
            </a:r>
            <a:r>
              <a:rPr lang="en-US" sz="2500" b="1" dirty="0" smtClean="0">
                <a:solidFill>
                  <a:srgbClr val="0000FF"/>
                </a:solidFill>
              </a:rPr>
              <a:t>⊢</a:t>
            </a:r>
            <a:r>
              <a:rPr lang="en-US" sz="2500" dirty="0" smtClean="0">
                <a:solidFill>
                  <a:srgbClr val="0000FF"/>
                </a:solidFill>
              </a:rPr>
              <a:t>   I( </a:t>
            </a:r>
            <a:r>
              <a:rPr lang="en-US" sz="2500" dirty="0" err="1" smtClean="0">
                <a:solidFill>
                  <a:srgbClr val="0000FF"/>
                </a:solidFill>
              </a:rPr>
              <a:t>exp</a:t>
            </a:r>
            <a:r>
              <a:rPr lang="en-US" sz="2500" dirty="0" smtClean="0">
                <a:solidFill>
                  <a:srgbClr val="0000FF"/>
                </a:solidFill>
              </a:rPr>
              <a:t>(</a:t>
            </a:r>
            <a:r>
              <a:rPr lang="en-US" sz="2500" dirty="0" err="1" smtClean="0">
                <a:solidFill>
                  <a:srgbClr val="0000FF"/>
                </a:solidFill>
              </a:rPr>
              <a:t>x,v</a:t>
            </a:r>
            <a:r>
              <a:rPr lang="en-US" sz="2500" dirty="0" smtClean="0">
                <a:solidFill>
                  <a:srgbClr val="0000FF"/>
                </a:solidFill>
              </a:rPr>
              <a:t>) ) </a:t>
            </a:r>
            <a:endParaRPr lang="en-US" sz="25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31640" y="2780928"/>
            <a:ext cx="5400600" cy="86409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5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 PO from Rodin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88" y="1255738"/>
            <a:ext cx="8686800" cy="500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29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4777</TotalTime>
  <Words>677</Words>
  <Application>Microsoft Macintosh PowerPoint</Application>
  <PresentationFormat>On-screen Show (4:3)</PresentationFormat>
  <Paragraphs>293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Verification in  Event-B</vt:lpstr>
      <vt:lpstr>Validation and verification</vt:lpstr>
      <vt:lpstr>Event structure</vt:lpstr>
      <vt:lpstr>Role of Event Parameters</vt:lpstr>
      <vt:lpstr>Refinement for events</vt:lpstr>
      <vt:lpstr>Proof obligations in Event-B</vt:lpstr>
      <vt:lpstr>Invariant Preservation</vt:lpstr>
      <vt:lpstr>Using Event Parameters</vt:lpstr>
      <vt:lpstr>Example PO from Rodin</vt:lpstr>
      <vt:lpstr>Simulation: maintaining a gluing relation</vt:lpstr>
      <vt:lpstr>New concrete events refine skip (stuttering step)</vt:lpstr>
      <vt:lpstr>Refining traces</vt:lpstr>
      <vt:lpstr>Proof method for refinement (deterministic case)</vt:lpstr>
      <vt:lpstr>Event traces of a system M</vt:lpstr>
      <vt:lpstr>Event traces with new (hidden) events</vt:lpstr>
      <vt:lpstr>Refinement</vt:lpstr>
      <vt:lpstr>Proving data refinement of events</vt:lpstr>
      <vt:lpstr>Data refinement of event traces</vt:lpstr>
      <vt:lpstr>Proof for event trace refinement</vt:lpstr>
      <vt:lpstr>Expanding the data refinement condition in Event-B</vt:lpstr>
      <vt:lpstr>Witness predicate</vt:lpstr>
      <vt:lpstr>Event-B Refinement POs</vt:lpstr>
      <vt:lpstr>Event-B and data refinement</vt:lpstr>
      <vt:lpstr>Witnesses in practice</vt:lpstr>
      <vt:lpstr>Example: removing a parameter</vt:lpstr>
      <vt:lpstr>Deadlock Freedom (Enabledness)</vt:lpstr>
      <vt:lpstr>Deadlock Freedom (Enabledness)</vt:lpstr>
      <vt:lpstr>Some references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Butler</dc:creator>
  <cp:lastModifiedBy>Michael Butler</cp:lastModifiedBy>
  <cp:revision>1005</cp:revision>
  <dcterms:created xsi:type="dcterms:W3CDTF">2011-03-04T07:27:00Z</dcterms:created>
  <dcterms:modified xsi:type="dcterms:W3CDTF">2014-09-23T14:40:02Z</dcterms:modified>
</cp:coreProperties>
</file>