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57" r:id="rId3"/>
    <p:sldId id="459" r:id="rId4"/>
    <p:sldId id="490" r:id="rId5"/>
    <p:sldId id="458" r:id="rId6"/>
    <p:sldId id="491" r:id="rId7"/>
    <p:sldId id="463" r:id="rId8"/>
    <p:sldId id="45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00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20" autoAdjust="0"/>
  </p:normalViewPr>
  <p:slideViewPr>
    <p:cSldViewPr snapToObjects="1">
      <p:cViewPr varScale="1">
        <p:scale>
          <a:sx n="174" d="100"/>
          <a:sy n="174" d="100"/>
        </p:scale>
        <p:origin x="-104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94FE0-EF9F-7741-AAEE-AD3B5A069C6C}" type="datetimeFigureOut">
              <a:rPr lang="en-US" smtClean="0"/>
              <a:t>22/09/2014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B047-6D5A-484F-8DEC-DB12DA22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EEC79-4FE8-BB40-BE06-C2884FE9A55E}" type="datetimeFigureOut">
              <a:rPr lang="en-US" smtClean="0"/>
              <a:pPr/>
              <a:t>22/09/2014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A15A-4A28-E745-B37E-B82196762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2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CFA4-A2EB-B641-B083-FEEA7D02056E}" type="datetime1">
              <a:rPr lang="en-GB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3F41-0359-A649-8352-ADF0ADB97811}" type="datetime1">
              <a:rPr lang="en-GB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81CD-58B1-034E-8244-D4E18E1FE218}" type="datetime1">
              <a:rPr lang="en-GB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68CAA-828B-7247-9A47-0FE8578E74EA}" type="datetime1">
              <a:rPr lang="en-GB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A171-8B37-AC4E-86BE-DFD3D5EF42E2}" type="datetime1">
              <a:rPr lang="en-GB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D583-76FD-D947-B765-687D3F484C59}" type="datetime1">
              <a:rPr lang="en-GB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6BDD-7DBC-984F-B2FB-3E9A3AE8FEC8}" type="datetime1">
              <a:rPr lang="en-GB" smtClean="0"/>
              <a:t>22/09/2014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D98-C1BB-824E-8946-5DC836AF65A1}" type="datetime1">
              <a:rPr lang="en-GB" smtClean="0"/>
              <a:t>22/09/2014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3610-65C9-564B-AD0E-F105C9A7E0A4}" type="datetime1">
              <a:rPr lang="en-GB" smtClean="0"/>
              <a:t>22/09/2014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96BE-3628-944F-B109-68118B401A1E}" type="datetime1">
              <a:rPr lang="en-GB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8709-7132-014F-981A-B19B1DE88441}" type="datetime1">
              <a:rPr lang="en-GB" smtClean="0"/>
              <a:t>22/09/2014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FFB1-32DF-904A-80C1-2E2FF040CA05}" type="datetime1">
              <a:rPr lang="en-GB" smtClean="0"/>
              <a:t>22/09/2014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erification </a:t>
            </a:r>
            <a:r>
              <a:rPr lang="en-US" dirty="0" smtClean="0"/>
              <a:t>tools </a:t>
            </a:r>
            <a:r>
              <a:rPr lang="en-US" dirty="0"/>
              <a:t>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Rodin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/>
          </a:bodyPr>
          <a:lstStyle/>
          <a:p>
            <a:r>
              <a:rPr lang="en-US" sz="3765" dirty="0" smtClean="0">
                <a:solidFill>
                  <a:srgbClr val="0000FF"/>
                </a:solidFill>
              </a:rPr>
              <a:t>Michael Butler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Rodin </a:t>
            </a:r>
            <a:r>
              <a:rPr lang="en-GB" dirty="0" smtClean="0">
                <a:solidFill>
                  <a:srgbClr val="0000FF"/>
                </a:solidFill>
              </a:rPr>
              <a:t>Toolset for Event-B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Extension of Eclipse </a:t>
            </a:r>
            <a:r>
              <a:rPr lang="en-GB" dirty="0" smtClean="0"/>
              <a:t>IDE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Rodin Builder </a:t>
            </a:r>
            <a:r>
              <a:rPr lang="en-GB" dirty="0"/>
              <a:t>manages</a:t>
            </a:r>
            <a:r>
              <a:rPr lang="en-GB" dirty="0" smtClean="0"/>
              <a:t>: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Well-</a:t>
            </a:r>
            <a:r>
              <a:rPr lang="en-GB" dirty="0" err="1">
                <a:solidFill>
                  <a:srgbClr val="0000FF"/>
                </a:solidFill>
              </a:rPr>
              <a:t>formedness</a:t>
            </a:r>
            <a:r>
              <a:rPr lang="en-GB" dirty="0">
                <a:solidFill>
                  <a:srgbClr val="0000FF"/>
                </a:solidFill>
              </a:rPr>
              <a:t> + type </a:t>
            </a:r>
            <a:r>
              <a:rPr lang="en-GB" dirty="0" smtClean="0">
                <a:solidFill>
                  <a:srgbClr val="0000FF"/>
                </a:solidFill>
              </a:rPr>
              <a:t>checking</a:t>
            </a:r>
            <a:endParaRPr lang="en-GB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Consistency/refinement PO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Proof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Propagation of </a:t>
            </a:r>
            <a:r>
              <a:rPr lang="en-GB" dirty="0" smtClean="0">
                <a:solidFill>
                  <a:srgbClr val="0000FF"/>
                </a:solidFill>
              </a:rPr>
              <a:t>changes</a:t>
            </a:r>
          </a:p>
          <a:p>
            <a:pPr lvl="1" eaLnBrk="1" hangingPunct="1">
              <a:lnSpc>
                <a:spcPct val="90000"/>
              </a:lnSpc>
            </a:pPr>
            <a:endParaRPr lang="en-GB" dirty="0" smtClean="0">
              <a:solidFill>
                <a:srgbClr val="1F497D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/>
              <a:t>Extension </a:t>
            </a:r>
            <a:r>
              <a:rPr lang="en-GB" dirty="0" smtClean="0"/>
              <a:t>points to support plug-ins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dirty="0"/>
              <a:t> </a:t>
            </a:r>
            <a:endParaRPr lang="en-GB" dirty="0" smtClean="0"/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4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Rodin Proof Manager (PM)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PM constructs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proof tree </a:t>
            </a:r>
            <a:r>
              <a:rPr lang="en-US" sz="2800" dirty="0" smtClean="0">
                <a:latin typeface="Calibri"/>
                <a:cs typeface="Calibri"/>
              </a:rPr>
              <a:t>for each PO</a:t>
            </a:r>
          </a:p>
          <a:p>
            <a:r>
              <a:rPr lang="en-US" sz="2800" dirty="0" smtClean="0">
                <a:latin typeface="Calibri"/>
                <a:cs typeface="Calibri"/>
              </a:rPr>
              <a:t>Automatic and interactive modes</a:t>
            </a:r>
          </a:p>
          <a:p>
            <a:r>
              <a:rPr lang="en-US" sz="2800" dirty="0" smtClean="0">
                <a:latin typeface="Calibri"/>
                <a:cs typeface="Calibri"/>
              </a:rPr>
              <a:t>PM calls </a:t>
            </a:r>
            <a:r>
              <a:rPr lang="en-US" sz="2800" i="1" dirty="0" err="1" smtClean="0">
                <a:solidFill>
                  <a:srgbClr val="0000FF"/>
                </a:solidFill>
                <a:latin typeface="Calibri"/>
                <a:cs typeface="Calibri"/>
              </a:rPr>
              <a:t>reasoners</a:t>
            </a:r>
            <a:r>
              <a:rPr lang="en-US" sz="2800" i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to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discharge </a:t>
            </a:r>
            <a:r>
              <a:rPr lang="en-US" sz="2400" dirty="0" smtClean="0">
                <a:latin typeface="Calibri"/>
                <a:cs typeface="Calibri"/>
              </a:rPr>
              <a:t>goal</a:t>
            </a:r>
            <a:r>
              <a:rPr lang="en-US" sz="2400" dirty="0" smtClean="0">
                <a:solidFill>
                  <a:srgbClr val="2D2D8A"/>
                </a:solidFill>
                <a:latin typeface="Calibri"/>
                <a:cs typeface="Calibri"/>
              </a:rPr>
              <a:t>, </a:t>
            </a:r>
            <a:r>
              <a:rPr lang="en-US" sz="2400" dirty="0" smtClean="0">
                <a:latin typeface="Calibri"/>
                <a:cs typeface="Calibri"/>
              </a:rPr>
              <a:t>or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split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goal into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subgoals</a:t>
            </a:r>
            <a:endParaRPr lang="en-US" sz="2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sz="2800" dirty="0">
                <a:cs typeface="Calibri"/>
              </a:rPr>
              <a:t>Basic </a:t>
            </a:r>
            <a:r>
              <a:rPr lang="en-US" sz="2800" dirty="0">
                <a:solidFill>
                  <a:srgbClr val="0000FF"/>
                </a:solidFill>
                <a:cs typeface="Calibri"/>
              </a:rPr>
              <a:t>tactic language </a:t>
            </a:r>
            <a:r>
              <a:rPr lang="en-US" sz="2800" dirty="0">
                <a:cs typeface="Calibri"/>
              </a:rPr>
              <a:t>to </a:t>
            </a:r>
            <a:r>
              <a:rPr lang="en-US" sz="2800" dirty="0" smtClean="0">
                <a:cs typeface="Calibri"/>
              </a:rPr>
              <a:t>adapt PM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Collection of </a:t>
            </a:r>
            <a:r>
              <a:rPr lang="en-US" sz="2800" dirty="0" err="1" smtClean="0">
                <a:latin typeface="Calibri"/>
                <a:cs typeface="Calibri"/>
              </a:rPr>
              <a:t>reasoners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simplifiers, rule-based, decision procedures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Range of Automated </a:t>
            </a:r>
            <a:r>
              <a:rPr lang="en-US" dirty="0" err="1" smtClean="0">
                <a:solidFill>
                  <a:srgbClr val="0000FF"/>
                </a:solidFill>
              </a:rPr>
              <a:t>Provers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Built-in: </a:t>
            </a:r>
            <a:r>
              <a:rPr lang="en-US" dirty="0" smtClean="0"/>
              <a:t>tactic language, simplifiers, decision procedures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AtelierB</a:t>
            </a:r>
            <a:r>
              <a:rPr lang="en-US" dirty="0" smtClean="0">
                <a:solidFill>
                  <a:srgbClr val="0000FF"/>
                </a:solidFill>
              </a:rPr>
              <a:t> plug-in </a:t>
            </a:r>
            <a:r>
              <a:rPr lang="en-US" dirty="0" smtClean="0"/>
              <a:t>for Rodin (</a:t>
            </a:r>
            <a:r>
              <a:rPr lang="en-US" dirty="0" err="1" smtClean="0"/>
              <a:t>ClearSy</a:t>
            </a:r>
            <a:r>
              <a:rPr lang="en-US" dirty="0" smtClean="0"/>
              <a:t>, FR)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SMT plug-in </a:t>
            </a:r>
            <a:r>
              <a:rPr lang="en-US" dirty="0" smtClean="0"/>
              <a:t>(</a:t>
            </a:r>
            <a:r>
              <a:rPr lang="en-US" dirty="0" err="1" smtClean="0"/>
              <a:t>Systerel</a:t>
            </a:r>
            <a:r>
              <a:rPr lang="en-US" dirty="0" smtClean="0"/>
              <a:t>, FR)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Isabelle plug-in </a:t>
            </a:r>
            <a:r>
              <a:rPr lang="en-US" dirty="0" smtClean="0"/>
              <a:t>(</a:t>
            </a:r>
            <a:r>
              <a:rPr lang="en-US" dirty="0" err="1" smtClean="0"/>
              <a:t>Schmalz</a:t>
            </a:r>
            <a:r>
              <a:rPr lang="en-US" dirty="0" smtClean="0"/>
              <a:t>, ETHZ)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Supporting model changes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Models are constantly being 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changed</a:t>
            </a:r>
            <a:r>
              <a:rPr lang="en-US" sz="2400" dirty="0" smtClean="0">
                <a:latin typeface="Calibri"/>
                <a:cs typeface="Calibri"/>
              </a:rPr>
              <a:t>	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When a model changes, </a:t>
            </a:r>
            <a:r>
              <a:rPr lang="en-GB" sz="2400" dirty="0" smtClean="0">
                <a:solidFill>
                  <a:srgbClr val="0000FF"/>
                </a:solidFill>
                <a:latin typeface="Calibri"/>
                <a:cs typeface="Calibri"/>
              </a:rPr>
              <a:t>proof impact </a:t>
            </a:r>
            <a:r>
              <a:rPr lang="en-GB" sz="2400" dirty="0" smtClean="0">
                <a:latin typeface="Calibri"/>
                <a:cs typeface="Calibri"/>
              </a:rPr>
              <a:t>of changes should be minimised as much as possible:</a:t>
            </a:r>
            <a:endParaRPr lang="en-US" sz="24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Sufficiency comparison </a:t>
            </a:r>
            <a:r>
              <a:rPr lang="en-US" sz="2400" dirty="0" smtClean="0">
                <a:latin typeface="Calibri"/>
                <a:cs typeface="Calibri"/>
              </a:rPr>
              <a:t>of POs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In case of success, </a:t>
            </a:r>
            <a:r>
              <a:rPr lang="en-US" sz="2400" dirty="0" err="1" smtClean="0">
                <a:latin typeface="Calibri"/>
                <a:cs typeface="Calibri"/>
              </a:rPr>
              <a:t>provers</a:t>
            </a:r>
            <a:r>
              <a:rPr lang="en-US" sz="2400" dirty="0" smtClean="0">
                <a:latin typeface="Calibri"/>
                <a:cs typeface="Calibri"/>
              </a:rPr>
              <a:t> return list of </a:t>
            </a:r>
            <a:r>
              <a:rPr lang="en-US" sz="2400" i="1" dirty="0" smtClean="0">
                <a:solidFill>
                  <a:srgbClr val="0000FF"/>
                </a:solidFill>
                <a:latin typeface="Calibri"/>
                <a:cs typeface="Calibri"/>
              </a:rPr>
              <a:t>used hypotheses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Proof valid provided the used hypothesis in new version of a PO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Renaming</a:t>
            </a:r>
            <a:r>
              <a:rPr lang="en-US" sz="2400" dirty="0" smtClean="0">
                <a:latin typeface="Calibri"/>
                <a:cs typeface="Calibri"/>
              </a:rPr>
              <a:t>: 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Identifier renaming applied to models (avoiding name clash)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Corresponding POs and proofs automatically renamed</a:t>
            </a:r>
          </a:p>
          <a:p>
            <a:pPr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7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Well-</a:t>
            </a:r>
            <a:r>
              <a:rPr lang="en-US" dirty="0" err="1" smtClean="0">
                <a:solidFill>
                  <a:srgbClr val="0000FF"/>
                </a:solidFill>
              </a:rPr>
              <a:t>definedness</a:t>
            </a:r>
            <a:r>
              <a:rPr lang="en-US" dirty="0" smtClean="0">
                <a:solidFill>
                  <a:srgbClr val="0000FF"/>
                </a:solidFill>
              </a:rPr>
              <a:t> in Rodin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Expressions give rise to well-</a:t>
            </a:r>
            <a:r>
              <a:rPr lang="en-US" sz="2800" dirty="0" err="1" smtClean="0">
                <a:solidFill>
                  <a:srgbClr val="0000FF"/>
                </a:solidFill>
              </a:rPr>
              <a:t>definedness</a:t>
            </a:r>
            <a:r>
              <a:rPr lang="en-US" sz="2800" dirty="0" smtClean="0">
                <a:solidFill>
                  <a:srgbClr val="0000FF"/>
                </a:solidFill>
              </a:rPr>
              <a:t> POs:</a:t>
            </a:r>
          </a:p>
          <a:p>
            <a:pPr lvl="1"/>
            <a:r>
              <a:rPr lang="en-US" sz="2400" dirty="0" smtClean="0"/>
              <a:t>WD for  </a:t>
            </a:r>
            <a:r>
              <a:rPr lang="en-US" sz="2400" dirty="0" err="1" smtClean="0"/>
              <a:t>x÷y</a:t>
            </a:r>
            <a:r>
              <a:rPr lang="en-US" sz="2400" dirty="0" smtClean="0"/>
              <a:t>   is   y≠0</a:t>
            </a:r>
          </a:p>
          <a:p>
            <a:pPr lvl="1"/>
            <a:r>
              <a:rPr lang="en-US" sz="2400" dirty="0" smtClean="0"/>
              <a:t>Can prove that		y≠0  ∧  </a:t>
            </a:r>
            <a:r>
              <a:rPr lang="en-US" sz="2400" dirty="0" err="1" smtClean="0"/>
              <a:t>x÷y</a:t>
            </a:r>
            <a:r>
              <a:rPr lang="en-US" sz="2400" dirty="0" smtClean="0"/>
              <a:t>=</a:t>
            </a:r>
            <a:r>
              <a:rPr lang="en-US" sz="2400" dirty="0" err="1" smtClean="0"/>
              <a:t>z</a:t>
            </a:r>
            <a:r>
              <a:rPr lang="en-US" sz="2400" dirty="0" smtClean="0"/>
              <a:t>      is WD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For proof, WD is symmetric</a:t>
            </a:r>
          </a:p>
          <a:p>
            <a:pPr lvl="1"/>
            <a:r>
              <a:rPr lang="en-US" sz="2400" dirty="0" smtClean="0"/>
              <a:t>D(P∧Q)  ≙  D(P)∧D(Q)  ∨  D(P)∧¬P  ∨  D(Q)∧¬Q</a:t>
            </a:r>
          </a:p>
          <a:p>
            <a:pPr lvl="1"/>
            <a:r>
              <a:rPr lang="en-US" sz="2400" dirty="0" smtClean="0"/>
              <a:t>All proof rules must maintain D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For </a:t>
            </a:r>
            <a:r>
              <a:rPr lang="en-US" sz="2800" dirty="0" err="1" smtClean="0">
                <a:solidFill>
                  <a:srgbClr val="0000FF"/>
                </a:solidFill>
              </a:rPr>
              <a:t>modelling</a:t>
            </a:r>
            <a:r>
              <a:rPr lang="en-US" sz="2800" dirty="0" smtClean="0">
                <a:solidFill>
                  <a:srgbClr val="0000FF"/>
                </a:solidFill>
              </a:rPr>
              <a:t>, WD is asymmetric</a:t>
            </a:r>
          </a:p>
          <a:p>
            <a:pPr lvl="1"/>
            <a:r>
              <a:rPr lang="en-US" sz="2400" dirty="0" smtClean="0"/>
              <a:t>L(P∧Q)  ≙  L(P)∧L(Q)  ∨  L(P)∧¬P</a:t>
            </a:r>
          </a:p>
          <a:p>
            <a:pPr lvl="1"/>
            <a:r>
              <a:rPr lang="en-US" sz="2400" dirty="0" smtClean="0"/>
              <a:t>L(P)  ⇒  D(P)</a:t>
            </a:r>
          </a:p>
          <a:p>
            <a:pPr lvl="1"/>
            <a:r>
              <a:rPr lang="en-US" sz="2400" dirty="0" smtClean="0"/>
              <a:t>L(P) lead to simpler POs</a:t>
            </a:r>
          </a:p>
        </p:txBody>
      </p:sp>
    </p:spTree>
    <p:extLst>
      <p:ext uri="{BB962C8B-B14F-4D97-AF65-F5344CB8AC3E}">
        <p14:creationId xmlns:p14="http://schemas.microsoft.com/office/powerpoint/2010/main" val="399832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ProB</a:t>
            </a:r>
            <a:r>
              <a:rPr lang="en-US" dirty="0" smtClean="0">
                <a:solidFill>
                  <a:srgbClr val="0000FF"/>
                </a:solidFill>
              </a:rPr>
              <a:t> Model Checker (</a:t>
            </a:r>
            <a:r>
              <a:rPr lang="en-US" dirty="0" err="1" smtClean="0">
                <a:solidFill>
                  <a:srgbClr val="0000FF"/>
                </a:solidFill>
              </a:rPr>
              <a:t>Leuschel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Automated checker</a:t>
            </a:r>
          </a:p>
          <a:p>
            <a:pPr lvl="1"/>
            <a:r>
              <a:rPr lang="en-US" dirty="0" smtClean="0"/>
              <a:t>search for </a:t>
            </a:r>
            <a:r>
              <a:rPr lang="en-US" dirty="0" smtClean="0">
                <a:solidFill>
                  <a:srgbClr val="0000FF"/>
                </a:solidFill>
              </a:rPr>
              <a:t>invariant violations</a:t>
            </a:r>
          </a:p>
          <a:p>
            <a:pPr lvl="1"/>
            <a:r>
              <a:rPr lang="en-US" dirty="0" smtClean="0"/>
              <a:t>search for </a:t>
            </a:r>
            <a:r>
              <a:rPr lang="en-US" dirty="0" smtClean="0">
                <a:solidFill>
                  <a:srgbClr val="0000FF"/>
                </a:solidFill>
              </a:rPr>
              <a:t>deadlocks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proof obligation violations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Implementation uses constraint logic programming</a:t>
            </a:r>
          </a:p>
          <a:p>
            <a:pPr lvl="1"/>
            <a:r>
              <a:rPr lang="en-US" dirty="0" smtClean="0"/>
              <a:t>makes all types </a:t>
            </a:r>
            <a:r>
              <a:rPr lang="en-US" dirty="0" smtClean="0">
                <a:solidFill>
                  <a:srgbClr val="0000FF"/>
                </a:solidFill>
              </a:rPr>
              <a:t>finite</a:t>
            </a:r>
          </a:p>
          <a:p>
            <a:pPr lvl="1"/>
            <a:r>
              <a:rPr lang="en-US" dirty="0" smtClean="0"/>
              <a:t>exploits </a:t>
            </a:r>
            <a:r>
              <a:rPr lang="en-US" dirty="0" smtClean="0">
                <a:solidFill>
                  <a:srgbClr val="0000FF"/>
                </a:solidFill>
              </a:rPr>
              <a:t>symmetries </a:t>
            </a:r>
            <a:r>
              <a:rPr lang="en-US" dirty="0" smtClean="0"/>
              <a:t>in B types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963915"/>
            <a:ext cx="2294930" cy="70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35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Proof and model checking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Model checking: </a:t>
            </a:r>
            <a:r>
              <a:rPr lang="en-US" dirty="0" smtClean="0"/>
              <a:t>force the model to be finite state and explore state space looking for invariant violations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completely automatic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powerful debugging tool (counter</a:t>
            </a:r>
            <a:r>
              <a:rPr lang="en-US" smtClean="0"/>
              <a:t>-examples) </a:t>
            </a:r>
            <a:endParaRPr lang="en-US" dirty="0">
              <a:sym typeface="Wingdings"/>
            </a:endParaRPr>
          </a:p>
          <a:p>
            <a:pPr lvl="1">
              <a:buFont typeface="Wingdings" charset="0"/>
              <a:buChar char="L"/>
            </a:pPr>
            <a:r>
              <a:rPr lang="en-US" dirty="0" smtClean="0">
                <a:sym typeface="Wingdings"/>
              </a:rPr>
              <a:t>s</a:t>
            </a:r>
            <a:r>
              <a:rPr lang="en-US" dirty="0" smtClean="0"/>
              <a:t>tate-space explosion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(Semi-)automated proof: </a:t>
            </a:r>
            <a:r>
              <a:rPr lang="en-US" dirty="0" smtClean="0"/>
              <a:t>based on deduction rules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 </a:t>
            </a:r>
            <a:r>
              <a:rPr lang="en-US" dirty="0"/>
              <a:t>not completely automatic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 </a:t>
            </a:r>
            <a:r>
              <a:rPr lang="en-US" dirty="0"/>
              <a:t>leads to discovery of invariants - deepen understanding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no restrictions on state space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277</Words>
  <Application>Microsoft Macintosh PowerPoint</Application>
  <PresentationFormat>On-screen Show (4:3)</PresentationFormat>
  <Paragraphs>79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Verification tools in  Rodin</vt:lpstr>
      <vt:lpstr>Rodin Toolset for Event-B</vt:lpstr>
      <vt:lpstr>Rodin Proof Manager (PM)</vt:lpstr>
      <vt:lpstr>Range of Automated Provers</vt:lpstr>
      <vt:lpstr>Supporting model changes</vt:lpstr>
      <vt:lpstr>Well-definedness in Rodin</vt:lpstr>
      <vt:lpstr>ProB Model Checker (Leuschel)</vt:lpstr>
      <vt:lpstr>Proof and model checking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Butler</dc:creator>
  <cp:lastModifiedBy>Michael Butler</cp:lastModifiedBy>
  <cp:revision>912</cp:revision>
  <dcterms:created xsi:type="dcterms:W3CDTF">2011-03-04T07:27:00Z</dcterms:created>
  <dcterms:modified xsi:type="dcterms:W3CDTF">2014-09-22T07:40:20Z</dcterms:modified>
</cp:coreProperties>
</file>