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8" r:id="rId2"/>
    <p:sldId id="330" r:id="rId3"/>
    <p:sldId id="470" r:id="rId4"/>
    <p:sldId id="398" r:id="rId5"/>
    <p:sldId id="399" r:id="rId6"/>
    <p:sldId id="402" r:id="rId7"/>
    <p:sldId id="403" r:id="rId8"/>
    <p:sldId id="404" r:id="rId9"/>
    <p:sldId id="405" r:id="rId10"/>
    <p:sldId id="411" r:id="rId11"/>
    <p:sldId id="412" r:id="rId12"/>
    <p:sldId id="413" r:id="rId13"/>
    <p:sldId id="406" r:id="rId14"/>
    <p:sldId id="400" r:id="rId15"/>
    <p:sldId id="401" r:id="rId16"/>
    <p:sldId id="410" r:id="rId17"/>
    <p:sldId id="409" r:id="rId18"/>
    <p:sldId id="483" r:id="rId19"/>
    <p:sldId id="484" r:id="rId20"/>
    <p:sldId id="480" r:id="rId21"/>
    <p:sldId id="481" r:id="rId22"/>
    <p:sldId id="486" r:id="rId23"/>
    <p:sldId id="489" r:id="rId24"/>
    <p:sldId id="487" r:id="rId25"/>
    <p:sldId id="488" r:id="rId26"/>
    <p:sldId id="490" r:id="rId27"/>
    <p:sldId id="491" r:id="rId28"/>
    <p:sldId id="492" r:id="rId29"/>
    <p:sldId id="482" r:id="rId30"/>
    <p:sldId id="485" r:id="rId31"/>
    <p:sldId id="43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D24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 snapToObjects="1">
      <p:cViewPr varScale="1">
        <p:scale>
          <a:sx n="125" d="100"/>
          <a:sy n="125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508BC-8C36-8041-AD6D-75A12F335B21}" type="datetimeFigureOut">
              <a:rPr lang="en-US" smtClean="0"/>
              <a:t>12/09/2014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35A1-BC7F-BC4F-8C20-1ACE3503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9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EC79-4FE8-BB40-BE06-C2884FE9A55E}" type="datetimeFigureOut">
              <a:rPr lang="en-US" smtClean="0"/>
              <a:pPr/>
              <a:t>12/09/2014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1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1149-CB47-AA4E-AFEC-4462B07FB2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E71F-5157-4442-B49F-0D4E477D88BA}" type="datetime1">
              <a:rPr lang="en-GB" smtClean="0"/>
              <a:t>12/09/2014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9E46-6FFC-3743-B707-D19DE0C97CF6}" type="datetime1">
              <a:rPr lang="en-GB" smtClean="0"/>
              <a:t>12/09/2014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B68E-0BA8-284E-959E-ACA72A9BB6D6}" type="datetime1">
              <a:rPr lang="en-GB" smtClean="0"/>
              <a:t>12/09/2014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E66-032B-1E4C-9B37-AC4CDD1068E8}" type="datetime1">
              <a:rPr lang="en-GB" smtClean="0"/>
              <a:t>12/09/2014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D7CF-300C-484E-AC02-109C4DC2137C}" type="datetime1">
              <a:rPr lang="en-GB" smtClean="0"/>
              <a:t>12/09/2014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9466-8E72-C846-8892-07CA658CDC9B}" type="datetime1">
              <a:rPr lang="en-GB" smtClean="0"/>
              <a:t>12/09/2014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CD7-2449-D34A-82E3-11F57DE0A6E7}" type="datetime1">
              <a:rPr lang="en-GB" smtClean="0"/>
              <a:t>12/09/2014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0BB-29E5-974D-88F9-8710A76FB154}" type="datetime1">
              <a:rPr lang="en-GB" smtClean="0"/>
              <a:t>12/09/2014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2F1-A3E8-CD45-8BDA-ED7A084B0A9E}" type="datetime1">
              <a:rPr lang="en-GB" smtClean="0"/>
              <a:t>12/09/2014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50F6-AA40-8D4F-AD8F-D12BB907B228}" type="datetime1">
              <a:rPr lang="en-GB" smtClean="0"/>
              <a:t>12/09/2014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DCFC-4178-064A-9E27-F53A1BF6E23B}" type="datetime1">
              <a:rPr lang="en-GB" smtClean="0"/>
              <a:t>12/09/2014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7A38-3F31-A448-BC15-AE92BC4796C0}" type="datetime1">
              <a:rPr lang="en-GB" smtClean="0"/>
              <a:t>12/09/2014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Model Decomposition for Distributed Design in Event-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Partitioning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events</a:t>
            </a: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sp>
        <p:nvSpPr>
          <p:cNvPr id="25603" name="Content Placeholder 10"/>
          <p:cNvSpPr>
            <a:spLocks noGrp="1"/>
          </p:cNvSpPr>
          <p:nvPr>
            <p:ph sz="half" idx="1"/>
          </p:nvPr>
        </p:nvSpPr>
        <p:spPr>
          <a:xfrm>
            <a:off x="493920" y="1604328"/>
            <a:ext cx="4042080" cy="4522075"/>
          </a:xfrm>
        </p:spPr>
        <p:txBody>
          <a:bodyPr>
            <a:normAutofit lnSpcReduction="10000"/>
          </a:bodyPr>
          <a:lstStyle/>
          <a:p>
            <a:pPr marL="0" indent="0"/>
            <a:endParaRPr lang="en-US" sz="1800" dirty="0">
              <a:latin typeface="Arial" charset="0"/>
              <a:cs typeface="Arial Unicode MS" charset="0"/>
            </a:endParaRPr>
          </a:p>
          <a:p>
            <a:pPr marL="0" indent="0">
              <a:buNone/>
            </a:pPr>
            <a:r>
              <a:rPr lang="en-US" sz="1800" dirty="0">
                <a:latin typeface="Arial" charset="0"/>
                <a:cs typeface="Arial Unicode MS" charset="0"/>
              </a:rPr>
              <a:t>E =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any  </a:t>
            </a:r>
            <a:r>
              <a:rPr lang="en-US" sz="1800" dirty="0">
                <a:latin typeface="Arial" charset="0"/>
                <a:cs typeface="Arial Unicode MS" charset="0"/>
              </a:rPr>
              <a:t>p  </a:t>
            </a:r>
            <a:r>
              <a:rPr lang="en-US" sz="18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G1( x, p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x := H1( x, p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4580" name="Content Placeholder 11"/>
          <p:cNvSpPr>
            <a:spLocks noGrp="1"/>
          </p:cNvSpPr>
          <p:nvPr>
            <p:ph sz="half" idx="2"/>
          </p:nvPr>
        </p:nvSpPr>
        <p:spPr>
          <a:xfrm>
            <a:off x="4636800" y="1457601"/>
            <a:ext cx="4043520" cy="4522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charset="0"/>
                <a:cs typeface="Arial Unicode MS" charset="0"/>
              </a:rPr>
              <a:t>Ex =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any  </a:t>
            </a:r>
            <a:r>
              <a:rPr lang="en-US" sz="1800" dirty="0">
                <a:latin typeface="Arial" charset="0"/>
                <a:cs typeface="Arial Unicode MS" charset="0"/>
              </a:rPr>
              <a:t>p  </a:t>
            </a:r>
            <a:r>
              <a:rPr lang="en-US" sz="18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G1( x,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x := H1( x,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>
              <a:buNone/>
            </a:pPr>
            <a:endParaRPr lang="en-US" sz="1800" dirty="0">
              <a:latin typeface="Arial" charset="0"/>
              <a:cs typeface="Arial Unicode MS" charset="0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cs typeface="Arial Unicode MS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charset="0"/>
                <a:cs typeface="Arial Unicode MS" charset="0"/>
              </a:rPr>
              <a:t>Ey</a:t>
            </a:r>
            <a:r>
              <a:rPr lang="en-US" sz="1800" dirty="0">
                <a:latin typeface="Arial" charset="0"/>
                <a:cs typeface="Arial Unicode MS" charset="0"/>
              </a:rPr>
              <a:t> =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any  </a:t>
            </a:r>
            <a:r>
              <a:rPr lang="en-US" sz="1800" dirty="0">
                <a:latin typeface="Arial" charset="0"/>
                <a:cs typeface="Arial Unicode MS" charset="0"/>
              </a:rPr>
              <a:t>p  </a:t>
            </a:r>
            <a:r>
              <a:rPr lang="en-US" sz="18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Pre-partitioning</a:t>
            </a: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493920" y="1604328"/>
            <a:ext cx="4042080" cy="45220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E =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any  </a:t>
            </a:r>
            <a:r>
              <a:rPr lang="en-US" sz="2200" dirty="0">
                <a:latin typeface="Arial" charset="0"/>
                <a:cs typeface="Arial Unicode MS" charset="0"/>
              </a:rPr>
              <a:t>p  </a:t>
            </a:r>
            <a:r>
              <a:rPr lang="en-US" sz="22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G1( x, p,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 Unicode MS" charset="0"/>
              </a:rPr>
              <a:t>f(y)</a:t>
            </a:r>
            <a:r>
              <a:rPr lang="en-US" sz="2200" dirty="0">
                <a:latin typeface="Arial" charset="0"/>
                <a:cs typeface="Arial Unicode MS" charset="0"/>
              </a:rPr>
              <a:t> 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x := H1( x, p,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 Unicode MS" charset="0"/>
              </a:rPr>
              <a:t>f(y) </a:t>
            </a:r>
            <a:r>
              <a:rPr lang="en-US" sz="2200" dirty="0">
                <a:latin typeface="Arial" charset="0"/>
                <a:cs typeface="Arial Unicode MS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5604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E =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any  </a:t>
            </a:r>
            <a:r>
              <a:rPr lang="en-US" sz="2200" dirty="0">
                <a:latin typeface="Arial" charset="0"/>
                <a:cs typeface="Arial Unicode MS" charset="0"/>
              </a:rPr>
              <a:t>p,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q  </a:t>
            </a:r>
            <a:r>
              <a:rPr lang="en-US" sz="22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q = f(y)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G1( x, p,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q</a:t>
            </a:r>
            <a:r>
              <a:rPr lang="en-US" sz="2200" dirty="0">
                <a:latin typeface="Arial" charset="0"/>
                <a:cs typeface="Arial Unicode MS" charset="0"/>
              </a:rPr>
              <a:t> 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x := H1( x, p,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q </a:t>
            </a:r>
            <a:r>
              <a:rPr lang="en-US" sz="2200" dirty="0">
                <a:latin typeface="Arial" charset="0"/>
                <a:cs typeface="Arial Unicode MS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920" y="5517232"/>
            <a:ext cx="789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Transform E to make it easier to split into </a:t>
            </a:r>
            <a:r>
              <a:rPr lang="en-US" sz="2400" i="1" dirty="0" smtClean="0"/>
              <a:t>x</a:t>
            </a:r>
            <a:r>
              <a:rPr lang="en-US" sz="2400" dirty="0" smtClean="0"/>
              <a:t>-part and </a:t>
            </a:r>
            <a:r>
              <a:rPr lang="en-US" sz="2400" i="1" dirty="0" smtClean="0"/>
              <a:t>y</a:t>
            </a:r>
            <a:r>
              <a:rPr lang="en-US" sz="2400" dirty="0" smtClean="0"/>
              <a:t>-part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omposition and 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Decomposition: from M, decomposition plug</a:t>
            </a:r>
            <a:r>
              <a:rPr lang="en-US" dirty="0"/>
              <a:t>-in </a:t>
            </a:r>
            <a:r>
              <a:rPr lang="en-US" dirty="0" smtClean="0"/>
              <a:t>generates:</a:t>
            </a:r>
          </a:p>
          <a:p>
            <a:pPr lvl="1"/>
            <a:r>
              <a:rPr lang="en-US" sz="2600" dirty="0" smtClean="0"/>
              <a:t>machines L, P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</a:rPr>
              <a:t>composed </a:t>
            </a:r>
            <a:r>
              <a:rPr lang="en-US" sz="2600" dirty="0">
                <a:solidFill>
                  <a:srgbClr val="0000FF"/>
                </a:solidFill>
              </a:rPr>
              <a:t>machine </a:t>
            </a:r>
            <a:r>
              <a:rPr lang="en-US" sz="2600" dirty="0" smtClean="0"/>
              <a:t>M’</a:t>
            </a:r>
          </a:p>
          <a:p>
            <a:pPr lvl="1"/>
            <a:endParaRPr lang="en-US" dirty="0"/>
          </a:p>
          <a:p>
            <a:r>
              <a:rPr lang="en-US" dirty="0" smtClean="0"/>
              <a:t>M’ is a wrapper for L || P</a:t>
            </a:r>
          </a:p>
          <a:p>
            <a:endParaRPr lang="en-US" dirty="0"/>
          </a:p>
          <a:p>
            <a:r>
              <a:rPr lang="en-US" dirty="0" smtClean="0"/>
              <a:t>Consistency of decomposition: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rove M’ refines M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48064" y="1988840"/>
            <a:ext cx="324036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composed machine  </a:t>
            </a:r>
            <a:r>
              <a:rPr lang="en-US" sz="2400" dirty="0" smtClean="0">
                <a:solidFill>
                  <a:srgbClr val="000000"/>
                </a:solidFill>
              </a:rPr>
              <a:t>M’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refines  </a:t>
            </a:r>
            <a:r>
              <a:rPr lang="en-US" sz="2400" dirty="0" smtClean="0">
                <a:solidFill>
                  <a:srgbClr val="000000"/>
                </a:solidFill>
              </a:rPr>
              <a:t>M</a:t>
            </a:r>
            <a:endParaRPr lang="en-US" sz="2400" dirty="0"/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Includes  </a:t>
            </a:r>
            <a:r>
              <a:rPr lang="en-US" sz="2400" dirty="0" smtClean="0"/>
              <a:t>L, P </a:t>
            </a: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events</a:t>
            </a:r>
          </a:p>
          <a:p>
            <a:pPr>
              <a:buNone/>
            </a:pPr>
            <a:r>
              <a:rPr lang="en-US" sz="2400" dirty="0"/>
              <a:t>	A  =  </a:t>
            </a:r>
            <a:r>
              <a:rPr lang="en-US" sz="2400" dirty="0" smtClean="0"/>
              <a:t>L.A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B  =  </a:t>
            </a:r>
            <a:r>
              <a:rPr lang="en-US" sz="2400" dirty="0" smtClean="0"/>
              <a:t>L.B   ||   P </a:t>
            </a:r>
            <a:r>
              <a:rPr lang="en-US" sz="2400" dirty="0"/>
              <a:t>.B</a:t>
            </a:r>
          </a:p>
          <a:p>
            <a:pPr>
              <a:buNone/>
            </a:pPr>
            <a:r>
              <a:rPr lang="en-US" sz="2400" dirty="0"/>
              <a:t>	C  =  </a:t>
            </a:r>
            <a:r>
              <a:rPr lang="en-US" sz="2400" dirty="0" smtClean="0"/>
              <a:t>P.C</a:t>
            </a: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Shared event composition operator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Shared event composition operator for Event-B machines is syntactically simple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combine guards and combine actions of events to be </a:t>
            </a:r>
            <a:r>
              <a:rPr lang="en-US" dirty="0" err="1" smtClean="0">
                <a:solidFill>
                  <a:srgbClr val="0000FF"/>
                </a:solidFill>
              </a:rPr>
              <a:t>synchronised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 shared state variables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common event parameters represent values to be agreed by both </a:t>
            </a:r>
            <a:r>
              <a:rPr lang="en-US" dirty="0">
                <a:solidFill>
                  <a:srgbClr val="0000FF"/>
                </a:solidFill>
              </a:rPr>
              <a:t>parties on </a:t>
            </a:r>
            <a:r>
              <a:rPr lang="en-US" dirty="0" err="1">
                <a:solidFill>
                  <a:srgbClr val="0000FF"/>
                </a:solidFill>
              </a:rPr>
              <a:t>synchronisation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Corresponds to parallel composition in CSP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processes interact via </a:t>
            </a:r>
            <a:r>
              <a:rPr lang="en-US" dirty="0" err="1" smtClean="0">
                <a:solidFill>
                  <a:srgbClr val="0000FF"/>
                </a:solidFill>
              </a:rPr>
              <a:t>synchronised</a:t>
            </a:r>
            <a:r>
              <a:rPr lang="en-US" dirty="0" smtClean="0">
                <a:solidFill>
                  <a:srgbClr val="0000FF"/>
                </a:solidFill>
              </a:rPr>
              <a:t> channels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monotonic: subsystems can be refined independently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Variable Decomposition</a:t>
            </a:r>
            <a:b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</a:b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1668960" y="1562565"/>
            <a:ext cx="5391360" cy="1728181"/>
            <a:chOff x="1839913" y="1722438"/>
            <a:chExt cx="5943600" cy="1905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144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68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192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830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354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0309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v3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8691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E4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543" name="Straight Connector 13"/>
            <p:cNvCxnSpPr>
              <a:cxnSpLocks noChangeShapeType="1"/>
              <a:stCxn id="4" idx="2"/>
              <a:endCxn id="8" idx="1"/>
            </p:cNvCxnSpPr>
            <p:nvPr/>
          </p:nvCxnSpPr>
          <p:spPr bwMode="auto">
            <a:xfrm rot="16200000" flipH="1">
              <a:off x="2270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Straight Connector 14"/>
            <p:cNvCxnSpPr>
              <a:cxnSpLocks noChangeShapeType="1"/>
              <a:stCxn id="6" idx="2"/>
              <a:endCxn id="9" idx="1"/>
            </p:cNvCxnSpPr>
            <p:nvPr/>
          </p:nvCxnSpPr>
          <p:spPr bwMode="auto">
            <a:xfrm rot="16200000" flipH="1">
              <a:off x="3794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Straight Connector 17"/>
            <p:cNvCxnSpPr>
              <a:cxnSpLocks noChangeShapeType="1"/>
              <a:stCxn id="7" idx="2"/>
              <a:endCxn id="10" idx="1"/>
            </p:cNvCxnSpPr>
            <p:nvPr/>
          </p:nvCxnSpPr>
          <p:spPr bwMode="auto">
            <a:xfrm rot="16200000" flipH="1">
              <a:off x="53943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6" name="Straight Connector 20"/>
            <p:cNvCxnSpPr>
              <a:cxnSpLocks noChangeShapeType="1"/>
              <a:stCxn id="11" idx="2"/>
              <a:endCxn id="10" idx="7"/>
            </p:cNvCxnSpPr>
            <p:nvPr/>
          </p:nvCxnSpPr>
          <p:spPr bwMode="auto">
            <a:xfrm rot="5400000">
              <a:off x="64484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Straight Connector 23"/>
            <p:cNvCxnSpPr>
              <a:cxnSpLocks noChangeShapeType="1"/>
              <a:stCxn id="7" idx="2"/>
              <a:endCxn id="9" idx="7"/>
            </p:cNvCxnSpPr>
            <p:nvPr/>
          </p:nvCxnSpPr>
          <p:spPr bwMode="auto">
            <a:xfrm rot="5400000">
              <a:off x="4772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Straight Connector 26"/>
            <p:cNvCxnSpPr>
              <a:cxnSpLocks noChangeShapeType="1"/>
              <a:stCxn id="6" idx="2"/>
              <a:endCxn id="8" idx="7"/>
            </p:cNvCxnSpPr>
            <p:nvPr/>
          </p:nvCxnSpPr>
          <p:spPr bwMode="auto">
            <a:xfrm rot="5400000">
              <a:off x="3248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 bwMode="auto">
            <a:xfrm>
              <a:off x="1839913" y="1722438"/>
              <a:ext cx="5943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32160" y="4949800"/>
            <a:ext cx="3317760" cy="1451672"/>
            <a:chOff x="696913" y="5456237"/>
            <a:chExt cx="3657600" cy="16002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96913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220913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744913" y="5456237"/>
              <a:ext cx="609600" cy="381000"/>
            </a:xfrm>
            <a:prstGeom prst="rect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 Unicode MS" charset="0"/>
                </a:rPr>
                <a:t>E3’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382713" y="65992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906713" y="6599237"/>
              <a:ext cx="609600" cy="457200"/>
            </a:xfrm>
            <a:prstGeom prst="ellipse">
              <a:avLst/>
            </a:prstGeom>
            <a:noFill/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cxnSp>
          <p:nvCxnSpPr>
            <p:cNvPr id="21532" name="Straight Connector 37"/>
            <p:cNvCxnSpPr>
              <a:cxnSpLocks noChangeShapeType="1"/>
              <a:stCxn id="31" idx="2"/>
              <a:endCxn id="34" idx="1"/>
            </p:cNvCxnSpPr>
            <p:nvPr/>
          </p:nvCxnSpPr>
          <p:spPr bwMode="auto">
            <a:xfrm rot="16200000" flipH="1">
              <a:off x="822325" y="60166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Straight Connector 38"/>
            <p:cNvCxnSpPr>
              <a:cxnSpLocks noChangeShapeType="1"/>
              <a:stCxn id="32" idx="2"/>
              <a:endCxn id="35" idx="1"/>
            </p:cNvCxnSpPr>
            <p:nvPr/>
          </p:nvCxnSpPr>
          <p:spPr bwMode="auto">
            <a:xfrm rot="16200000" flipH="1">
              <a:off x="2346325" y="60166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Straight Connector 41"/>
            <p:cNvCxnSpPr>
              <a:cxnSpLocks noChangeShapeType="1"/>
              <a:stCxn id="33" idx="2"/>
              <a:endCxn id="35" idx="7"/>
            </p:cNvCxnSpPr>
            <p:nvPr/>
          </p:nvCxnSpPr>
          <p:spPr bwMode="auto">
            <a:xfrm rot="5400000">
              <a:off x="3324225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Straight Connector 42"/>
            <p:cNvCxnSpPr>
              <a:cxnSpLocks noChangeShapeType="1"/>
              <a:stCxn id="32" idx="2"/>
              <a:endCxn id="34" idx="7"/>
            </p:cNvCxnSpPr>
            <p:nvPr/>
          </p:nvCxnSpPr>
          <p:spPr bwMode="auto">
            <a:xfrm rot="5400000">
              <a:off x="1800225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124960" y="4949800"/>
            <a:ext cx="3456000" cy="1451672"/>
            <a:chOff x="5649912" y="5456237"/>
            <a:chExt cx="3810000" cy="16002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649912" y="5456237"/>
              <a:ext cx="609600" cy="381000"/>
            </a:xfrm>
            <a:prstGeom prst="rect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 Unicode MS" charset="0"/>
                </a:rPr>
                <a:t>E2’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173912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35712" y="6599237"/>
              <a:ext cx="609600" cy="457200"/>
            </a:xfrm>
            <a:prstGeom prst="ellipse">
              <a:avLst/>
            </a:prstGeom>
            <a:noFill/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8012112" y="65992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v3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850312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E4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523" name="Straight Connector 52"/>
            <p:cNvCxnSpPr>
              <a:cxnSpLocks noChangeShapeType="1"/>
              <a:stCxn id="46" idx="2"/>
              <a:endCxn id="49" idx="1"/>
            </p:cNvCxnSpPr>
            <p:nvPr/>
          </p:nvCxnSpPr>
          <p:spPr bwMode="auto">
            <a:xfrm rot="16200000" flipH="1">
              <a:off x="5775324" y="60166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Straight Connector 53"/>
            <p:cNvCxnSpPr>
              <a:cxnSpLocks noChangeShapeType="1"/>
              <a:stCxn id="47" idx="2"/>
              <a:endCxn id="50" idx="1"/>
            </p:cNvCxnSpPr>
            <p:nvPr/>
          </p:nvCxnSpPr>
          <p:spPr bwMode="auto">
            <a:xfrm rot="16200000" flipH="1">
              <a:off x="7375524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Straight Connector 54"/>
            <p:cNvCxnSpPr>
              <a:cxnSpLocks noChangeShapeType="1"/>
              <a:stCxn id="51" idx="2"/>
              <a:endCxn id="50" idx="7"/>
            </p:cNvCxnSpPr>
            <p:nvPr/>
          </p:nvCxnSpPr>
          <p:spPr bwMode="auto">
            <a:xfrm rot="5400000">
              <a:off x="8429624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Straight Connector 55"/>
            <p:cNvCxnSpPr>
              <a:cxnSpLocks noChangeShapeType="1"/>
              <a:stCxn id="47" idx="2"/>
              <a:endCxn id="49" idx="7"/>
            </p:cNvCxnSpPr>
            <p:nvPr/>
          </p:nvCxnSpPr>
          <p:spPr bwMode="auto">
            <a:xfrm rot="5400000">
              <a:off x="6753224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55680" y="3429000"/>
            <a:ext cx="8501760" cy="3110727"/>
            <a:chOff x="392113" y="3779837"/>
            <a:chExt cx="9372599" cy="3429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92113" y="5303837"/>
              <a:ext cx="41910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345112" y="5303837"/>
              <a:ext cx="4419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M2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 flipV="1">
              <a:off x="2297113" y="3779837"/>
              <a:ext cx="2286000" cy="13716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4735513" y="3779837"/>
              <a:ext cx="2438400" cy="13716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6" name="TextBox 40"/>
            <p:cNvSpPr txBox="1">
              <a:spLocks noChangeArrowheads="1"/>
            </p:cNvSpPr>
            <p:nvPr/>
          </p:nvSpPr>
          <p:spPr bwMode="auto">
            <a:xfrm>
              <a:off x="2943498" y="4008437"/>
              <a:ext cx="882628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E1, E2</a:t>
              </a:r>
            </a:p>
          </p:txBody>
        </p:sp>
        <p:sp>
          <p:nvSpPr>
            <p:cNvPr id="21517" name="TextBox 41"/>
            <p:cNvSpPr txBox="1">
              <a:spLocks noChangeArrowheads="1"/>
            </p:cNvSpPr>
            <p:nvPr/>
          </p:nvSpPr>
          <p:spPr bwMode="auto">
            <a:xfrm>
              <a:off x="5762898" y="4036263"/>
              <a:ext cx="882628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E3, E4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783840" y="3705510"/>
            <a:ext cx="2143562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r>
              <a:rPr lang="en-US" sz="1800">
                <a:solidFill>
                  <a:srgbClr val="000000"/>
                </a:solidFill>
              </a:rPr>
              <a:t>Partition the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Refinement after decomposition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event: </a:t>
            </a:r>
            <a:r>
              <a:rPr lang="en-US" dirty="0">
                <a:latin typeface="Arial" charset="0"/>
                <a:cs typeface="Arial Unicode MS" charset="0"/>
              </a:rPr>
              <a:t>can refine sub-model provided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Common parameters of shared events are consistently maintained </a:t>
            </a:r>
          </a:p>
          <a:p>
            <a:pPr>
              <a:buFont typeface="Arial" charset="0"/>
              <a:buChar char="•"/>
            </a:pPr>
            <a:endParaRPr lang="en-US" dirty="0">
              <a:latin typeface="Arial" charset="0"/>
              <a:cs typeface="Arial Unicode M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variable: </a:t>
            </a:r>
            <a:r>
              <a:rPr lang="en-US" dirty="0">
                <a:latin typeface="Arial" charset="0"/>
                <a:cs typeface="Arial Unicode MS" charset="0"/>
              </a:rPr>
              <a:t> can refine sub-model provided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External events are not refined (rely condition</a:t>
            </a: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Private events in M1 that affect shared variables must refine some external event of M2, e.g., E3 refines E3’</a:t>
            </a: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Shared variables are not refined.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Invariants used in refinement are preserved by external events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Observation on Decomposition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decomposition itself</a:t>
            </a:r>
            <a:r>
              <a:rPr lang="en-GB" dirty="0" smtClean="0"/>
              <a:t> is straightforward</a:t>
            </a:r>
          </a:p>
          <a:p>
            <a:pPr lvl="1"/>
            <a:r>
              <a:rPr lang="en-GB" dirty="0"/>
              <a:t>Essentially a syntactic</a:t>
            </a:r>
            <a:r>
              <a:rPr lang="en-GB" dirty="0" smtClean="0"/>
              <a:t> partitioning of events</a:t>
            </a:r>
          </a:p>
          <a:p>
            <a:endParaRPr lang="en-GB" dirty="0"/>
          </a:p>
          <a:p>
            <a:r>
              <a:rPr lang="en-GB" dirty="0"/>
              <a:t>The more challenging part</a:t>
            </a:r>
            <a:r>
              <a:rPr lang="en-GB" dirty="0" smtClean="0"/>
              <a:t> is </a:t>
            </a:r>
            <a:r>
              <a:rPr lang="en-GB" dirty="0"/>
              <a:t>refining the abstract</a:t>
            </a:r>
            <a:r>
              <a:rPr lang="en-GB" dirty="0" smtClean="0"/>
              <a:t> model </a:t>
            </a:r>
            <a:r>
              <a:rPr lang="en-GB" dirty="0"/>
              <a:t>to a sufficiently detailed model to allow the syntactic decomposition to take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Asynchronous distributed system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18787" name="Oval 3"/>
          <p:cNvSpPr>
            <a:spLocks noChangeArrowheads="1"/>
          </p:cNvSpPr>
          <p:nvPr/>
        </p:nvSpPr>
        <p:spPr bwMode="auto">
          <a:xfrm>
            <a:off x="1331913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338388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3240088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5148263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1908175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H="1">
            <a:off x="2843213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4238625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3808413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H="1">
            <a:off x="4743450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0" name="Oval 16"/>
          <p:cNvSpPr>
            <a:spLocks noChangeArrowheads="1"/>
          </p:cNvSpPr>
          <p:nvPr/>
        </p:nvSpPr>
        <p:spPr bwMode="auto">
          <a:xfrm>
            <a:off x="6948488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038850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5608638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>
            <a:off x="6543675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1692275" y="1557338"/>
            <a:ext cx="1944688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3636963" y="1557338"/>
            <a:ext cx="1871662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5508625" y="1557338"/>
            <a:ext cx="1871663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1763713" y="16287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Agent 1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3673475" y="162877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Middleware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580063" y="16287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Agent 2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00113" y="4437063"/>
            <a:ext cx="77866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For </a:t>
            </a:r>
            <a:r>
              <a:rPr lang="en-GB" sz="2400" dirty="0" smtClean="0"/>
              <a:t>distributed </a:t>
            </a:r>
            <a:r>
              <a:rPr lang="en-GB" sz="2400" dirty="0"/>
              <a:t>systems, agents do not interact directly.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Instead they interact via some middleware, e.g., the </a:t>
            </a:r>
            <a:r>
              <a:rPr lang="en-GB" sz="2400" dirty="0" smtClean="0"/>
              <a:t>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(Simple) aircraft landing gear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240360" cy="504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744416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48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Implementation architecture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9632" y="3140968"/>
            <a:ext cx="12241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3266" y="3140968"/>
            <a:ext cx="12241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06899" y="3140968"/>
            <a:ext cx="12241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2483768" y="3429000"/>
            <a:ext cx="1399497" cy="43204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07402" y="3423758"/>
            <a:ext cx="1399497" cy="43204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131" y="5990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3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Beneficial to model systems </a:t>
            </a:r>
            <a:r>
              <a:rPr lang="en-US" sz="9600" dirty="0" smtClean="0">
                <a:solidFill>
                  <a:srgbClr val="0000FF"/>
                </a:solidFill>
              </a:rPr>
              <a:t>abstractly </a:t>
            </a:r>
            <a:r>
              <a:rPr lang="en-US" sz="9600" dirty="0" smtClean="0"/>
              <a:t>with </a:t>
            </a:r>
            <a:r>
              <a:rPr lang="en-US" sz="9600" dirty="0" smtClean="0">
                <a:solidFill>
                  <a:srgbClr val="0000FF"/>
                </a:solidFill>
              </a:rPr>
              <a:t>little architectural structure </a:t>
            </a:r>
            <a:r>
              <a:rPr lang="en-US" sz="9600" dirty="0" smtClean="0"/>
              <a:t>and </a:t>
            </a:r>
            <a:r>
              <a:rPr lang="en-US" sz="9600" dirty="0" smtClean="0">
                <a:solidFill>
                  <a:srgbClr val="0000FF"/>
                </a:solidFill>
              </a:rPr>
              <a:t>large atomic steps</a:t>
            </a:r>
          </a:p>
          <a:p>
            <a:pPr lvl="1"/>
            <a:r>
              <a:rPr lang="en-US" sz="9600" dirty="0" smtClean="0"/>
              <a:t>e.g.,  </a:t>
            </a:r>
            <a:r>
              <a:rPr lang="en-US" sz="9600" i="1" dirty="0" smtClean="0"/>
              <a:t>file transfer,  replicated database transaction</a:t>
            </a:r>
            <a:r>
              <a:rPr lang="en-US" sz="9600" dirty="0" smtClean="0"/>
              <a:t> </a:t>
            </a:r>
          </a:p>
          <a:p>
            <a:endParaRPr lang="en-US" sz="9600" dirty="0" smtClean="0"/>
          </a:p>
          <a:p>
            <a:r>
              <a:rPr lang="en-US" sz="9600" dirty="0" smtClean="0">
                <a:solidFill>
                  <a:srgbClr val="0000FF"/>
                </a:solidFill>
              </a:rPr>
              <a:t>Refinement </a:t>
            </a:r>
            <a:r>
              <a:rPr lang="en-US" sz="9600" dirty="0" smtClean="0"/>
              <a:t>and </a:t>
            </a:r>
            <a:r>
              <a:rPr lang="en-US" sz="9600" dirty="0" smtClean="0">
                <a:solidFill>
                  <a:srgbClr val="0000FF"/>
                </a:solidFill>
              </a:rPr>
              <a:t>decomposition </a:t>
            </a:r>
            <a:r>
              <a:rPr lang="en-US" sz="9600" dirty="0" smtClean="0"/>
              <a:t>are used to add structure and then separate elements of the structure</a:t>
            </a:r>
          </a:p>
          <a:p>
            <a:pPr>
              <a:buNone/>
            </a:pPr>
            <a:r>
              <a:rPr lang="en-US" sz="9600" dirty="0" smtClean="0"/>
              <a:t> </a:t>
            </a:r>
          </a:p>
          <a:p>
            <a:r>
              <a:rPr lang="en-US" sz="9600" dirty="0" smtClean="0">
                <a:solidFill>
                  <a:srgbClr val="0000FF"/>
                </a:solidFill>
              </a:rPr>
              <a:t>Atomicity decomposition: </a:t>
            </a:r>
            <a:r>
              <a:rPr lang="en-US" sz="9600" dirty="0" smtClean="0"/>
              <a:t>Decomposing large atomic steps to more fine-grained steps</a:t>
            </a:r>
          </a:p>
          <a:p>
            <a:pPr lvl="1"/>
            <a:endParaRPr lang="en-US" sz="9600" dirty="0" smtClean="0"/>
          </a:p>
          <a:p>
            <a:r>
              <a:rPr lang="en-US" sz="9600" dirty="0" smtClean="0">
                <a:solidFill>
                  <a:srgbClr val="0000FF"/>
                </a:solidFill>
              </a:rPr>
              <a:t>Model decomposition: </a:t>
            </a:r>
            <a:r>
              <a:rPr lang="en-US" sz="9600" dirty="0" smtClean="0"/>
              <a:t>Decomposing refined models to for (semi-)independent refinement of sub-models</a:t>
            </a:r>
          </a:p>
          <a:p>
            <a:endParaRPr lang="en-US" sz="9600" dirty="0"/>
          </a:p>
          <a:p>
            <a:r>
              <a:rPr lang="en-US" sz="9600" dirty="0" smtClean="0"/>
              <a:t>Towards a </a:t>
            </a:r>
            <a:r>
              <a:rPr lang="en-US" sz="9600" dirty="0" smtClean="0">
                <a:solidFill>
                  <a:srgbClr val="0000FF"/>
                </a:solidFill>
              </a:rPr>
              <a:t>method</a:t>
            </a:r>
            <a:r>
              <a:rPr lang="en-US" sz="9600" dirty="0" smtClean="0"/>
              <a:t> for decomposition</a:t>
            </a:r>
          </a:p>
          <a:p>
            <a:pPr lvl="1">
              <a:buNone/>
            </a:pPr>
            <a:endParaRPr lang="en-US" sz="96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ecomposition for control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system-level model</a:t>
            </a:r>
          </a:p>
          <a:p>
            <a:r>
              <a:rPr lang="en-US" dirty="0" smtClean="0"/>
              <a:t>Decompose model to separate components:</a:t>
            </a:r>
          </a:p>
          <a:p>
            <a:pPr lvl="1"/>
            <a:r>
              <a:rPr lang="en-US" dirty="0" smtClean="0"/>
              <a:t>Physical components (environment)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err="1" smtClean="0"/>
              <a:t>mechansim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 system level model is too coarse-grained to be decomposed so needs to be refined prior to decomposition.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ecomposition steps for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control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i="1" dirty="0" smtClean="0">
                <a:solidFill>
                  <a:srgbClr val="FF0000"/>
                </a:solidFill>
              </a:rPr>
              <a:t>controller version </a:t>
            </a:r>
            <a:r>
              <a:rPr lang="en-US" dirty="0" smtClean="0"/>
              <a:t>of device variable</a:t>
            </a:r>
          </a:p>
          <a:p>
            <a:pPr marL="914400" lvl="1" indent="-514350"/>
            <a:r>
              <a:rPr lang="en-US" dirty="0" smtClean="0"/>
              <a:t>Controller events use controller version of variable to make decisions</a:t>
            </a:r>
          </a:p>
          <a:p>
            <a:pPr marL="914400" lvl="1" indent="-514350"/>
            <a:r>
              <a:rPr lang="en-US" dirty="0" smtClean="0"/>
              <a:t>The controller version must be a ‘safe’ replica of the device variable, e.g., 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explicit </a:t>
            </a:r>
            <a:r>
              <a:rPr lang="en-US" i="1" dirty="0" err="1" smtClean="0">
                <a:solidFill>
                  <a:srgbClr val="FF0000"/>
                </a:solidFill>
              </a:rPr>
              <a:t>signalling</a:t>
            </a:r>
            <a:r>
              <a:rPr lang="en-US" i="1" dirty="0" smtClean="0">
                <a:solidFill>
                  <a:srgbClr val="FF0000"/>
                </a:solidFill>
              </a:rPr>
              <a:t> variables </a:t>
            </a:r>
            <a:r>
              <a:rPr lang="en-US" dirty="0" smtClean="0"/>
              <a:t>between controller and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model to </a:t>
            </a:r>
          </a:p>
          <a:p>
            <a:pPr marL="914400" lvl="1" indent="-514350"/>
            <a:r>
              <a:rPr lang="en-US" dirty="0" smtClean="0"/>
              <a:t>Device variables</a:t>
            </a:r>
          </a:p>
          <a:p>
            <a:pPr marL="914400" lvl="1" indent="-514350"/>
            <a:r>
              <a:rPr lang="en-US" dirty="0" err="1" smtClean="0"/>
              <a:t>Signalling</a:t>
            </a:r>
            <a:r>
              <a:rPr lang="en-US" dirty="0" smtClean="0"/>
              <a:t> variables</a:t>
            </a:r>
          </a:p>
          <a:p>
            <a:pPr marL="914400" lvl="1" indent="-514350"/>
            <a:r>
              <a:rPr lang="en-US" dirty="0" smtClean="0"/>
              <a:t>Controller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74" y="3356992"/>
            <a:ext cx="636070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5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Refinement: introduce controller version of device variable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94775" y="1988840"/>
            <a:ext cx="2773679" cy="853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OpenDoor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9512" y="4229120"/>
            <a:ext cx="2822713" cy="853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/>
          <a:lstStyle/>
          <a:p>
            <a:pPr algn="ctr"/>
            <a:r>
              <a:rPr lang="en-US" sz="2100" b="1" dirty="0" err="1">
                <a:solidFill>
                  <a:schemeClr val="tx1"/>
                </a:solidFill>
              </a:rPr>
              <a:t>OpenDoorStartC</a:t>
            </a:r>
            <a:endParaRPr lang="en-US" sz="2100" b="1" dirty="0">
              <a:solidFill>
                <a:schemeClr val="tx1"/>
              </a:solidFill>
            </a:endParaRPr>
          </a:p>
          <a:p>
            <a:pPr algn="ctr"/>
            <a:r>
              <a:rPr lang="en-US" sz="2100" i="1" dirty="0" err="1">
                <a:solidFill>
                  <a:schemeClr val="tx1"/>
                </a:solidFill>
              </a:rPr>
              <a:t>doorstateC</a:t>
            </a:r>
            <a:r>
              <a:rPr lang="en-US" sz="2100" dirty="0">
                <a:solidFill>
                  <a:schemeClr val="tx1"/>
                </a:solidFill>
              </a:rPr>
              <a:t>:=</a:t>
            </a:r>
            <a:r>
              <a:rPr lang="en-US" sz="2100" i="1" dirty="0">
                <a:solidFill>
                  <a:schemeClr val="tx1"/>
                </a:solidFill>
              </a:rPr>
              <a:t>opening</a:t>
            </a:r>
          </a:p>
        </p:txBody>
      </p:sp>
      <p:cxnSp>
        <p:nvCxnSpPr>
          <p:cNvPr id="7" name="Straight Connector 6"/>
          <p:cNvCxnSpPr>
            <a:stCxn id="6" idx="0"/>
            <a:endCxn id="5" idx="2"/>
          </p:cNvCxnSpPr>
          <p:nvPr/>
        </p:nvCxnSpPr>
        <p:spPr>
          <a:xfrm flipV="1">
            <a:off x="1590869" y="2842280"/>
            <a:ext cx="3190746" cy="1386840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" name="Rounded Rectangle 7"/>
          <p:cNvSpPr/>
          <p:nvPr/>
        </p:nvSpPr>
        <p:spPr>
          <a:xfrm>
            <a:off x="3521766" y="4229120"/>
            <a:ext cx="2520280" cy="853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/>
          <a:lstStyle/>
          <a:p>
            <a:pPr algn="ctr"/>
            <a:r>
              <a:rPr lang="en-US" sz="2100" b="1" dirty="0" err="1">
                <a:solidFill>
                  <a:srgbClr val="000000"/>
                </a:solidFill>
              </a:rPr>
              <a:t>OpenDoorE</a:t>
            </a:r>
            <a:endParaRPr lang="en-US" sz="2100" b="1" dirty="0">
              <a:solidFill>
                <a:srgbClr val="000000"/>
              </a:solidFill>
            </a:endParaRPr>
          </a:p>
          <a:p>
            <a:pPr algn="ctr"/>
            <a:r>
              <a:rPr lang="en-US" sz="2100" i="1" dirty="0" err="1">
                <a:solidFill>
                  <a:schemeClr val="tx1"/>
                </a:solidFill>
              </a:rPr>
              <a:t>doorstate</a:t>
            </a:r>
            <a:r>
              <a:rPr lang="en-US" sz="2100" dirty="0">
                <a:solidFill>
                  <a:schemeClr val="tx1"/>
                </a:solidFill>
              </a:rPr>
              <a:t>:=</a:t>
            </a:r>
            <a:r>
              <a:rPr lang="en-US" sz="2100" i="1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30618" y="4229120"/>
            <a:ext cx="2518197" cy="853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/>
          <a:lstStyle/>
          <a:p>
            <a:pPr algn="ctr"/>
            <a:r>
              <a:rPr lang="en-US" sz="2100" b="1" dirty="0" err="1">
                <a:solidFill>
                  <a:srgbClr val="000000"/>
                </a:solidFill>
              </a:rPr>
              <a:t>OpenDoorFinC</a:t>
            </a:r>
            <a:endParaRPr lang="en-US" sz="2100" b="1" dirty="0">
              <a:solidFill>
                <a:srgbClr val="000000"/>
              </a:solidFill>
            </a:endParaRPr>
          </a:p>
          <a:p>
            <a:pPr algn="ctr"/>
            <a:r>
              <a:rPr lang="en-US" sz="2100" i="1" dirty="0" err="1">
                <a:solidFill>
                  <a:schemeClr val="tx1"/>
                </a:solidFill>
              </a:rPr>
              <a:t>doorstateC</a:t>
            </a:r>
            <a:r>
              <a:rPr lang="en-US" sz="2100" dirty="0">
                <a:solidFill>
                  <a:schemeClr val="tx1"/>
                </a:solidFill>
              </a:rPr>
              <a:t>:=</a:t>
            </a:r>
            <a:r>
              <a:rPr lang="en-US" sz="2100" i="1" dirty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10" name="Straight Connector 9"/>
          <p:cNvCxnSpPr>
            <a:stCxn id="5" idx="2"/>
            <a:endCxn id="9" idx="0"/>
          </p:cNvCxnSpPr>
          <p:nvPr/>
        </p:nvCxnSpPr>
        <p:spPr>
          <a:xfrm>
            <a:off x="4781614" y="2842280"/>
            <a:ext cx="3008102" cy="138684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>
            <a:off x="4781615" y="2842280"/>
            <a:ext cx="291" cy="138684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30" y="5661248"/>
            <a:ext cx="636070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0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Non-atomic change in device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40" y="4975702"/>
            <a:ext cx="8229600" cy="13806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open</a:t>
            </a:r>
            <a:r>
              <a:rPr lang="en-US" dirty="0" smtClean="0"/>
              <a:t> and </a:t>
            </a:r>
            <a:r>
              <a:rPr lang="en-US" b="1" dirty="0" smtClean="0"/>
              <a:t>closed</a:t>
            </a:r>
            <a:r>
              <a:rPr lang="en-US" dirty="0" smtClean="0"/>
              <a:t> are ‘stable’ states</a:t>
            </a:r>
          </a:p>
          <a:p>
            <a:r>
              <a:rPr lang="en-US" b="1" dirty="0"/>
              <a:t>o</a:t>
            </a:r>
            <a:r>
              <a:rPr lang="en-US" b="1" dirty="0" smtClean="0"/>
              <a:t>pening</a:t>
            </a:r>
            <a:r>
              <a:rPr lang="en-US" dirty="0" smtClean="0"/>
              <a:t> and </a:t>
            </a:r>
            <a:r>
              <a:rPr lang="en-US" b="1" dirty="0" smtClean="0"/>
              <a:t>closing</a:t>
            </a:r>
            <a:r>
              <a:rPr lang="en-US" dirty="0" smtClean="0"/>
              <a:t> are ‘transitory’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94512" y="2940088"/>
            <a:ext cx="1065720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>
            <a:stCxn id="9" idx="0"/>
            <a:endCxn id="8" idx="1"/>
          </p:cNvCxnSpPr>
          <p:nvPr/>
        </p:nvCxnSpPr>
        <p:spPr>
          <a:xfrm flipV="1">
            <a:off x="2865411" y="1990963"/>
            <a:ext cx="1029713" cy="94912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7" name="Rounded Rectangle 6"/>
          <p:cNvSpPr/>
          <p:nvPr/>
        </p:nvSpPr>
        <p:spPr>
          <a:xfrm>
            <a:off x="3895124" y="4251377"/>
            <a:ext cx="1108924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closing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95124" y="1628800"/>
            <a:ext cx="1108924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39753" y="2940088"/>
            <a:ext cx="1051316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closed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>
          <a:xfrm flipH="1">
            <a:off x="5004048" y="3664414"/>
            <a:ext cx="1123324" cy="949126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8" idx="3"/>
            <a:endCxn id="5" idx="0"/>
          </p:cNvCxnSpPr>
          <p:nvPr/>
        </p:nvCxnSpPr>
        <p:spPr>
          <a:xfrm>
            <a:off x="5004048" y="1990963"/>
            <a:ext cx="1123324" cy="94912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1"/>
            <a:endCxn id="9" idx="2"/>
          </p:cNvCxnSpPr>
          <p:nvPr/>
        </p:nvCxnSpPr>
        <p:spPr>
          <a:xfrm flipH="1" flipV="1">
            <a:off x="2865411" y="3664414"/>
            <a:ext cx="1029713" cy="949126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181334" y="2121332"/>
            <a:ext cx="1310544" cy="399082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Open</a:t>
            </a:r>
            <a:r>
              <a:rPr lang="en-US" dirty="0" err="1"/>
              <a:t>S</a:t>
            </a:r>
            <a:r>
              <a:rPr lang="en-US" dirty="0" err="1" smtClean="0"/>
              <a:t>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3948943"/>
            <a:ext cx="1310544" cy="399082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CloseF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05672" y="2033530"/>
            <a:ext cx="1310544" cy="399082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Open</a:t>
            </a:r>
            <a:r>
              <a:rPr lang="en-US" dirty="0" err="1"/>
              <a:t>F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5671" y="3948943"/>
            <a:ext cx="1310544" cy="399082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CloseS</a:t>
            </a:r>
            <a:r>
              <a:rPr lang="en-US" dirty="0" err="1" smtClean="0"/>
              <a:t>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General pattern for device transitions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06480" y="2940088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>
            <a:stCxn id="9" idx="0"/>
            <a:endCxn id="8" idx="1"/>
          </p:cNvCxnSpPr>
          <p:nvPr/>
        </p:nvCxnSpPr>
        <p:spPr>
          <a:xfrm flipV="1">
            <a:off x="2937418" y="1990963"/>
            <a:ext cx="957707" cy="949124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7" name="Rounded Rectangle 6"/>
          <p:cNvSpPr/>
          <p:nvPr/>
        </p:nvSpPr>
        <p:spPr>
          <a:xfrm>
            <a:off x="3895124" y="4251377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95124" y="1628800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AB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83767" y="2940088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>
          <a:xfrm flipH="1">
            <a:off x="4802426" y="3664416"/>
            <a:ext cx="957707" cy="949126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8" idx="3"/>
            <a:endCxn id="5" idx="0"/>
          </p:cNvCxnSpPr>
          <p:nvPr/>
        </p:nvCxnSpPr>
        <p:spPr>
          <a:xfrm>
            <a:off x="4802426" y="1990963"/>
            <a:ext cx="957707" cy="949124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1"/>
            <a:endCxn id="9" idx="2"/>
          </p:cNvCxnSpPr>
          <p:nvPr/>
        </p:nvCxnSpPr>
        <p:spPr>
          <a:xfrm flipH="1" flipV="1">
            <a:off x="2937418" y="3664416"/>
            <a:ext cx="957707" cy="949126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181334" y="2121332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ABstart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3948943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BAfin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05672" y="2033530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ABfin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5671" y="3948943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 smtClean="0"/>
              <a:t>BAstart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2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Non-linear device transitions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272"/>
            <a:ext cx="8363272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Models reversal in transitory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627756" y="3502541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747459" y="2665972"/>
            <a:ext cx="317077" cy="52075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4014778" y="4995319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14778" y="1989631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AB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01797" y="3502541"/>
            <a:ext cx="907301" cy="7243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>
            <a:stCxn id="30" idx="3"/>
            <a:endCxn id="27" idx="0"/>
          </p:cNvCxnSpPr>
          <p:nvPr/>
        </p:nvCxnSpPr>
        <p:spPr>
          <a:xfrm>
            <a:off x="4922079" y="2351794"/>
            <a:ext cx="1159328" cy="1150747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29" idx="1"/>
            <a:endCxn id="31" idx="2"/>
          </p:cNvCxnSpPr>
          <p:nvPr/>
        </p:nvCxnSpPr>
        <p:spPr>
          <a:xfrm flipH="1" flipV="1">
            <a:off x="2855449" y="4226867"/>
            <a:ext cx="1159328" cy="113061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3747459" y="3186724"/>
            <a:ext cx="368130" cy="180859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endCxn id="31" idx="0"/>
          </p:cNvCxnSpPr>
          <p:nvPr/>
        </p:nvCxnSpPr>
        <p:spPr>
          <a:xfrm flipH="1">
            <a:off x="2855448" y="3186724"/>
            <a:ext cx="892012" cy="315817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776241" y="2607139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/>
              <a:t>ABstart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03422" y="4711533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/>
              <a:t>BAfin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6136" y="2480678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/>
              <a:t>ABfin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22889" y="4466706"/>
            <a:ext cx="1310544" cy="491415"/>
          </a:xfrm>
          <a:prstGeom prst="rect">
            <a:avLst/>
          </a:prstGeom>
          <a:noFill/>
        </p:spPr>
        <p:txBody>
          <a:bodyPr wrap="square" lIns="120902" tIns="60451" rIns="120902" bIns="60451" rtlCol="0">
            <a:spAutoFit/>
          </a:bodyPr>
          <a:lstStyle/>
          <a:p>
            <a:r>
              <a:rPr lang="en-US" dirty="0" err="1"/>
              <a:t>BAstart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4882162" y="4510378"/>
            <a:ext cx="317077" cy="52075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H="1" flipV="1">
            <a:off x="4831109" y="2701784"/>
            <a:ext cx="368130" cy="180859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endCxn id="27" idx="2"/>
          </p:cNvCxnSpPr>
          <p:nvPr/>
        </p:nvCxnSpPr>
        <p:spPr>
          <a:xfrm flipV="1">
            <a:off x="5199238" y="4226867"/>
            <a:ext cx="882169" cy="28351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8438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Refinement: introduce controller variable (non-atomic </a:t>
            </a:r>
            <a:r>
              <a:rPr lang="en-US" dirty="0">
                <a:solidFill>
                  <a:srgbClr val="0000FF"/>
                </a:solidFill>
              </a:rPr>
              <a:t>device </a:t>
            </a:r>
            <a:r>
              <a:rPr lang="en-US" dirty="0" smtClean="0">
                <a:solidFill>
                  <a:srgbClr val="0000FF"/>
                </a:solidFill>
              </a:rPr>
              <a:t>transition)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47664" y="1667026"/>
            <a:ext cx="1958821" cy="12967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ABstart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∈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i="1" dirty="0" smtClean="0">
                <a:solidFill>
                  <a:srgbClr val="000000"/>
                </a:solidFill>
              </a:rPr>
              <a:t>A,BA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:=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>
            <a:stCxn id="9" idx="0"/>
            <a:endCxn id="6" idx="2"/>
          </p:cNvCxnSpPr>
          <p:nvPr/>
        </p:nvCxnSpPr>
        <p:spPr>
          <a:xfrm flipV="1">
            <a:off x="1115616" y="2963751"/>
            <a:ext cx="1411459" cy="1138630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6" idx="2"/>
            <a:endCxn id="10" idx="0"/>
          </p:cNvCxnSpPr>
          <p:nvPr/>
        </p:nvCxnSpPr>
        <p:spPr>
          <a:xfrm>
            <a:off x="2527075" y="2963751"/>
            <a:ext cx="979410" cy="115410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5496" y="4102381"/>
            <a:ext cx="2160239" cy="1634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ABstartC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Math"/>
              </a:rPr>
              <a:t>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∈{</a:t>
            </a:r>
            <a:r>
              <a:rPr lang="en-US" i="1" dirty="0">
                <a:solidFill>
                  <a:srgbClr val="000000"/>
                </a:solidFill>
              </a:rPr>
              <a:t>A,BA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	  </a:t>
            </a:r>
            <a:r>
              <a:rPr lang="en-US" i="1" dirty="0" err="1" smtClean="0">
                <a:solidFill>
                  <a:srgbClr val="000000"/>
                </a:solidFill>
              </a:rPr>
              <a:t>stE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∈{</a:t>
            </a:r>
            <a:r>
              <a:rPr lang="en-US" i="1" dirty="0">
                <a:solidFill>
                  <a:srgbClr val="000000"/>
                </a:solidFill>
              </a:rPr>
              <a:t>A,BA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stC</a:t>
            </a:r>
            <a:r>
              <a:rPr lang="en-US" dirty="0" smtClean="0">
                <a:solidFill>
                  <a:srgbClr val="000000"/>
                </a:solidFill>
              </a:rPr>
              <a:t> :=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32928" y="4117856"/>
            <a:ext cx="2147113" cy="16188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ABstartE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stE</a:t>
            </a:r>
            <a:r>
              <a:rPr lang="en-US" dirty="0">
                <a:solidFill>
                  <a:srgbClr val="000000"/>
                </a:solidFill>
              </a:rPr>
              <a:t> ∈{</a:t>
            </a:r>
            <a:r>
              <a:rPr lang="en-US" i="1" dirty="0">
                <a:solidFill>
                  <a:srgbClr val="000000"/>
                </a:solidFill>
              </a:rPr>
              <a:t>A,BA</a:t>
            </a:r>
            <a:r>
              <a:rPr lang="en-US" dirty="0">
                <a:solidFill>
                  <a:srgbClr val="000000"/>
                </a:solidFill>
              </a:rPr>
              <a:t>}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	  </a:t>
            </a:r>
            <a:r>
              <a:rPr lang="en-US" i="1" dirty="0" err="1" smtClean="0">
                <a:solidFill>
                  <a:srgbClr val="000000"/>
                </a:solidFill>
              </a:rPr>
              <a:t>stC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</a:p>
          <a:p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stE</a:t>
            </a:r>
            <a:r>
              <a:rPr lang="en-US" dirty="0" smtClean="0">
                <a:solidFill>
                  <a:srgbClr val="000000"/>
                </a:solidFill>
              </a:rPr>
              <a:t> :=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00192" y="1556792"/>
            <a:ext cx="1728192" cy="12967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ABfin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</a:p>
          <a:p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:=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15" idx="0"/>
            <a:endCxn id="11" idx="2"/>
          </p:cNvCxnSpPr>
          <p:nvPr/>
        </p:nvCxnSpPr>
        <p:spPr>
          <a:xfrm flipH="1" flipV="1">
            <a:off x="7164288" y="2853517"/>
            <a:ext cx="1018914" cy="1307921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1" idx="2"/>
            <a:endCxn id="14" idx="0"/>
          </p:cNvCxnSpPr>
          <p:nvPr/>
        </p:nvCxnSpPr>
        <p:spPr>
          <a:xfrm flipH="1">
            <a:off x="6177289" y="2853517"/>
            <a:ext cx="986999" cy="1279073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5292080" y="4132590"/>
            <a:ext cx="1770417" cy="1634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ABfinE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stE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</a:p>
          <a:p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i="1" dirty="0" smtClean="0">
                <a:solidFill>
                  <a:srgbClr val="000000"/>
                </a:solidFill>
              </a:rPr>
              <a:t>  </a:t>
            </a:r>
            <a:r>
              <a:rPr lang="en-US" i="1" dirty="0" err="1" smtClean="0">
                <a:solidFill>
                  <a:srgbClr val="000000"/>
                </a:solidFill>
              </a:rPr>
              <a:t>stC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i="1" dirty="0" smtClean="0">
                <a:solidFill>
                  <a:srgbClr val="000000"/>
                </a:solidFill>
              </a:rPr>
              <a:t> AB</a:t>
            </a:r>
          </a:p>
          <a:p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stE</a:t>
            </a:r>
            <a:r>
              <a:rPr lang="en-US" dirty="0" smtClean="0">
                <a:solidFill>
                  <a:srgbClr val="000000"/>
                </a:solidFill>
              </a:rPr>
              <a:t> :=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08304" y="4161438"/>
            <a:ext cx="1749795" cy="16188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0902" tIns="60451" rIns="120902" bIns="60451" rtlCol="0" anchor="ctr" anchorCtr="0"/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ABfinC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≙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stE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	  </a:t>
            </a:r>
            <a:r>
              <a:rPr lang="en-US" i="1" dirty="0" err="1" smtClean="0">
                <a:solidFill>
                  <a:srgbClr val="000000"/>
                </a:solidFill>
              </a:rPr>
              <a:t>stC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rgbClr val="000000"/>
                </a:solidFill>
              </a:rPr>
              <a:t>AB</a:t>
            </a:r>
          </a:p>
          <a:p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stE</a:t>
            </a:r>
            <a:r>
              <a:rPr lang="en-US" dirty="0" smtClean="0">
                <a:solidFill>
                  <a:srgbClr val="000000"/>
                </a:solidFill>
              </a:rPr>
              <a:t> :=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580" y="5860729"/>
            <a:ext cx="3172063" cy="676080"/>
          </a:xfrm>
          <a:prstGeom prst="rect">
            <a:avLst/>
          </a:prstGeom>
          <a:noFill/>
        </p:spPr>
        <p:txBody>
          <a:bodyPr wrap="none" lIns="120902" tIns="60451" rIns="120902" bIns="60451" rtlCol="0">
            <a:spAutoFit/>
          </a:bodyPr>
          <a:lstStyle/>
          <a:p>
            <a:r>
              <a:rPr lang="en-US" dirty="0" smtClean="0"/>
              <a:t>@inv1	</a:t>
            </a:r>
            <a:r>
              <a:rPr lang="en-US" dirty="0" err="1" smtClean="0"/>
              <a:t>stE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</a:t>
            </a:r>
            <a:endParaRPr lang="en-US" dirty="0" smtClean="0"/>
          </a:p>
          <a:p>
            <a:r>
              <a:rPr lang="en-US" dirty="0" smtClean="0"/>
              <a:t>@inv2	</a:t>
            </a:r>
            <a:r>
              <a:rPr lang="en-US" dirty="0" err="1" smtClean="0"/>
              <a:t>stC</a:t>
            </a:r>
            <a:r>
              <a:rPr lang="en-US" dirty="0"/>
              <a:t>∈{A,B} ⇒ </a:t>
            </a:r>
            <a:r>
              <a:rPr lang="en-US" dirty="0" err="1"/>
              <a:t>stC</a:t>
            </a:r>
            <a:r>
              <a:rPr lang="en-US" dirty="0"/>
              <a:t>=</a:t>
            </a:r>
            <a:r>
              <a:rPr lang="en-US" dirty="0" err="1"/>
              <a:t>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6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Signal introduction pattern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988840"/>
            <a:ext cx="759635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5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Refine non-atomic transitions with </a:t>
            </a:r>
            <a:r>
              <a:rPr lang="en-US" dirty="0" err="1" smtClean="0">
                <a:solidFill>
                  <a:srgbClr val="0000FF"/>
                </a:solidFill>
              </a:rPr>
              <a:t>signalling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8331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1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Stepwise 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multiple kinds of devices (e.g., door, gear,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 err="1" smtClean="0"/>
              <a:t>adevice</a:t>
            </a:r>
            <a:r>
              <a:rPr lang="en-US" dirty="0" smtClean="0"/>
              <a:t> (and its </a:t>
            </a:r>
            <a:r>
              <a:rPr lang="en-US" dirty="0" err="1" smtClean="0"/>
              <a:t>signalling</a:t>
            </a:r>
            <a:r>
              <a:rPr lang="en-US" dirty="0" smtClean="0"/>
              <a:t>) leaving the residual system model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ontinue extracting the other devices from the residual model until no more devices remain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residual model will then be a model of the controller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Reminder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Event-B machine consists of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Variables</a:t>
            </a:r>
            <a:r>
              <a:rPr lang="en-US" dirty="0" smtClean="0"/>
              <a:t> (e.g., </a:t>
            </a:r>
            <a:r>
              <a:rPr lang="en-US" i="1" dirty="0" err="1" smtClean="0"/>
              <a:t>authorised</a:t>
            </a:r>
            <a:r>
              <a:rPr lang="en-US" dirty="0" smtClean="0"/>
              <a:t>, </a:t>
            </a:r>
            <a:r>
              <a:rPr lang="en-US" i="1" dirty="0" smtClean="0"/>
              <a:t>location</a:t>
            </a:r>
            <a:r>
              <a:rPr lang="en-US" dirty="0" smtClean="0"/>
              <a:t>,…)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Invariants </a:t>
            </a:r>
          </a:p>
          <a:p>
            <a:pPr lvl="1"/>
            <a:r>
              <a:rPr lang="en-US" dirty="0" smtClean="0"/>
              <a:t>Predicate logic</a:t>
            </a:r>
          </a:p>
          <a:p>
            <a:pPr lvl="1"/>
            <a:r>
              <a:rPr lang="en-US" dirty="0" smtClean="0"/>
              <a:t>Also used for type inference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Events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cting on variables, expected to maintain invariants</a:t>
            </a:r>
          </a:p>
          <a:p>
            <a:pPr lvl="1"/>
            <a:r>
              <a:rPr lang="en-US" dirty="0" smtClean="0"/>
              <a:t>Specified by parameters, guards, actions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Stepwise decomposition of landing gear system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38" y="1562100"/>
            <a:ext cx="5850458" cy="4891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1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Some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Butler, M. (2009) </a:t>
            </a:r>
            <a:r>
              <a:rPr lang="en-US" b="1" i="1" dirty="0">
                <a:solidFill>
                  <a:srgbClr val="0000FF"/>
                </a:solidFill>
              </a:rPr>
              <a:t>Decomposition Structures for Event-B</a:t>
            </a:r>
            <a:r>
              <a:rPr lang="en-US" dirty="0"/>
              <a:t>. In: Integrated Formal Methods </a:t>
            </a:r>
            <a:r>
              <a:rPr lang="en-US" dirty="0" smtClean="0"/>
              <a:t>iFM2009, </a:t>
            </a:r>
            <a:r>
              <a:rPr lang="en-US" dirty="0"/>
              <a:t>LNCS 5423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Abrial</a:t>
            </a:r>
            <a:r>
              <a:rPr lang="en-US" dirty="0" smtClean="0"/>
              <a:t>, J.-R. and </a:t>
            </a:r>
            <a:r>
              <a:rPr lang="en-US" dirty="0" err="1" smtClean="0"/>
              <a:t>Hallerstede</a:t>
            </a:r>
            <a:r>
              <a:rPr lang="en-US" dirty="0" smtClean="0"/>
              <a:t>, S. (2007) </a:t>
            </a:r>
            <a:r>
              <a:rPr lang="en-US" b="1" i="1" dirty="0" smtClean="0">
                <a:solidFill>
                  <a:srgbClr val="0000FF"/>
                </a:solidFill>
              </a:rPr>
              <a:t>Refinement</a:t>
            </a:r>
            <a:r>
              <a:rPr lang="en-US" b="1" i="1" dirty="0">
                <a:solidFill>
                  <a:srgbClr val="0000FF"/>
                </a:solidFill>
              </a:rPr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Decomposition </a:t>
            </a:r>
            <a:r>
              <a:rPr lang="en-US" b="1" i="1" dirty="0">
                <a:solidFill>
                  <a:srgbClr val="0000FF"/>
                </a:solidFill>
              </a:rPr>
              <a:t>and Instantiation of Discrete Models: Application to Event-B</a:t>
            </a:r>
            <a:r>
              <a:rPr lang="en-US" dirty="0"/>
              <a:t>. </a:t>
            </a:r>
            <a:r>
              <a:rPr lang="en-US" dirty="0" err="1"/>
              <a:t>Fundam</a:t>
            </a:r>
            <a:r>
              <a:rPr lang="en-US" dirty="0"/>
              <a:t>. Inf., 77(1-2</a:t>
            </a:r>
            <a:r>
              <a:rPr lang="en-US" dirty="0" smtClean="0"/>
              <a:t>).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Silva</a:t>
            </a:r>
            <a:r>
              <a:rPr lang="en-US" dirty="0"/>
              <a:t>, R., Pascal, C., Hoang, T. S. and Butler, M. (2011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b="1" i="1" dirty="0">
                <a:solidFill>
                  <a:srgbClr val="0000FF"/>
                </a:solidFill>
              </a:rPr>
              <a:t>Decomposition Tool for Event-B</a:t>
            </a:r>
            <a:r>
              <a:rPr lang="en-US" dirty="0"/>
              <a:t>. Software: Practice and Experience, 41 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Salehi</a:t>
            </a:r>
            <a:r>
              <a:rPr lang="en-US" dirty="0" smtClean="0"/>
              <a:t> </a:t>
            </a:r>
            <a:r>
              <a:rPr lang="en-US" dirty="0" err="1"/>
              <a:t>Fathabadi</a:t>
            </a:r>
            <a:r>
              <a:rPr lang="en-US" dirty="0"/>
              <a:t>, A., </a:t>
            </a:r>
            <a:r>
              <a:rPr lang="en-US" dirty="0" err="1"/>
              <a:t>Rezazadeh</a:t>
            </a:r>
            <a:r>
              <a:rPr lang="en-US" dirty="0"/>
              <a:t>, A. and Butler, M. (2011</a:t>
            </a:r>
            <a:r>
              <a:rPr lang="en-US" b="1" i="1" dirty="0"/>
              <a:t>) </a:t>
            </a:r>
            <a:r>
              <a:rPr lang="en-US" b="1" i="1" dirty="0">
                <a:solidFill>
                  <a:srgbClr val="0000FF"/>
                </a:solidFill>
              </a:rPr>
              <a:t>Applying Atomicity and Model Decomposition to a Space Craft System in Event-B</a:t>
            </a:r>
            <a:r>
              <a:rPr lang="en-US" dirty="0"/>
              <a:t>. In: T</a:t>
            </a:r>
            <a:r>
              <a:rPr lang="en-US" dirty="0" smtClean="0"/>
              <a:t>hird NASA Formal Methods Symposium, 2011.</a:t>
            </a:r>
          </a:p>
          <a:p>
            <a:r>
              <a:rPr lang="en-US" dirty="0" err="1"/>
              <a:t>Salehi</a:t>
            </a:r>
            <a:r>
              <a:rPr lang="en-US" dirty="0"/>
              <a:t> </a:t>
            </a:r>
            <a:r>
              <a:rPr lang="en-US" dirty="0" err="1"/>
              <a:t>Fathabadi</a:t>
            </a:r>
            <a:r>
              <a:rPr lang="en-US" dirty="0"/>
              <a:t>, </a:t>
            </a:r>
            <a:r>
              <a:rPr lang="en-US" dirty="0" smtClean="0"/>
              <a:t>A., </a:t>
            </a:r>
            <a:r>
              <a:rPr lang="en-US" dirty="0"/>
              <a:t>Butler, </a:t>
            </a:r>
            <a:r>
              <a:rPr lang="en-US" dirty="0" smtClean="0"/>
              <a:t>M. </a:t>
            </a:r>
            <a:r>
              <a:rPr lang="en-US" dirty="0"/>
              <a:t>and </a:t>
            </a:r>
            <a:r>
              <a:rPr lang="en-US" dirty="0" err="1"/>
              <a:t>Rezazadeh</a:t>
            </a:r>
            <a:r>
              <a:rPr lang="en-US" dirty="0"/>
              <a:t>, </a:t>
            </a:r>
            <a:r>
              <a:rPr lang="en-US" dirty="0" smtClean="0"/>
              <a:t>A. </a:t>
            </a:r>
            <a:r>
              <a:rPr lang="en-US" dirty="0"/>
              <a:t>(2012) </a:t>
            </a:r>
            <a:r>
              <a:rPr lang="en-US" b="1" i="1" dirty="0">
                <a:solidFill>
                  <a:srgbClr val="0000FF"/>
                </a:solidFill>
              </a:rPr>
              <a:t>A Systematic Approach to Atomicity Decomposition in Event-B</a:t>
            </a:r>
            <a:r>
              <a:rPr lang="en-US" dirty="0"/>
              <a:t>. In, </a:t>
            </a:r>
            <a:r>
              <a:rPr lang="en-US" i="1" dirty="0" smtClean="0"/>
              <a:t>SEFM</a:t>
            </a:r>
            <a:r>
              <a:rPr lang="en-US" i="1" dirty="0"/>
              <a:t> </a:t>
            </a:r>
            <a:r>
              <a:rPr lang="en-US" i="1" dirty="0" smtClean="0"/>
              <a:t>2012.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www.ecs.soton.ac.uk</a:t>
            </a:r>
            <a:r>
              <a:rPr lang="en-US" dirty="0"/>
              <a:t>/people/</a:t>
            </a:r>
            <a:r>
              <a:rPr lang="en-US" dirty="0" err="1"/>
              <a:t>mjb</a:t>
            </a:r>
            <a:r>
              <a:rPr lang="en-US" dirty="0"/>
              <a:t>/publications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9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Model Decomposition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styles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Event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Sub-models interact through </a:t>
            </a:r>
            <a:r>
              <a:rPr lang="en-US" dirty="0" err="1" smtClean="0">
                <a:latin typeface="Arial" charset="0"/>
                <a:cs typeface="Arial Unicode MS" charset="0"/>
              </a:rPr>
              <a:t>synchronisation</a:t>
            </a:r>
            <a:r>
              <a:rPr lang="en-US" dirty="0" smtClean="0">
                <a:latin typeface="Arial" charset="0"/>
                <a:cs typeface="Arial Unicode MS" charset="0"/>
              </a:rPr>
              <a:t> over shared events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Shared events can have common parameters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cs typeface="Arial Unicode M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Variable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Sub-models interact through shared variables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Events are independent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cs typeface="Arial Unicode MS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Both styles supported by a decomposition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plug-in</a:t>
            </a: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9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Event Decomposition</a:t>
            </a:r>
            <a:b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</a:b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grpSp>
        <p:nvGrpSpPr>
          <p:cNvPr id="20483" name="Group 26"/>
          <p:cNvGrpSpPr>
            <a:grpSpLocks/>
          </p:cNvGrpSpPr>
          <p:nvPr/>
        </p:nvGrpSpPr>
        <p:grpSpPr bwMode="auto">
          <a:xfrm>
            <a:off x="2360160" y="1562565"/>
            <a:ext cx="4078080" cy="1728181"/>
            <a:chOff x="2601913" y="1722438"/>
            <a:chExt cx="4495800" cy="1905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906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430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54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592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116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cxnSp>
          <p:nvCxnSpPr>
            <p:cNvPr id="20509" name="Straight Connector 13"/>
            <p:cNvCxnSpPr>
              <a:cxnSpLocks noChangeShapeType="1"/>
              <a:stCxn id="4" idx="2"/>
              <a:endCxn id="8" idx="1"/>
            </p:cNvCxnSpPr>
            <p:nvPr/>
          </p:nvCxnSpPr>
          <p:spPr bwMode="auto">
            <a:xfrm rot="16200000" flipH="1">
              <a:off x="3032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14"/>
            <p:cNvCxnSpPr>
              <a:cxnSpLocks noChangeShapeType="1"/>
              <a:stCxn id="6" idx="2"/>
              <a:endCxn id="9" idx="1"/>
            </p:cNvCxnSpPr>
            <p:nvPr/>
          </p:nvCxnSpPr>
          <p:spPr bwMode="auto">
            <a:xfrm rot="16200000" flipH="1">
              <a:off x="4556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3"/>
            <p:cNvCxnSpPr>
              <a:cxnSpLocks noChangeShapeType="1"/>
              <a:stCxn id="7" idx="2"/>
              <a:endCxn id="9" idx="7"/>
            </p:cNvCxnSpPr>
            <p:nvPr/>
          </p:nvCxnSpPr>
          <p:spPr bwMode="auto">
            <a:xfrm rot="5400000">
              <a:off x="5534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Straight Connector 26"/>
            <p:cNvCxnSpPr>
              <a:cxnSpLocks noChangeShapeType="1"/>
              <a:stCxn id="6" idx="2"/>
              <a:endCxn id="8" idx="7"/>
            </p:cNvCxnSpPr>
            <p:nvPr/>
          </p:nvCxnSpPr>
          <p:spPr bwMode="auto">
            <a:xfrm rot="5400000">
              <a:off x="4010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 bwMode="auto">
            <a:xfrm>
              <a:off x="2601913" y="1722438"/>
              <a:ext cx="44958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16000" y="4811546"/>
            <a:ext cx="1935360" cy="1451672"/>
            <a:chOff x="1230313" y="5303837"/>
            <a:chExt cx="2133600" cy="16002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230313" y="53038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54313" y="5303837"/>
              <a:ext cx="609600" cy="381000"/>
            </a:xfrm>
            <a:prstGeom prst="rect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E2a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916113" y="64468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cxnSp>
          <p:nvCxnSpPr>
            <p:cNvPr id="20502" name="Straight Connector 37"/>
            <p:cNvCxnSpPr>
              <a:cxnSpLocks noChangeShapeType="1"/>
              <a:stCxn id="31" idx="2"/>
              <a:endCxn id="34" idx="1"/>
            </p:cNvCxnSpPr>
            <p:nvPr/>
          </p:nvCxnSpPr>
          <p:spPr bwMode="auto">
            <a:xfrm rot="16200000" flipH="1">
              <a:off x="1355725" y="58642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Straight Connector 42"/>
            <p:cNvCxnSpPr>
              <a:cxnSpLocks noChangeShapeType="1"/>
              <a:stCxn id="32" idx="2"/>
              <a:endCxn id="34" idx="7"/>
            </p:cNvCxnSpPr>
            <p:nvPr/>
          </p:nvCxnSpPr>
          <p:spPr bwMode="auto">
            <a:xfrm rot="5400000">
              <a:off x="2333625" y="57880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539680" y="4742419"/>
            <a:ext cx="2073600" cy="1451672"/>
            <a:chOff x="6107112" y="5227637"/>
            <a:chExt cx="2286000" cy="16002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07112" y="5227637"/>
              <a:ext cx="609600" cy="381000"/>
            </a:xfrm>
            <a:prstGeom prst="rect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E2b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945312" y="63706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83512" y="52276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cxnSp>
          <p:nvCxnSpPr>
            <p:cNvPr id="20497" name="Straight Connector 53"/>
            <p:cNvCxnSpPr>
              <a:cxnSpLocks noChangeShapeType="1"/>
              <a:stCxn id="47" idx="2"/>
              <a:endCxn id="50" idx="1"/>
            </p:cNvCxnSpPr>
            <p:nvPr/>
          </p:nvCxnSpPr>
          <p:spPr bwMode="auto">
            <a:xfrm rot="16200000" flipH="1">
              <a:off x="6308724" y="57118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Straight Connector 54"/>
            <p:cNvCxnSpPr>
              <a:cxnSpLocks noChangeShapeType="1"/>
              <a:stCxn id="51" idx="2"/>
              <a:endCxn id="50" idx="7"/>
            </p:cNvCxnSpPr>
            <p:nvPr/>
          </p:nvCxnSpPr>
          <p:spPr bwMode="auto">
            <a:xfrm rot="5400000">
              <a:off x="7362824" y="57118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839520" y="3429000"/>
            <a:ext cx="7050240" cy="2972472"/>
            <a:chOff x="925513" y="3779837"/>
            <a:chExt cx="7772399" cy="3276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925513" y="5151437"/>
              <a:ext cx="2895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802312" y="5151437"/>
              <a:ext cx="2895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M2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 flipV="1">
              <a:off x="2373313" y="3779837"/>
              <a:ext cx="2209800" cy="12954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4735513" y="3779837"/>
              <a:ext cx="2514600" cy="12954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2" name="TextBox 32"/>
            <p:cNvSpPr txBox="1">
              <a:spLocks noChangeArrowheads="1"/>
            </p:cNvSpPr>
            <p:nvPr/>
          </p:nvSpPr>
          <p:spPr bwMode="auto">
            <a:xfrm>
              <a:off x="3135312" y="4112463"/>
              <a:ext cx="456622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20493" name="TextBox 34"/>
            <p:cNvSpPr txBox="1">
              <a:spLocks noChangeArrowheads="1"/>
            </p:cNvSpPr>
            <p:nvPr/>
          </p:nvSpPr>
          <p:spPr bwMode="auto">
            <a:xfrm>
              <a:off x="5954712" y="4112463"/>
              <a:ext cx="456622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v2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783841" y="3705510"/>
            <a:ext cx="2387243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r>
              <a:rPr lang="en-US" sz="1800">
                <a:solidFill>
                  <a:srgbClr val="000000"/>
                </a:solidFill>
              </a:rPr>
              <a:t>Partition the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Shared Event Decomposition </a:t>
            </a:r>
            <a:br>
              <a:rPr lang="en-GB" dirty="0" smtClean="0">
                <a:solidFill>
                  <a:srgbClr val="0000FF"/>
                </a:solidFill>
              </a:rPr>
            </a:br>
            <a:r>
              <a:rPr lang="en-GB" dirty="0" smtClean="0">
                <a:solidFill>
                  <a:srgbClr val="0000FF"/>
                </a:solidFill>
              </a:rPr>
              <a:t>–  by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190817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14650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chemeClr val="tx1"/>
                </a:solidFill>
              </a:rPr>
              <a:t>v</a:t>
            </a:r>
            <a:endParaRPr lang="en-GB" sz="2400" i="1" dirty="0">
              <a:solidFill>
                <a:schemeClr val="tx1"/>
              </a:solidFill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76238" y="20081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Events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395288" y="3213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Variables</a:t>
            </a:r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3816350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572452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2484438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 flipH="1">
            <a:off x="34194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4814888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w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43846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flipH="1">
            <a:off x="5319713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55650" y="3962400"/>
            <a:ext cx="7931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A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err="1" smtClean="0"/>
              <a:t>v</a:t>
            </a:r>
            <a:r>
              <a:rPr lang="en-GB" sz="2400" dirty="0" smtClean="0"/>
              <a:t> </a:t>
            </a:r>
            <a:r>
              <a:rPr lang="en-GB" sz="2400" dirty="0"/>
              <a:t>:= v+1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B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when </a:t>
            </a:r>
            <a:r>
              <a:rPr lang="en-GB" sz="2400" dirty="0" smtClean="0">
                <a:solidFill>
                  <a:srgbClr val="0000FF"/>
                </a:solidFill>
              </a:rPr>
              <a:t>   </a:t>
            </a:r>
            <a:r>
              <a:rPr lang="en-GB" sz="2400" dirty="0"/>
              <a:t>v&gt;0  </a:t>
            </a:r>
            <a:r>
              <a:rPr lang="en-GB" sz="2400" dirty="0">
                <a:sym typeface="Symbol" pitchFamily="-112" charset="2"/>
              </a:rPr>
              <a:t> </a:t>
            </a:r>
            <a:r>
              <a:rPr lang="en-GB" sz="2400" dirty="0"/>
              <a:t> w&lt;M    </a:t>
            </a:r>
            <a:r>
              <a:rPr lang="en-GB" sz="2400" b="1" dirty="0">
                <a:solidFill>
                  <a:srgbClr val="0000FF"/>
                </a:solidFill>
              </a:rPr>
              <a:t>then 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/>
              <a:t>v := v-1  </a:t>
            </a:r>
            <a:r>
              <a:rPr lang="en-GB" sz="2400" dirty="0" smtClean="0"/>
              <a:t>||  </a:t>
            </a:r>
            <a:r>
              <a:rPr lang="en-GB" sz="2400" dirty="0"/>
              <a:t>w := w+1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C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when</a:t>
            </a:r>
            <a:r>
              <a:rPr lang="en-GB" sz="2400" dirty="0" smtClean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&gt;0    </a:t>
            </a:r>
            <a:r>
              <a:rPr lang="en-GB" sz="2400" b="1" dirty="0">
                <a:solidFill>
                  <a:srgbClr val="0000FF"/>
                </a:solidFill>
              </a:rPr>
              <a:t>then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 := w-1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Decompose </a:t>
            </a:r>
            <a:r>
              <a:rPr lang="en-GB" dirty="0">
                <a:solidFill>
                  <a:srgbClr val="0000FF"/>
                </a:solidFill>
              </a:rPr>
              <a:t>by</a:t>
            </a:r>
            <a:r>
              <a:rPr lang="en-GB" dirty="0" smtClean="0">
                <a:solidFill>
                  <a:srgbClr val="0000FF"/>
                </a:solidFill>
              </a:rPr>
              <a:t> partitioning 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190817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14650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v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76238" y="20081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Events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395288" y="3213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Variables</a:t>
            </a:r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3816350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572452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2484438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 flipH="1">
            <a:off x="34194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4814888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w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43846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flipH="1">
            <a:off x="5319713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55650" y="3962400"/>
            <a:ext cx="7931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A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</a:t>
            </a:r>
            <a:r>
              <a:rPr lang="en-GB" sz="2400" dirty="0" smtClean="0"/>
              <a:t> </a:t>
            </a:r>
            <a:r>
              <a:rPr lang="en-GB" sz="2400" dirty="0" err="1"/>
              <a:t>v</a:t>
            </a:r>
            <a:r>
              <a:rPr lang="en-GB" sz="2400" dirty="0"/>
              <a:t> := v+1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B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</a:t>
            </a:r>
            <a:r>
              <a:rPr lang="en-GB" sz="2400" dirty="0" smtClean="0"/>
              <a:t>  </a:t>
            </a:r>
            <a:r>
              <a:rPr lang="en-GB" sz="2400" b="1" dirty="0">
                <a:solidFill>
                  <a:srgbClr val="0000FF"/>
                </a:solidFill>
              </a:rPr>
              <a:t>when 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 err="1"/>
              <a:t>v</a:t>
            </a:r>
            <a:r>
              <a:rPr lang="en-GB" sz="2400" dirty="0"/>
              <a:t>&gt;0  </a:t>
            </a:r>
            <a:r>
              <a:rPr lang="en-GB" sz="2400" dirty="0" err="1">
                <a:sym typeface="Symbol" pitchFamily="-112" charset="2"/>
              </a:rPr>
              <a:t>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/>
              <a:t> </a:t>
            </a:r>
            <a:r>
              <a:rPr lang="en-GB" sz="2400" dirty="0" err="1"/>
              <a:t>w</a:t>
            </a:r>
            <a:r>
              <a:rPr lang="en-GB" sz="2400" dirty="0"/>
              <a:t>&lt;M    </a:t>
            </a:r>
            <a:r>
              <a:rPr lang="en-GB" sz="2400" b="1" dirty="0">
                <a:solidFill>
                  <a:srgbClr val="0000FF"/>
                </a:solidFill>
              </a:rPr>
              <a:t>then 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 err="1"/>
              <a:t>v</a:t>
            </a:r>
            <a:r>
              <a:rPr lang="en-GB" sz="2400" dirty="0"/>
              <a:t> := v-1  ||  </a:t>
            </a:r>
            <a:r>
              <a:rPr lang="en-GB" sz="2400" dirty="0" err="1"/>
              <a:t>w</a:t>
            </a:r>
            <a:r>
              <a:rPr lang="en-GB" sz="2400" dirty="0"/>
              <a:t> := w+1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C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</a:t>
            </a:r>
            <a:r>
              <a:rPr lang="en-GB" sz="2400" dirty="0" smtClean="0"/>
              <a:t>  </a:t>
            </a:r>
            <a:r>
              <a:rPr lang="en-GB" sz="2400" b="1" dirty="0">
                <a:solidFill>
                  <a:srgbClr val="0000FF"/>
                </a:solidFill>
              </a:rPr>
              <a:t>when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&gt;0    </a:t>
            </a:r>
            <a:r>
              <a:rPr lang="en-GB" sz="2400" b="1" dirty="0">
                <a:solidFill>
                  <a:srgbClr val="0000FF"/>
                </a:solidFill>
              </a:rPr>
              <a:t>then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 := w-1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268538" y="1557338"/>
            <a:ext cx="194310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11638" y="1557338"/>
            <a:ext cx="187325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8504" y="5875618"/>
            <a:ext cx="609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event needs to be split into </a:t>
            </a:r>
            <a:r>
              <a:rPr lang="en-US" sz="2400" i="1" dirty="0" smtClean="0"/>
              <a:t>v</a:t>
            </a:r>
            <a:r>
              <a:rPr lang="en-US" sz="2400" dirty="0" smtClean="0"/>
              <a:t>-part and </a:t>
            </a:r>
            <a:r>
              <a:rPr lang="en-US" sz="2400" i="1" dirty="0" smtClean="0"/>
              <a:t>w</a:t>
            </a:r>
            <a:r>
              <a:rPr lang="en-US" sz="2400" dirty="0" smtClean="0"/>
              <a:t>-part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Parallel Event Split</a:t>
            </a:r>
          </a:p>
        </p:txBody>
      </p:sp>
      <p:sp>
        <p:nvSpPr>
          <p:cNvPr id="114691" name="Oval 3"/>
          <p:cNvSpPr>
            <a:spLocks noChangeArrowheads="1"/>
          </p:cNvSpPr>
          <p:nvPr/>
        </p:nvSpPr>
        <p:spPr bwMode="auto">
          <a:xfrm>
            <a:off x="190817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914650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76238" y="20081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Events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95288" y="3213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Variables</a:t>
            </a: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3816350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 smtClean="0">
                <a:solidFill>
                  <a:srgbClr val="FFFFFF"/>
                </a:solidFill>
              </a:rPr>
              <a:t>B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572452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484438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34194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4814888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w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43846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5319713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1908175" y="5300663"/>
            <a:ext cx="46085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>
                <a:solidFill>
                  <a:srgbClr val="FF0066"/>
                </a:solidFill>
              </a:rPr>
              <a:t>B1 </a:t>
            </a:r>
            <a:r>
              <a:rPr lang="en-GB" sz="2000" b="1" dirty="0" smtClean="0">
                <a:solidFill>
                  <a:srgbClr val="FF0066"/>
                </a:solidFill>
              </a:rPr>
              <a:t> ≙    </a:t>
            </a:r>
            <a:r>
              <a:rPr lang="en-GB" sz="2000" b="1" dirty="0">
                <a:solidFill>
                  <a:srgbClr val="FF0066"/>
                </a:solidFill>
              </a:rPr>
              <a:t>when</a:t>
            </a:r>
            <a:r>
              <a:rPr lang="en-GB" sz="2000" dirty="0">
                <a:solidFill>
                  <a:srgbClr val="FF0066"/>
                </a:solidFill>
              </a:rPr>
              <a:t>  v&gt;0    </a:t>
            </a:r>
            <a:r>
              <a:rPr lang="en-GB" sz="2000" b="1" dirty="0">
                <a:solidFill>
                  <a:srgbClr val="FF0066"/>
                </a:solidFill>
              </a:rPr>
              <a:t>then</a:t>
            </a:r>
            <a:r>
              <a:rPr lang="en-GB" sz="2000" dirty="0">
                <a:solidFill>
                  <a:srgbClr val="FF0066"/>
                </a:solidFill>
              </a:rPr>
              <a:t>   v := v-1   </a:t>
            </a:r>
            <a:r>
              <a:rPr lang="en-GB" sz="2000" b="1" dirty="0">
                <a:solidFill>
                  <a:srgbClr val="FF0066"/>
                </a:solidFill>
              </a:rPr>
              <a:t>end  </a:t>
            </a:r>
          </a:p>
          <a:p>
            <a:pPr>
              <a:spcBef>
                <a:spcPct val="50000"/>
              </a:spcBef>
            </a:pPr>
            <a:r>
              <a:rPr lang="en-GB" sz="2000" dirty="0" smtClean="0">
                <a:solidFill>
                  <a:srgbClr val="000000"/>
                </a:solidFill>
              </a:rPr>
              <a:t>B2 </a:t>
            </a:r>
            <a:r>
              <a:rPr lang="en-GB" sz="2000" b="1" dirty="0" smtClean="0">
                <a:solidFill>
                  <a:srgbClr val="000000"/>
                </a:solidFill>
              </a:rPr>
              <a:t> ≙    </a:t>
            </a:r>
            <a:r>
              <a:rPr lang="en-GB" sz="2000" b="1" dirty="0">
                <a:solidFill>
                  <a:srgbClr val="000000"/>
                </a:solidFill>
              </a:rPr>
              <a:t>when</a:t>
            </a:r>
            <a:r>
              <a:rPr lang="en-GB" sz="2000" dirty="0">
                <a:solidFill>
                  <a:srgbClr val="000000"/>
                </a:solidFill>
              </a:rPr>
              <a:t>  w&lt;M  </a:t>
            </a:r>
            <a:r>
              <a:rPr lang="en-GB" sz="2000" b="1" dirty="0">
                <a:solidFill>
                  <a:srgbClr val="000000"/>
                </a:solidFill>
              </a:rPr>
              <a:t>then</a:t>
            </a:r>
            <a:r>
              <a:rPr lang="en-GB" sz="2000" dirty="0">
                <a:solidFill>
                  <a:srgbClr val="000000"/>
                </a:solidFill>
              </a:rPr>
              <a:t>   w := w+1  </a:t>
            </a:r>
            <a:r>
              <a:rPr lang="en-GB" sz="2000" b="1" dirty="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2268538" y="1557338"/>
            <a:ext cx="194310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4211638" y="1557338"/>
            <a:ext cx="187325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323850" y="4941888"/>
            <a:ext cx="691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i="1" dirty="0"/>
              <a:t>B</a:t>
            </a:r>
            <a:r>
              <a:rPr lang="en-GB" i="1" dirty="0" smtClean="0"/>
              <a:t>  is </a:t>
            </a:r>
            <a:r>
              <a:rPr lang="en-GB" i="1" dirty="0"/>
              <a:t>split into two parallel events operating on independent </a:t>
            </a:r>
            <a:r>
              <a:rPr lang="en-GB" i="1" dirty="0" smtClean="0"/>
              <a:t>variables</a:t>
            </a:r>
            <a:r>
              <a:rPr lang="en-GB" i="1" dirty="0"/>
              <a:t>: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755650" y="4365625"/>
            <a:ext cx="7488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B 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FF"/>
                </a:solidFill>
              </a:rPr>
              <a:t> ≙  when </a:t>
            </a:r>
            <a:r>
              <a:rPr lang="en-GB" sz="2000" dirty="0" smtClean="0">
                <a:solidFill>
                  <a:srgbClr val="0000FF"/>
                </a:solidFill>
              </a:rPr>
              <a:t>   </a:t>
            </a:r>
            <a:r>
              <a:rPr lang="en-GB" sz="2000" dirty="0" err="1">
                <a:solidFill>
                  <a:srgbClr val="FF0066"/>
                </a:solidFill>
              </a:rPr>
              <a:t>v</a:t>
            </a:r>
            <a:r>
              <a:rPr lang="en-GB" sz="2000" dirty="0">
                <a:solidFill>
                  <a:srgbClr val="FF0066"/>
                </a:solidFill>
              </a:rPr>
              <a:t>&gt;0</a:t>
            </a:r>
            <a:r>
              <a:rPr lang="en-GB" sz="2000" dirty="0"/>
              <a:t>   </a:t>
            </a:r>
            <a:r>
              <a:rPr lang="en-GB" sz="2000" dirty="0" err="1">
                <a:sym typeface="Symbol" pitchFamily="-112" charset="2"/>
              </a:rPr>
              <a:t></a:t>
            </a:r>
            <a:r>
              <a:rPr lang="en-GB" sz="2000" dirty="0">
                <a:sym typeface="Symbol" pitchFamily="-112" charset="2"/>
              </a:rPr>
              <a:t>  </a:t>
            </a:r>
            <a:r>
              <a:rPr lang="en-GB" sz="2000" dirty="0"/>
              <a:t> </a:t>
            </a:r>
            <a:r>
              <a:rPr lang="en-GB" sz="2000" dirty="0" err="1"/>
              <a:t>w</a:t>
            </a:r>
            <a:r>
              <a:rPr lang="en-GB" sz="2000" dirty="0"/>
              <a:t>&lt;M      </a:t>
            </a:r>
            <a:r>
              <a:rPr lang="en-GB" sz="2000" b="1" dirty="0">
                <a:solidFill>
                  <a:srgbClr val="0000FF"/>
                </a:solidFill>
              </a:rPr>
              <a:t>then</a:t>
            </a:r>
            <a:r>
              <a:rPr lang="en-GB" sz="2000" dirty="0">
                <a:solidFill>
                  <a:srgbClr val="0000FF"/>
                </a:solidFill>
              </a:rPr>
              <a:t>   </a:t>
            </a:r>
            <a:r>
              <a:rPr lang="en-GB" sz="2000" dirty="0" err="1">
                <a:solidFill>
                  <a:srgbClr val="FF0066"/>
                </a:solidFill>
              </a:rPr>
              <a:t>v</a:t>
            </a:r>
            <a:r>
              <a:rPr lang="en-GB" sz="2000" dirty="0">
                <a:solidFill>
                  <a:srgbClr val="FF0066"/>
                </a:solidFill>
              </a:rPr>
              <a:t> := v-1</a:t>
            </a:r>
            <a:r>
              <a:rPr lang="en-GB" sz="2000" dirty="0"/>
              <a:t>   ||   </a:t>
            </a:r>
            <a:r>
              <a:rPr lang="en-GB" sz="2000" dirty="0" err="1">
                <a:solidFill>
                  <a:srgbClr val="000000"/>
                </a:solidFill>
              </a:rPr>
              <a:t>w</a:t>
            </a:r>
            <a:r>
              <a:rPr lang="en-GB" sz="2000" dirty="0">
                <a:solidFill>
                  <a:srgbClr val="000000"/>
                </a:solidFill>
              </a:rPr>
              <a:t> := w+1   </a:t>
            </a:r>
            <a:r>
              <a:rPr lang="en-GB" sz="20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2079625" y="4413250"/>
            <a:ext cx="663575" cy="387350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09" name="Oval 21"/>
          <p:cNvSpPr>
            <a:spLocks noChangeArrowheads="1"/>
          </p:cNvSpPr>
          <p:nvPr/>
        </p:nvSpPr>
        <p:spPr bwMode="auto">
          <a:xfrm>
            <a:off x="4419600" y="4419600"/>
            <a:ext cx="1079500" cy="358775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2" name="Freeform 24"/>
          <p:cNvSpPr>
            <a:spLocks/>
          </p:cNvSpPr>
          <p:nvPr/>
        </p:nvSpPr>
        <p:spPr bwMode="auto">
          <a:xfrm>
            <a:off x="2286000" y="4149724"/>
            <a:ext cx="2646363" cy="269876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771" y="0"/>
              </a:cxn>
              <a:cxn ang="0">
                <a:pos x="1497" y="136"/>
              </a:cxn>
            </a:cxnLst>
            <a:rect l="0" t="0" r="r" b="b"/>
            <a:pathLst>
              <a:path w="1497" h="136">
                <a:moveTo>
                  <a:pt x="0" y="136"/>
                </a:moveTo>
                <a:cubicBezTo>
                  <a:pt x="261" y="68"/>
                  <a:pt x="522" y="0"/>
                  <a:pt x="771" y="0"/>
                </a:cubicBezTo>
                <a:cubicBezTo>
                  <a:pt x="1020" y="0"/>
                  <a:pt x="1384" y="113"/>
                  <a:pt x="1497" y="136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3" name="Oval 25"/>
          <p:cNvSpPr>
            <a:spLocks noChangeArrowheads="1"/>
          </p:cNvSpPr>
          <p:nvPr/>
        </p:nvSpPr>
        <p:spPr bwMode="auto">
          <a:xfrm>
            <a:off x="3017837" y="4411662"/>
            <a:ext cx="792163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4" name="Oval 26"/>
          <p:cNvSpPr>
            <a:spLocks noChangeArrowheads="1"/>
          </p:cNvSpPr>
          <p:nvPr/>
        </p:nvSpPr>
        <p:spPr bwMode="auto">
          <a:xfrm>
            <a:off x="5781675" y="4368800"/>
            <a:ext cx="11525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5" name="Freeform 27"/>
          <p:cNvSpPr>
            <a:spLocks/>
          </p:cNvSpPr>
          <p:nvPr/>
        </p:nvSpPr>
        <p:spPr bwMode="auto">
          <a:xfrm>
            <a:off x="3635375" y="4765735"/>
            <a:ext cx="2449512" cy="1761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3" y="273"/>
              </a:cxn>
              <a:cxn ang="0">
                <a:pos x="1814" y="0"/>
              </a:cxn>
            </a:cxnLst>
            <a:rect l="0" t="0" r="r" b="b"/>
            <a:pathLst>
              <a:path w="1814" h="273">
                <a:moveTo>
                  <a:pt x="0" y="0"/>
                </a:moveTo>
                <a:cubicBezTo>
                  <a:pt x="370" y="136"/>
                  <a:pt x="741" y="273"/>
                  <a:pt x="1043" y="273"/>
                </a:cubicBezTo>
                <a:cubicBezTo>
                  <a:pt x="1345" y="273"/>
                  <a:pt x="1686" y="45"/>
                  <a:pt x="18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Synchronised </a:t>
            </a:r>
            <a:r>
              <a:rPr lang="en-GB" sz="4000" dirty="0">
                <a:solidFill>
                  <a:srgbClr val="0000FF"/>
                </a:solidFill>
              </a:rPr>
              <a:t>events with parameter passing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16013" y="1773238"/>
            <a:ext cx="5616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B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   </a:t>
            </a:r>
            <a:r>
              <a:rPr lang="en-GB" sz="2400" dirty="0" err="1"/>
              <a:t>x</a:t>
            </a:r>
            <a:r>
              <a:rPr lang="en-GB" sz="2400" b="1" dirty="0"/>
              <a:t>   </a:t>
            </a:r>
            <a:r>
              <a:rPr lang="en-GB" sz="2400" b="1" dirty="0">
                <a:solidFill>
                  <a:srgbClr val="0000FF"/>
                </a:solidFill>
              </a:rPr>
              <a:t>where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/>
              <a:t>0 &lt;</a:t>
            </a:r>
            <a:r>
              <a:rPr lang="en-GB" sz="2400" dirty="0" smtClean="0"/>
              <a:t>  </a:t>
            </a:r>
            <a:r>
              <a:rPr lang="en-GB" sz="2400" dirty="0" err="1" smtClean="0"/>
              <a:t>x</a:t>
            </a:r>
            <a:r>
              <a:rPr lang="en-GB" sz="2400" dirty="0" smtClean="0"/>
              <a:t>  </a:t>
            </a:r>
            <a:r>
              <a:rPr lang="en-GB" sz="2400" dirty="0" err="1" smtClean="0">
                <a:sym typeface="Symbol" pitchFamily="-112" charset="2"/>
              </a:rPr>
              <a:t></a:t>
            </a:r>
            <a:r>
              <a:rPr lang="en-GB" sz="2400" dirty="0" smtClean="0">
                <a:sym typeface="Symbol" pitchFamily="-112" charset="2"/>
              </a:rPr>
              <a:t>  </a:t>
            </a:r>
            <a:r>
              <a:rPr lang="en-GB" sz="2400" dirty="0" err="1" smtClean="0"/>
              <a:t>v</a:t>
            </a:r>
            <a:endParaRPr lang="en-GB" sz="2400" dirty="0" smtClean="0"/>
          </a:p>
          <a:p>
            <a:pPr>
              <a:spcBef>
                <a:spcPct val="50000"/>
              </a:spcBef>
            </a:pPr>
            <a:r>
              <a:rPr lang="en-GB" sz="2400" b="1" dirty="0" smtClean="0">
                <a:solidFill>
                  <a:srgbClr val="0000FF"/>
                </a:solidFill>
              </a:rPr>
              <a:t>		then</a:t>
            </a:r>
            <a:r>
              <a:rPr lang="en-GB" sz="2400" dirty="0" smtClean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v</a:t>
            </a:r>
            <a:r>
              <a:rPr lang="en-GB" sz="2400" dirty="0"/>
              <a:t> := </a:t>
            </a:r>
            <a:r>
              <a:rPr lang="en-GB" sz="2400" dirty="0" err="1"/>
              <a:t>v-x</a:t>
            </a:r>
            <a:r>
              <a:rPr lang="en-GB" sz="2400" dirty="0"/>
              <a:t>    ||    </a:t>
            </a:r>
            <a:r>
              <a:rPr lang="en-GB" sz="2400" dirty="0" err="1"/>
              <a:t>w</a:t>
            </a:r>
            <a:r>
              <a:rPr lang="en-GB" sz="2400" dirty="0"/>
              <a:t> := </a:t>
            </a:r>
            <a:r>
              <a:rPr lang="en-GB" sz="2400" dirty="0" err="1"/>
              <a:t>w+x</a:t>
            </a:r>
            <a:r>
              <a:rPr lang="en-GB" sz="2400" dirty="0"/>
              <a:t>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044575" y="3737273"/>
            <a:ext cx="7642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B1 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	</a:t>
            </a:r>
            <a:r>
              <a:rPr lang="en-GB" sz="2400" b="1" dirty="0">
                <a:solidFill>
                  <a:srgbClr val="0000FF"/>
                </a:solidFill>
              </a:rPr>
              <a:t>any   </a:t>
            </a:r>
            <a:r>
              <a:rPr lang="en-GB" sz="2400" dirty="0" smtClean="0"/>
              <a:t>x</a:t>
            </a:r>
            <a:r>
              <a:rPr lang="en-GB" sz="2400" b="1" dirty="0" smtClean="0"/>
              <a:t>    </a:t>
            </a:r>
            <a:r>
              <a:rPr lang="en-GB" sz="2400" b="1" dirty="0">
                <a:solidFill>
                  <a:srgbClr val="0000FF"/>
                </a:solidFill>
              </a:rPr>
              <a:t>where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/>
              <a:t>0 &lt;</a:t>
            </a:r>
            <a:r>
              <a:rPr lang="en-GB" sz="2400" dirty="0" smtClean="0"/>
              <a:t>  x  </a:t>
            </a:r>
            <a:r>
              <a:rPr lang="en-GB" sz="2400" dirty="0" smtClean="0">
                <a:sym typeface="Symbol" pitchFamily="-112" charset="2"/>
              </a:rPr>
              <a:t>  </a:t>
            </a:r>
            <a:r>
              <a:rPr lang="en-GB" sz="2400" dirty="0"/>
              <a:t>v </a:t>
            </a:r>
            <a:r>
              <a:rPr lang="en-GB" sz="2400" dirty="0" smtClean="0"/>
              <a:t> 	</a:t>
            </a:r>
            <a:r>
              <a:rPr lang="en-GB" sz="2400" b="1" dirty="0" smtClean="0">
                <a:solidFill>
                  <a:srgbClr val="0000FF"/>
                </a:solidFill>
              </a:rPr>
              <a:t>then</a:t>
            </a:r>
            <a:r>
              <a:rPr lang="en-GB" sz="2400" dirty="0" smtClean="0">
                <a:solidFill>
                  <a:srgbClr val="0000FF"/>
                </a:solidFill>
              </a:rPr>
              <a:t>   </a:t>
            </a:r>
            <a:r>
              <a:rPr lang="en-GB" sz="2400" dirty="0"/>
              <a:t>v := v-</a:t>
            </a:r>
            <a:r>
              <a:rPr lang="en-GB" sz="2400" dirty="0" smtClean="0"/>
              <a:t>x     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044575" y="4262735"/>
            <a:ext cx="734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B2 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	</a:t>
            </a:r>
            <a:r>
              <a:rPr lang="en-GB" sz="2400" b="1" dirty="0">
                <a:solidFill>
                  <a:srgbClr val="0000FF"/>
                </a:solidFill>
              </a:rPr>
              <a:t>any   </a:t>
            </a:r>
            <a:r>
              <a:rPr lang="en-GB" sz="2400" dirty="0" smtClean="0"/>
              <a:t>x</a:t>
            </a:r>
            <a:r>
              <a:rPr lang="en-GB" sz="2400" b="1" dirty="0" smtClean="0"/>
              <a:t>   </a:t>
            </a:r>
            <a:r>
              <a:rPr lang="en-GB" sz="2400" b="1" dirty="0">
                <a:solidFill>
                  <a:srgbClr val="0000FF"/>
                </a:solidFill>
              </a:rPr>
              <a:t>where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 smtClean="0"/>
              <a:t>x  </a:t>
            </a:r>
            <a:r>
              <a:rPr lang="en-US" sz="2400" dirty="0" smtClean="0">
                <a:latin typeface="ArialUnicodeMS"/>
              </a:rPr>
              <a:t>∈</a:t>
            </a:r>
            <a:r>
              <a:rPr lang="en-GB" sz="2400" dirty="0" smtClean="0">
                <a:latin typeface="ArialUnicodeMS"/>
                <a:sym typeface="Symbol" pitchFamily="-112" charset="2"/>
              </a:rPr>
              <a:t> </a:t>
            </a:r>
            <a:r>
              <a:rPr lang="en-GB" sz="2000" dirty="0" smtClean="0"/>
              <a:t> </a:t>
            </a:r>
            <a:r>
              <a:rPr lang="en-US" sz="2000" dirty="0" smtClean="0">
                <a:latin typeface="ArialUnicodeMS"/>
              </a:rPr>
              <a:t>ℤ</a:t>
            </a:r>
            <a:r>
              <a:rPr lang="en-GB" sz="2000" dirty="0" smtClean="0"/>
              <a:t>  </a:t>
            </a: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then   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err="1"/>
              <a:t>w</a:t>
            </a:r>
            <a:r>
              <a:rPr lang="en-GB" sz="2400" dirty="0"/>
              <a:t> := </a:t>
            </a:r>
            <a:r>
              <a:rPr lang="en-GB" sz="2400" dirty="0" err="1"/>
              <a:t>w+</a:t>
            </a:r>
            <a:r>
              <a:rPr lang="en-GB" sz="2400" dirty="0" err="1" smtClean="0"/>
              <a:t>x</a:t>
            </a:r>
            <a:r>
              <a:rPr lang="en-GB" sz="2400" dirty="0" smtClean="0"/>
              <a:t> 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8313" y="3108325"/>
            <a:ext cx="590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 i="1" dirty="0"/>
              <a:t>B can be split into 2 events that have </a:t>
            </a:r>
            <a:r>
              <a:rPr lang="en-GB" sz="2000" i="1" dirty="0" err="1"/>
              <a:t>x</a:t>
            </a:r>
            <a:r>
              <a:rPr lang="en-GB" sz="2000" i="1" dirty="0"/>
              <a:t> in common: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611188" y="4924961"/>
            <a:ext cx="741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B1 </a:t>
            </a:r>
            <a:r>
              <a:rPr lang="en-GB" sz="2400" dirty="0"/>
              <a:t>constrains the value for  </a:t>
            </a:r>
            <a:r>
              <a:rPr lang="en-GB" sz="2400" i="1" dirty="0" smtClean="0"/>
              <a:t>x</a:t>
            </a:r>
            <a:r>
              <a:rPr lang="en-GB" sz="2400" dirty="0" smtClean="0"/>
              <a:t>  </a:t>
            </a:r>
            <a:r>
              <a:rPr lang="en-GB" sz="2400" dirty="0"/>
              <a:t>by    0 &lt; </a:t>
            </a:r>
            <a:r>
              <a:rPr lang="en-GB" sz="2400" dirty="0" smtClean="0"/>
              <a:t>x </a:t>
            </a:r>
            <a:r>
              <a:rPr lang="en-GB" sz="2400" dirty="0">
                <a:sym typeface="Symbol" pitchFamily="-112" charset="2"/>
              </a:rPr>
              <a:t> </a:t>
            </a:r>
            <a:r>
              <a:rPr lang="en-GB" sz="2400" dirty="0"/>
              <a:t>v  </a:t>
            </a:r>
            <a:r>
              <a:rPr lang="en-GB" sz="2400" dirty="0" smtClean="0"/>
              <a:t> 	( output )</a:t>
            </a:r>
            <a:endParaRPr lang="en-GB" sz="2400" dirty="0"/>
          </a:p>
          <a:p>
            <a:pPr>
              <a:spcBef>
                <a:spcPct val="50000"/>
              </a:spcBef>
            </a:pPr>
            <a:r>
              <a:rPr lang="en-GB" sz="2400" dirty="0" smtClean="0"/>
              <a:t>B2 just constrains </a:t>
            </a:r>
            <a:r>
              <a:rPr lang="en-GB" sz="2400" dirty="0"/>
              <a:t>the value of  </a:t>
            </a:r>
            <a:r>
              <a:rPr lang="en-GB" sz="2400" i="1" dirty="0" smtClean="0"/>
              <a:t>x</a:t>
            </a:r>
            <a:r>
              <a:rPr lang="en-GB" sz="2400" dirty="0" smtClean="0"/>
              <a:t>  to a type		( </a:t>
            </a:r>
            <a:r>
              <a:rPr lang="en-US" sz="2400" dirty="0" smtClean="0"/>
              <a:t>input </a:t>
            </a:r>
            <a:r>
              <a:rPr lang="en-GB" sz="2400" dirty="0" smtClean="0"/>
              <a:t>)</a:t>
            </a:r>
            <a:endParaRPr lang="en-GB" sz="2400" i="1" dirty="0" smtClean="0"/>
          </a:p>
          <a:p>
            <a:pPr>
              <a:spcBef>
                <a:spcPct val="50000"/>
              </a:spcBef>
            </a:pPr>
            <a:endParaRPr lang="en-GB" sz="24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1350</Words>
  <Application>Microsoft Macintosh PowerPoint</Application>
  <PresentationFormat>On-screen Show (4:3)</PresentationFormat>
  <Paragraphs>368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Model Decomposition for Distributed Design in Event-B</vt:lpstr>
      <vt:lpstr>Decomposition</vt:lpstr>
      <vt:lpstr>Reminder</vt:lpstr>
      <vt:lpstr>Model Decomposition styles</vt:lpstr>
      <vt:lpstr>Shared Event Decomposition </vt:lpstr>
      <vt:lpstr>Shared Event Decomposition  –  by example</vt:lpstr>
      <vt:lpstr>Decompose by partitioning variables</vt:lpstr>
      <vt:lpstr>Parallel Event Split</vt:lpstr>
      <vt:lpstr>Synchronised events with parameter passing</vt:lpstr>
      <vt:lpstr>Partitioning events</vt:lpstr>
      <vt:lpstr>Pre-partitioning</vt:lpstr>
      <vt:lpstr>Composition and Decomposition</vt:lpstr>
      <vt:lpstr>Shared event composition operator</vt:lpstr>
      <vt:lpstr>Shared Variable Decomposition </vt:lpstr>
      <vt:lpstr>Refinement after decomposition</vt:lpstr>
      <vt:lpstr>Observation on Decomposition</vt:lpstr>
      <vt:lpstr>Asynchronous distributed system</vt:lpstr>
      <vt:lpstr>(Simple) aircraft landing gear</vt:lpstr>
      <vt:lpstr>Implementation architecture</vt:lpstr>
      <vt:lpstr>Decomposition for control systems</vt:lpstr>
      <vt:lpstr>Decomposition steps for  control systems</vt:lpstr>
      <vt:lpstr>Refinement: introduce controller version of device variable</vt:lpstr>
      <vt:lpstr>Non-atomic change in device</vt:lpstr>
      <vt:lpstr>General pattern for device transitions</vt:lpstr>
      <vt:lpstr>Non-linear device transitions</vt:lpstr>
      <vt:lpstr>Refinement: introduce controller variable (non-atomic device transition)</vt:lpstr>
      <vt:lpstr>Signal introduction pattern</vt:lpstr>
      <vt:lpstr>Refine non-atomic transitions with signalling</vt:lpstr>
      <vt:lpstr>Stepwise Decomposition</vt:lpstr>
      <vt:lpstr>Stepwise decomposition of landing gear system</vt:lpstr>
      <vt:lpstr>Some references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645</cp:revision>
  <dcterms:created xsi:type="dcterms:W3CDTF">2010-04-12T20:41:49Z</dcterms:created>
  <dcterms:modified xsi:type="dcterms:W3CDTF">2014-09-12T13:51:42Z</dcterms:modified>
</cp:coreProperties>
</file>