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394" r:id="rId2"/>
    <p:sldId id="401" r:id="rId3"/>
    <p:sldId id="363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9" r:id="rId12"/>
    <p:sldId id="275" r:id="rId13"/>
    <p:sldId id="274" r:id="rId14"/>
    <p:sldId id="277" r:id="rId15"/>
    <p:sldId id="399" r:id="rId16"/>
    <p:sldId id="276" r:id="rId17"/>
    <p:sldId id="318" r:id="rId18"/>
    <p:sldId id="324" r:id="rId19"/>
    <p:sldId id="366" r:id="rId20"/>
    <p:sldId id="355" r:id="rId21"/>
    <p:sldId id="402" r:id="rId22"/>
    <p:sldId id="398" r:id="rId23"/>
    <p:sldId id="392" r:id="rId24"/>
    <p:sldId id="393" r:id="rId25"/>
    <p:sldId id="367" r:id="rId26"/>
    <p:sldId id="373" r:id="rId27"/>
    <p:sldId id="329" r:id="rId28"/>
    <p:sldId id="284" r:id="rId29"/>
    <p:sldId id="330" r:id="rId30"/>
    <p:sldId id="285" r:id="rId31"/>
    <p:sldId id="349" r:id="rId32"/>
    <p:sldId id="286" r:id="rId33"/>
    <p:sldId id="328" r:id="rId34"/>
    <p:sldId id="331" r:id="rId35"/>
    <p:sldId id="327" r:id="rId36"/>
    <p:sldId id="400" r:id="rId37"/>
    <p:sldId id="385" r:id="rId38"/>
    <p:sldId id="287" r:id="rId39"/>
    <p:sldId id="352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49" autoAdjust="0"/>
    <p:restoredTop sz="94609" autoAdjust="0"/>
  </p:normalViewPr>
  <p:slideViewPr>
    <p:cSldViewPr snapToObjects="1">
      <p:cViewPr varScale="1">
        <p:scale>
          <a:sx n="102" d="100"/>
          <a:sy n="102" d="100"/>
        </p:scale>
        <p:origin x="-100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64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handoutMaster" Target="handoutMasters/handoutMaster1.xml"/><Relationship Id="rId43" Type="http://schemas.openxmlformats.org/officeDocument/2006/relationships/printerSettings" Target="printerSettings/printerSettings1.bin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FF533B-F96C-5D44-AF5E-C7CE9B39D0E3}" type="datetimeFigureOut">
              <a:rPr lang="en-US" smtClean="0"/>
              <a:t>10/08/2012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B35DC1-379F-134E-BB9A-CF24BAAB2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6898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C49BB3-AEB3-9C43-8184-D7B6EA875EEE}" type="datetimeFigureOut">
              <a:rPr lang="en-US" smtClean="0"/>
              <a:pPr/>
              <a:t>10/08/2012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1B1149-CB47-AA4E-AFEC-4462B07FB2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47916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A15A-4A28-E745-B37E-B8219676245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437AC9-DDBB-1842-BA7B-F5CBDBA785D3}" type="slidenum">
              <a:rPr lang="en-US"/>
              <a:pPr/>
              <a:t>5</a:t>
            </a:fld>
            <a:endParaRPr lang="en-US"/>
          </a:p>
        </p:txBody>
      </p:sp>
      <p:sp>
        <p:nvSpPr>
          <p:cNvPr id="332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2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437AC9-DDBB-1842-BA7B-F5CBDBA785D3}" type="slidenum">
              <a:rPr lang="en-US"/>
              <a:pPr/>
              <a:t>10</a:t>
            </a:fld>
            <a:endParaRPr lang="en-US"/>
          </a:p>
        </p:txBody>
      </p:sp>
      <p:sp>
        <p:nvSpPr>
          <p:cNvPr id="332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2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B1149-CB47-AA4E-AFEC-4462B07FB2A7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262BA-6515-6745-ACD3-6392FD356590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631D6-DFB3-BA4C-9FDD-E469FFD01389}" type="datetime1">
              <a:rPr lang="en-GB" smtClean="0"/>
              <a:t>10/08/2012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F73D1-2B98-634A-8DEF-EFFF38C9A3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FB9EF-8464-FE43-A20F-70C009E4AF78}" type="datetime1">
              <a:rPr lang="en-GB" smtClean="0"/>
              <a:t>10/08/2012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F73D1-2B98-634A-8DEF-EFFF38C9A3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FDD80-B03D-5C49-8B42-67CC240FEED9}" type="datetime1">
              <a:rPr lang="en-GB" smtClean="0"/>
              <a:t>10/08/2012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F73D1-2B98-634A-8DEF-EFFF38C9A3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ACE99ACB-80E2-2645-AF75-409226B1BE83}" type="datetime1">
              <a:rPr lang="en-GB" smtClean="0"/>
              <a:t>10/08/2012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 smtClean="0"/>
            </a:lvl1pPr>
          </a:lstStyle>
          <a:p>
            <a:fld id="{4C179BEA-70AF-DA4B-99B4-A279EA70437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CDA1D-8678-184E-A043-0949D72BF19E}" type="datetime1">
              <a:rPr lang="en-GB" smtClean="0"/>
              <a:t>10/08/2012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F73D1-2B98-634A-8DEF-EFFF38C9A3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04345-A970-3847-8633-30623910D371}" type="datetime1">
              <a:rPr lang="en-GB" smtClean="0"/>
              <a:t>10/08/2012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F73D1-2B98-634A-8DEF-EFFF38C9A3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CC533-E898-F34E-AF88-1BD496DC7B13}" type="datetime1">
              <a:rPr lang="en-GB" smtClean="0"/>
              <a:t>10/08/2012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F73D1-2B98-634A-8DEF-EFFF38C9A3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DF025-6462-5E49-B415-8520C4F5555B}" type="datetime1">
              <a:rPr lang="en-GB" smtClean="0"/>
              <a:t>10/08/2012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F73D1-2B98-634A-8DEF-EFFF38C9A3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C316-D818-2C43-8747-E4A767EC018E}" type="datetime1">
              <a:rPr lang="en-GB" smtClean="0"/>
              <a:t>10/08/2012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F73D1-2B98-634A-8DEF-EFFF38C9A3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613F9-A8AB-5B4C-98AB-449236C98397}" type="datetime1">
              <a:rPr lang="en-GB" smtClean="0"/>
              <a:t>10/08/2012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F73D1-2B98-634A-8DEF-EFFF38C9A3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99CB6-DE13-0445-AC81-F485F0425A08}" type="datetime1">
              <a:rPr lang="en-GB" smtClean="0"/>
              <a:t>10/08/2012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F73D1-2B98-634A-8DEF-EFFF38C9A3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74AD2-295E-BF48-BA81-B13E1705B5D5}" type="datetime1">
              <a:rPr lang="en-GB" smtClean="0"/>
              <a:t>10/08/2012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F73D1-2B98-634A-8DEF-EFFF38C9A3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32FFB-0745-A746-9046-66D13477590A}" type="datetime1">
              <a:rPr lang="en-GB" smtClean="0"/>
              <a:t>10/08/2012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F73D1-2B98-634A-8DEF-EFFF38C9A33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6400"/>
            <a:ext cx="7772400" cy="1981200"/>
          </a:xfrm>
        </p:spPr>
        <p:txBody>
          <a:bodyPr>
            <a:normAutofit/>
          </a:bodyPr>
          <a:lstStyle/>
          <a:p>
            <a:r>
              <a:rPr lang="en-US" dirty="0"/>
              <a:t>Abstract program structures </a:t>
            </a:r>
            <a:r>
              <a:rPr lang="en-US" dirty="0" smtClean="0"/>
              <a:t>for decomposing atomicity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772400" cy="2743200"/>
          </a:xfrm>
        </p:spPr>
        <p:txBody>
          <a:bodyPr>
            <a:normAutofit fontScale="92500" lnSpcReduction="20000"/>
          </a:bodyPr>
          <a:lstStyle/>
          <a:p>
            <a:r>
              <a:rPr lang="en-US" sz="3765" dirty="0" smtClean="0">
                <a:solidFill>
                  <a:srgbClr val="0000FF"/>
                </a:solidFill>
              </a:rPr>
              <a:t>Michael Butler</a:t>
            </a:r>
          </a:p>
          <a:p>
            <a:r>
              <a:rPr lang="en-US" sz="3765" dirty="0" err="1" smtClean="0">
                <a:solidFill>
                  <a:srgbClr val="0000FF"/>
                </a:solidFill>
              </a:rPr>
              <a:t>users.ecs.soton.ac.uk</a:t>
            </a:r>
            <a:r>
              <a:rPr lang="en-US" sz="3765" dirty="0" smtClean="0">
                <a:solidFill>
                  <a:srgbClr val="0000FF"/>
                </a:solidFill>
              </a:rPr>
              <a:t>/</a:t>
            </a:r>
            <a:r>
              <a:rPr lang="en-US" sz="3765" dirty="0" err="1" smtClean="0">
                <a:solidFill>
                  <a:srgbClr val="0000FF"/>
                </a:solidFill>
              </a:rPr>
              <a:t>mjb</a:t>
            </a:r>
            <a:endParaRPr lang="en-US" sz="3765" dirty="0" smtClean="0">
              <a:solidFill>
                <a:srgbClr val="0000FF"/>
              </a:solidFill>
            </a:endParaRPr>
          </a:p>
          <a:p>
            <a:r>
              <a:rPr lang="en-US" sz="3765" dirty="0" err="1">
                <a:solidFill>
                  <a:srgbClr val="0000FF"/>
                </a:solidFill>
              </a:rPr>
              <a:t>www.event-b.org</a:t>
            </a:r>
            <a:endParaRPr lang="en-US" sz="3765" dirty="0" smtClean="0">
              <a:solidFill>
                <a:srgbClr val="0000FF"/>
              </a:solidFill>
            </a:endParaRPr>
          </a:p>
          <a:p>
            <a:endParaRPr lang="en-US" dirty="0" smtClean="0">
              <a:solidFill>
                <a:srgbClr val="0000FF"/>
              </a:solidFill>
            </a:endParaRPr>
          </a:p>
          <a:p>
            <a:r>
              <a:rPr lang="en-US" dirty="0" err="1" smtClean="0">
                <a:solidFill>
                  <a:srgbClr val="0000FF"/>
                </a:solidFill>
              </a:rPr>
              <a:t>Marktoberdorf</a:t>
            </a:r>
            <a:r>
              <a:rPr lang="en-US" smtClean="0">
                <a:solidFill>
                  <a:srgbClr val="0000FF"/>
                </a:solidFill>
              </a:rPr>
              <a:t> 2012</a:t>
            </a:r>
            <a:endParaRPr lang="en-US" dirty="0" smtClean="0">
              <a:solidFill>
                <a:srgbClr val="1F497D"/>
              </a:solidFill>
            </a:endParaRPr>
          </a:p>
        </p:txBody>
      </p:sp>
      <p:pic>
        <p:nvPicPr>
          <p:cNvPr id="4" name="Picture 11" descr="electronics"/>
          <p:cNvPicPr>
            <a:picLocks noChangeAspect="1" noChangeArrowheads="1"/>
          </p:cNvPicPr>
          <p:nvPr/>
        </p:nvPicPr>
        <p:blipFill>
          <a:blip r:embed="rId3"/>
          <a:srcRect b="43590"/>
          <a:stretch>
            <a:fillRect/>
          </a:stretch>
        </p:blipFill>
        <p:spPr bwMode="auto">
          <a:xfrm>
            <a:off x="5679838" y="76201"/>
            <a:ext cx="3387962" cy="761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94098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>
                <a:solidFill>
                  <a:srgbClr val="0000FF"/>
                </a:solidFill>
              </a:rPr>
              <a:t>Comparing abstract and refined traces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331779" name="Rectangle 3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itchFamily="-112" charset="2"/>
              <a:buNone/>
            </a:pPr>
            <a:r>
              <a:rPr lang="en-GB" b="1" dirty="0" err="1" smtClean="0">
                <a:sym typeface="Symbol" pitchFamily="-112" charset="2"/>
              </a:rPr>
              <a:t></a:t>
            </a:r>
            <a:r>
              <a:rPr lang="en-GB" sz="2900" dirty="0" smtClean="0">
                <a:latin typeface="Helvetica" pitchFamily="-112" charset="0"/>
              </a:rPr>
              <a:t> 	CreateFile.f1, </a:t>
            </a:r>
          </a:p>
          <a:p>
            <a:pPr>
              <a:buNone/>
            </a:pPr>
            <a:r>
              <a:rPr lang="en-GB" sz="2900" dirty="0" smtClean="0">
                <a:latin typeface="Helvetica" pitchFamily="-112" charset="0"/>
              </a:rPr>
              <a:t>	CreateFile.f2, </a:t>
            </a:r>
          </a:p>
          <a:p>
            <a:pPr>
              <a:buNone/>
            </a:pPr>
            <a:r>
              <a:rPr lang="en-GB" sz="2900" dirty="0" smtClean="0">
                <a:latin typeface="Helvetica" pitchFamily="-112" charset="0"/>
              </a:rPr>
              <a:t>	WriteFile.f2.c2, </a:t>
            </a:r>
          </a:p>
          <a:p>
            <a:pPr>
              <a:buNone/>
            </a:pPr>
            <a:r>
              <a:rPr lang="en-GB" sz="2900" dirty="0" smtClean="0">
                <a:latin typeface="Helvetica" pitchFamily="-112" charset="0"/>
              </a:rPr>
              <a:t>	WriteFile.f1.c1 </a:t>
            </a:r>
          </a:p>
          <a:p>
            <a:pPr>
              <a:buFont typeface="Wingdings" pitchFamily="-112" charset="2"/>
              <a:buNone/>
            </a:pPr>
            <a:r>
              <a:rPr lang="en-GB" sz="2900" dirty="0" smtClean="0">
                <a:latin typeface="Helvetica" pitchFamily="-112" charset="0"/>
              </a:rPr>
              <a:t>  … </a:t>
            </a:r>
            <a:r>
              <a:rPr lang="en-GB" sz="3200" b="1" dirty="0" smtClean="0">
                <a:sym typeface="Symbol" pitchFamily="-112" charset="2"/>
              </a:rPr>
              <a:t> </a:t>
            </a:r>
            <a:r>
              <a:rPr lang="en-GB" sz="3200" b="1" dirty="0" err="1" smtClean="0">
                <a:sym typeface="Symbol" pitchFamily="-112" charset="2"/>
              </a:rPr>
              <a:t></a:t>
            </a:r>
            <a:endParaRPr lang="en-GB" sz="2900" dirty="0" smtClean="0">
              <a:latin typeface="Helvetica" pitchFamily="-112" charset="0"/>
            </a:endParaRPr>
          </a:p>
          <a:p>
            <a:pPr>
              <a:buFont typeface="Wingdings" pitchFamily="-112" charset="2"/>
              <a:buNone/>
            </a:pPr>
            <a:endParaRPr lang="en-GB" sz="2900" dirty="0" smtClean="0">
              <a:latin typeface="Helvetica" pitchFamily="-112" charset="0"/>
            </a:endParaRPr>
          </a:p>
          <a:p>
            <a:pPr>
              <a:buFont typeface="Wingdings" pitchFamily="-112" charset="2"/>
              <a:buNone/>
            </a:pPr>
            <a:endParaRPr lang="en-GB" sz="2900" dirty="0">
              <a:latin typeface="Helvetica" pitchFamily="-112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itchFamily="-112" charset="2"/>
              <a:buNone/>
            </a:pPr>
            <a:r>
              <a:rPr lang="en-GB" b="1" dirty="0" err="1" smtClean="0">
                <a:sym typeface="Symbol" pitchFamily="-112" charset="2"/>
              </a:rPr>
              <a:t></a:t>
            </a:r>
            <a:r>
              <a:rPr lang="en-GB" dirty="0" smtClean="0">
                <a:latin typeface="Helvetica" pitchFamily="-112" charset="0"/>
              </a:rPr>
              <a:t> 	CreateFile.f1, </a:t>
            </a:r>
          </a:p>
          <a:p>
            <a:pPr>
              <a:buFont typeface="Wingdings" pitchFamily="-112" charset="2"/>
              <a:buNone/>
            </a:pPr>
            <a:r>
              <a:rPr lang="en-GB" dirty="0" smtClean="0">
                <a:solidFill>
                  <a:srgbClr val="0000FF"/>
                </a:solidFill>
                <a:latin typeface="Helvetica" pitchFamily="-112" charset="0"/>
              </a:rPr>
              <a:t>	StartWriteFile.f1.c1,</a:t>
            </a:r>
          </a:p>
          <a:p>
            <a:pPr>
              <a:buNone/>
            </a:pPr>
            <a:r>
              <a:rPr lang="en-GB" dirty="0" smtClean="0">
                <a:latin typeface="Helvetica" pitchFamily="-112" charset="0"/>
              </a:rPr>
              <a:t>	CreateFile.f2, </a:t>
            </a:r>
          </a:p>
          <a:p>
            <a:pPr>
              <a:buFont typeface="Wingdings" pitchFamily="-112" charset="2"/>
              <a:buNone/>
            </a:pPr>
            <a:r>
              <a:rPr lang="en-GB" dirty="0" smtClean="0">
                <a:solidFill>
                  <a:srgbClr val="0000FF"/>
                </a:solidFill>
                <a:latin typeface="Helvetica" pitchFamily="-112" charset="0"/>
              </a:rPr>
              <a:t>	WritePage.f1.p2.c1(p2), </a:t>
            </a:r>
          </a:p>
          <a:p>
            <a:pPr>
              <a:buFont typeface="Wingdings" pitchFamily="-112" charset="2"/>
              <a:buNone/>
            </a:pPr>
            <a:r>
              <a:rPr lang="en-GB" dirty="0" smtClean="0">
                <a:solidFill>
                  <a:srgbClr val="0000FF"/>
                </a:solidFill>
                <a:latin typeface="Helvetica" pitchFamily="-112" charset="0"/>
              </a:rPr>
              <a:t>	StartWriteFile.f2.c2,</a:t>
            </a:r>
          </a:p>
          <a:p>
            <a:pPr>
              <a:buNone/>
            </a:pPr>
            <a:r>
              <a:rPr lang="en-GB" dirty="0" smtClean="0">
                <a:solidFill>
                  <a:srgbClr val="0000FF"/>
                </a:solidFill>
                <a:latin typeface="Helvetica" pitchFamily="-112" charset="0"/>
              </a:rPr>
              <a:t>	WritePage.f1.p1.c1(p1),</a:t>
            </a:r>
          </a:p>
          <a:p>
            <a:pPr>
              <a:buNone/>
            </a:pPr>
            <a:r>
              <a:rPr lang="en-GB" dirty="0" smtClean="0">
                <a:solidFill>
                  <a:srgbClr val="0000FF"/>
                </a:solidFill>
                <a:latin typeface="Helvetica" pitchFamily="-112" charset="0"/>
              </a:rPr>
              <a:t>	WritePage.f2.p1.c2(p1),</a:t>
            </a:r>
          </a:p>
          <a:p>
            <a:pPr>
              <a:buNone/>
            </a:pPr>
            <a:r>
              <a:rPr lang="en-GB" dirty="0" smtClean="0">
                <a:solidFill>
                  <a:srgbClr val="0000FF"/>
                </a:solidFill>
                <a:latin typeface="Helvetica" pitchFamily="-112" charset="0"/>
              </a:rPr>
              <a:t>	WritePage.f2.p2.c2(p2),</a:t>
            </a:r>
          </a:p>
          <a:p>
            <a:pPr>
              <a:buNone/>
            </a:pPr>
            <a:r>
              <a:rPr lang="en-GB" dirty="0" smtClean="0">
                <a:latin typeface="Helvetica" pitchFamily="-112" charset="0"/>
              </a:rPr>
              <a:t>	EndWriteFile.f2.c2, </a:t>
            </a:r>
          </a:p>
          <a:p>
            <a:pPr>
              <a:buNone/>
            </a:pPr>
            <a:r>
              <a:rPr lang="en-GB" dirty="0" smtClean="0">
                <a:solidFill>
                  <a:srgbClr val="0000FF"/>
                </a:solidFill>
                <a:latin typeface="Helvetica" pitchFamily="-112" charset="0"/>
              </a:rPr>
              <a:t>	WritePage.f1.p3.c1(p2),</a:t>
            </a:r>
          </a:p>
          <a:p>
            <a:pPr>
              <a:buNone/>
            </a:pPr>
            <a:r>
              <a:rPr lang="en-GB" dirty="0" smtClean="0">
                <a:latin typeface="Helvetica" pitchFamily="-112" charset="0"/>
              </a:rPr>
              <a:t>	EndWriteFile.f1.c1 </a:t>
            </a:r>
          </a:p>
          <a:p>
            <a:pPr>
              <a:buFont typeface="Wingdings" pitchFamily="-112" charset="2"/>
              <a:buNone/>
            </a:pPr>
            <a:r>
              <a:rPr lang="en-GB" dirty="0" smtClean="0">
                <a:latin typeface="Helvetica" pitchFamily="-112" charset="0"/>
              </a:rPr>
              <a:t>  …  </a:t>
            </a:r>
            <a:r>
              <a:rPr lang="en-GB" b="1" dirty="0" err="1" smtClean="0">
                <a:sym typeface="Symbol" pitchFamily="-112" charset="2"/>
              </a:rPr>
              <a:t>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F73D1-2B98-634A-8DEF-EFFF38C9A331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Breaking atomicity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Abstract </a:t>
            </a:r>
            <a:r>
              <a:rPr lang="en-US" i="1" dirty="0" err="1" smtClean="0">
                <a:solidFill>
                  <a:srgbClr val="0000FF"/>
                </a:solidFill>
              </a:rPr>
              <a:t>WriteFile</a:t>
            </a:r>
            <a:r>
              <a:rPr lang="en-US" i="1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 is replaced by </a:t>
            </a:r>
          </a:p>
          <a:p>
            <a:pPr lvl="1"/>
            <a:r>
              <a:rPr lang="en-US" dirty="0" smtClean="0"/>
              <a:t>new events:	</a:t>
            </a:r>
            <a:r>
              <a:rPr lang="en-US" i="1" dirty="0" err="1" smtClean="0">
                <a:solidFill>
                  <a:srgbClr val="0000FF"/>
                </a:solidFill>
              </a:rPr>
              <a:t>StartWriteFile</a:t>
            </a:r>
            <a:r>
              <a:rPr lang="en-US" dirty="0" smtClean="0"/>
              <a:t>, </a:t>
            </a:r>
            <a:r>
              <a:rPr lang="en-US" i="1" dirty="0" err="1" smtClean="0">
                <a:solidFill>
                  <a:srgbClr val="0000FF"/>
                </a:solidFill>
              </a:rPr>
              <a:t>WritePage</a:t>
            </a:r>
            <a:r>
              <a:rPr lang="en-US" dirty="0" smtClean="0"/>
              <a:t>, 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refining event:	</a:t>
            </a:r>
            <a:r>
              <a:rPr lang="en-US" i="1" dirty="0" err="1" smtClean="0">
                <a:solidFill>
                  <a:srgbClr val="0000FF"/>
                </a:solidFill>
              </a:rPr>
              <a:t>EndWriteFile</a:t>
            </a:r>
            <a:endParaRPr lang="en-US" i="1" dirty="0" smtClean="0">
              <a:solidFill>
                <a:srgbClr val="0000FF"/>
              </a:solidFill>
            </a:endParaRPr>
          </a:p>
          <a:p>
            <a:endParaRPr lang="en-US" dirty="0" smtClean="0">
              <a:solidFill>
                <a:srgbClr val="0000FF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Refined events for </a:t>
            </a:r>
            <a:r>
              <a:rPr lang="en-US" i="1" dirty="0" smtClean="0">
                <a:solidFill>
                  <a:srgbClr val="FF0000"/>
                </a:solidFill>
              </a:rPr>
              <a:t>different </a:t>
            </a:r>
            <a:r>
              <a:rPr lang="en-US" dirty="0" smtClean="0">
                <a:solidFill>
                  <a:srgbClr val="000000"/>
                </a:solidFill>
              </a:rPr>
              <a:t>files may interleave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Non-interference is dealt with by treating new events as refinements of </a:t>
            </a:r>
            <a:r>
              <a:rPr lang="en-US" i="1" dirty="0" smtClean="0">
                <a:solidFill>
                  <a:srgbClr val="0000FF"/>
                </a:solidFill>
              </a:rPr>
              <a:t>skip</a:t>
            </a:r>
            <a:endParaRPr lang="en-US" i="1" dirty="0" smtClean="0">
              <a:solidFill>
                <a:srgbClr val="000000"/>
              </a:solidFill>
            </a:endParaRP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new events must maintain gluing invariants </a:t>
            </a:r>
            <a:endParaRPr lang="en-US" i="1" dirty="0" smtClean="0">
              <a:solidFill>
                <a:srgbClr val="000000"/>
              </a:solidFill>
            </a:endParaRPr>
          </a:p>
          <a:p>
            <a:endParaRPr lang="en-US" i="1" dirty="0" smtClean="0">
              <a:solidFill>
                <a:srgbClr val="000000"/>
              </a:solidFill>
            </a:endParaRPr>
          </a:p>
          <a:p>
            <a:r>
              <a:rPr lang="en-US" b="1" dirty="0" smtClean="0">
                <a:solidFill>
                  <a:srgbClr val="0000FF"/>
                </a:solidFill>
              </a:rPr>
              <a:t>But</a:t>
            </a:r>
            <a:r>
              <a:rPr lang="en-US" dirty="0" smtClean="0">
                <a:solidFill>
                  <a:srgbClr val="0000FF"/>
                </a:solidFill>
              </a:rPr>
              <a:t>: not all event relations are explicit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insufficient structure   </a:t>
            </a:r>
            <a:r>
              <a:rPr lang="en-US" i="1" dirty="0" smtClean="0">
                <a:solidFill>
                  <a:srgbClr val="0000FF"/>
                </a:solidFill>
              </a:rPr>
              <a:t> </a:t>
            </a:r>
            <a:endParaRPr lang="en-US" i="1" dirty="0">
              <a:solidFill>
                <a:srgbClr val="0000FF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F73D1-2B98-634A-8DEF-EFFF38C9A331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Jackson Structure Diagrams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Part of Jackson System Development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0000FF"/>
                </a:solidFill>
              </a:rPr>
              <a:t>Graphical representation of structured programs</a:t>
            </a:r>
          </a:p>
          <a:p>
            <a:endParaRPr lang="en-US" dirty="0" smtClean="0"/>
          </a:p>
          <a:p>
            <a:r>
              <a:rPr lang="en-US" dirty="0" smtClean="0"/>
              <a:t>We can exploit the hierarchical nature of JSD diagrams to represent event refinement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0000FF"/>
                </a:solidFill>
              </a:rPr>
              <a:t>Adapt JSD notation for our needs</a:t>
            </a:r>
            <a:r>
              <a:rPr lang="en-US" i="1" dirty="0" smtClean="0">
                <a:solidFill>
                  <a:srgbClr val="0000FF"/>
                </a:solidFill>
              </a:rPr>
              <a:t> </a:t>
            </a:r>
            <a:endParaRPr lang="en-US" i="1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F73D1-2B98-634A-8DEF-EFFF38C9A331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458200" cy="1143000"/>
          </a:xfrm>
        </p:spPr>
        <p:txBody>
          <a:bodyPr/>
          <a:lstStyle/>
          <a:p>
            <a:r>
              <a:rPr lang="en-US" dirty="0" err="1" smtClean="0">
                <a:solidFill>
                  <a:srgbClr val="0000FF"/>
                </a:solidFill>
              </a:rPr>
              <a:t>WriteFile</a:t>
            </a:r>
            <a:r>
              <a:rPr lang="en-US" dirty="0" smtClean="0">
                <a:solidFill>
                  <a:srgbClr val="0000FF"/>
                </a:solidFill>
              </a:rPr>
              <a:t> sequencing in JSD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pPr>
              <a:buNone/>
            </a:pPr>
            <a:r>
              <a:rPr lang="en-US" dirty="0" smtClean="0">
                <a:noFill/>
              </a:rPr>
              <a:t> </a:t>
            </a:r>
            <a:endParaRPr lang="en-US" dirty="0">
              <a:noFill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124200" y="1752600"/>
            <a:ext cx="1981200" cy="609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sz="2000" dirty="0" err="1" smtClean="0">
                <a:solidFill>
                  <a:srgbClr val="000000"/>
                </a:solidFill>
              </a:rPr>
              <a:t>WriteFile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990600" y="3352800"/>
            <a:ext cx="1752600" cy="609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Start</a:t>
            </a:r>
            <a:r>
              <a:rPr lang="en-US" sz="2000" dirty="0" err="1" smtClean="0">
                <a:solidFill>
                  <a:srgbClr val="000000"/>
                </a:solidFill>
              </a:rPr>
              <a:t>WriteFile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>
            <a:stCxn id="6" idx="0"/>
            <a:endCxn id="5" idx="2"/>
          </p:cNvCxnSpPr>
          <p:nvPr/>
        </p:nvCxnSpPr>
        <p:spPr>
          <a:xfrm rot="5400000" flipH="1" flipV="1">
            <a:off x="2495550" y="1733550"/>
            <a:ext cx="990600" cy="2247900"/>
          </a:xfrm>
          <a:prstGeom prst="line">
            <a:avLst/>
          </a:prstGeom>
          <a:ln w="19050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9" name="Rounded Rectangle 8"/>
          <p:cNvSpPr/>
          <p:nvPr/>
        </p:nvSpPr>
        <p:spPr>
          <a:xfrm>
            <a:off x="3276600" y="3352800"/>
            <a:ext cx="1676400" cy="609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rgbClr val="000000"/>
                </a:solidFill>
              </a:rPr>
              <a:t>WritePage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3200" dirty="0" smtClean="0">
                <a:solidFill>
                  <a:srgbClr val="000000"/>
                </a:solidFill>
              </a:rPr>
              <a:t>*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562600" y="3352800"/>
            <a:ext cx="1600200" cy="609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rgbClr val="000000"/>
                </a:solidFill>
              </a:rPr>
              <a:t>EndWriteFile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2" name="Straight Connector 11"/>
          <p:cNvCxnSpPr>
            <a:stCxn id="5" idx="2"/>
            <a:endCxn id="9" idx="0"/>
          </p:cNvCxnSpPr>
          <p:nvPr/>
        </p:nvCxnSpPr>
        <p:spPr>
          <a:xfrm rot="5400000">
            <a:off x="3619500" y="2857500"/>
            <a:ext cx="990600" cy="1588"/>
          </a:xfrm>
          <a:prstGeom prst="line">
            <a:avLst/>
          </a:prstGeom>
          <a:ln w="19050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4" name="Straight Connector 13"/>
          <p:cNvCxnSpPr>
            <a:stCxn id="5" idx="2"/>
            <a:endCxn id="10" idx="0"/>
          </p:cNvCxnSpPr>
          <p:nvPr/>
        </p:nvCxnSpPr>
        <p:spPr>
          <a:xfrm rot="16200000" flipH="1">
            <a:off x="4743450" y="1733550"/>
            <a:ext cx="990600" cy="2247900"/>
          </a:xfrm>
          <a:prstGeom prst="line">
            <a:avLst/>
          </a:prstGeom>
          <a:ln w="19050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3" name="TextBox 12"/>
          <p:cNvSpPr txBox="1"/>
          <p:nvPr/>
        </p:nvSpPr>
        <p:spPr>
          <a:xfrm>
            <a:off x="1143000" y="4724400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1143000" y="4419600"/>
            <a:ext cx="4028567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Sequencing is from left to right</a:t>
            </a:r>
          </a:p>
          <a:p>
            <a:endParaRPr lang="en-US" sz="2400" dirty="0" smtClean="0"/>
          </a:p>
          <a:p>
            <a:r>
              <a:rPr lang="en-US" sz="2400" dirty="0" smtClean="0">
                <a:solidFill>
                  <a:srgbClr val="000000"/>
                </a:solidFill>
              </a:rPr>
              <a:t>* </a:t>
            </a:r>
            <a:r>
              <a:rPr lang="en-US" sz="2400" dirty="0" smtClean="0"/>
              <a:t>signifies iteration</a:t>
            </a:r>
          </a:p>
          <a:p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F73D1-2B98-634A-8DEF-EFFF38C9A331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Adapting the diagrams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0"/>
            <a:ext cx="8229600" cy="15541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Attach the </a:t>
            </a:r>
            <a:r>
              <a:rPr lang="en-US" dirty="0" err="1" smtClean="0"/>
              <a:t>iterator</a:t>
            </a:r>
            <a:r>
              <a:rPr lang="en-US" dirty="0" smtClean="0"/>
              <a:t> to an arc rather than a node to </a:t>
            </a:r>
            <a:r>
              <a:rPr lang="en-US" dirty="0" smtClean="0">
                <a:solidFill>
                  <a:srgbClr val="0000FF"/>
                </a:solidFill>
              </a:rPr>
              <a:t>clarify atomicity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Events </a:t>
            </a:r>
            <a:r>
              <a:rPr lang="en-US" dirty="0" smtClean="0">
                <a:solidFill>
                  <a:srgbClr val="000000"/>
                </a:solidFill>
              </a:rPr>
              <a:t>are represented by </a:t>
            </a:r>
            <a:r>
              <a:rPr lang="en-US" dirty="0" smtClean="0">
                <a:solidFill>
                  <a:srgbClr val="0000FF"/>
                </a:solidFill>
              </a:rPr>
              <a:t>leaves </a:t>
            </a:r>
            <a:r>
              <a:rPr lang="en-US" dirty="0" smtClean="0">
                <a:solidFill>
                  <a:srgbClr val="000000"/>
                </a:solidFill>
              </a:rPr>
              <a:t>of the tree</a:t>
            </a:r>
          </a:p>
          <a:p>
            <a:r>
              <a:rPr lang="en-US" dirty="0" smtClean="0"/>
              <a:t>Solid line indicates  </a:t>
            </a:r>
            <a:r>
              <a:rPr lang="en-US" i="1" dirty="0" err="1" smtClean="0">
                <a:solidFill>
                  <a:srgbClr val="0000FF"/>
                </a:solidFill>
              </a:rPr>
              <a:t>EndWrite</a:t>
            </a:r>
            <a:r>
              <a:rPr lang="en-US" i="1" dirty="0" smtClean="0">
                <a:solidFill>
                  <a:srgbClr val="0000FF"/>
                </a:solidFill>
              </a:rPr>
              <a:t>  </a:t>
            </a:r>
            <a:r>
              <a:rPr lang="en-US" dirty="0" smtClean="0"/>
              <a:t>refines  </a:t>
            </a:r>
            <a:r>
              <a:rPr lang="en-US" i="1" dirty="0" smtClean="0">
                <a:solidFill>
                  <a:srgbClr val="0000FF"/>
                </a:solidFill>
              </a:rPr>
              <a:t>Write</a:t>
            </a:r>
          </a:p>
          <a:p>
            <a:r>
              <a:rPr lang="en-US" dirty="0" smtClean="0"/>
              <a:t>Dashed line indicates new events refining </a:t>
            </a:r>
            <a:r>
              <a:rPr lang="en-US" i="1" dirty="0" smtClean="0">
                <a:solidFill>
                  <a:srgbClr val="0000FF"/>
                </a:solidFill>
              </a:rPr>
              <a:t>skip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581400" y="1524000"/>
            <a:ext cx="1981200" cy="6096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Write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66800" y="3581400"/>
            <a:ext cx="1752600" cy="6096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StartWrite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>
            <a:stCxn id="6" idx="0"/>
            <a:endCxn id="5" idx="2"/>
          </p:cNvCxnSpPr>
          <p:nvPr/>
        </p:nvCxnSpPr>
        <p:spPr>
          <a:xfrm rot="5400000" flipH="1" flipV="1">
            <a:off x="2533650" y="1543050"/>
            <a:ext cx="1447800" cy="2628900"/>
          </a:xfrm>
          <a:prstGeom prst="line">
            <a:avLst/>
          </a:prstGeom>
          <a:ln w="19050" cap="flat" cmpd="sng" algn="ctr">
            <a:solidFill>
              <a:schemeClr val="accent1">
                <a:shade val="95000"/>
                <a:satMod val="10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9" name="Rounded Rectangle 8"/>
          <p:cNvSpPr/>
          <p:nvPr/>
        </p:nvSpPr>
        <p:spPr>
          <a:xfrm>
            <a:off x="3657600" y="3581400"/>
            <a:ext cx="1828800" cy="6096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rgbClr val="000000"/>
                </a:solidFill>
              </a:rPr>
              <a:t>PageWrite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248400" y="3581400"/>
            <a:ext cx="1600200" cy="6096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rgbClr val="000000"/>
                </a:solidFill>
              </a:rPr>
              <a:t>EndWrite</a:t>
            </a:r>
            <a:endParaRPr lang="en-US" sz="2000" dirty="0">
              <a:solidFill>
                <a:srgbClr val="000000"/>
              </a:solidFill>
            </a:endParaRPr>
          </a:p>
        </p:txBody>
      </p:sp>
      <p:cxnSp>
        <p:nvCxnSpPr>
          <p:cNvPr id="12" name="Straight Connector 11"/>
          <p:cNvCxnSpPr>
            <a:stCxn id="5" idx="2"/>
            <a:endCxn id="9" idx="0"/>
          </p:cNvCxnSpPr>
          <p:nvPr/>
        </p:nvCxnSpPr>
        <p:spPr>
          <a:xfrm rot="5400000">
            <a:off x="3848100" y="2857500"/>
            <a:ext cx="1447800" cy="1588"/>
          </a:xfrm>
          <a:prstGeom prst="line">
            <a:avLst/>
          </a:prstGeom>
          <a:ln w="19050" cap="flat" cmpd="sng" algn="ctr">
            <a:solidFill>
              <a:schemeClr val="accent1">
                <a:shade val="95000"/>
                <a:satMod val="10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4" name="Straight Connector 13"/>
          <p:cNvCxnSpPr>
            <a:stCxn id="5" idx="2"/>
            <a:endCxn id="10" idx="0"/>
          </p:cNvCxnSpPr>
          <p:nvPr/>
        </p:nvCxnSpPr>
        <p:spPr>
          <a:xfrm rot="16200000" flipH="1">
            <a:off x="5086350" y="1619250"/>
            <a:ext cx="1447800" cy="2476500"/>
          </a:xfrm>
          <a:prstGeom prst="line">
            <a:avLst/>
          </a:prstGeom>
          <a:ln w="19050" cap="flat" cmpd="sng" algn="ctr">
            <a:solidFill>
              <a:schemeClr val="accent1">
                <a:shade val="95000"/>
                <a:satMod val="10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5" name="Oval 14"/>
          <p:cNvSpPr/>
          <p:nvPr/>
        </p:nvSpPr>
        <p:spPr>
          <a:xfrm>
            <a:off x="3940475" y="2590800"/>
            <a:ext cx="1295400" cy="5334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 </a:t>
            </a:r>
            <a:r>
              <a:rPr lang="en-US" sz="4000" b="1" dirty="0" smtClean="0"/>
              <a:t>*</a:t>
            </a: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F73D1-2B98-634A-8DEF-EFFF38C9A331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Nondeterministic </a:t>
            </a:r>
            <a:r>
              <a:rPr lang="en-US" dirty="0" err="1" smtClean="0">
                <a:solidFill>
                  <a:srgbClr val="0000FF"/>
                </a:solidFill>
              </a:rPr>
              <a:t>forall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0"/>
            <a:ext cx="8229600" cy="1554163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p</a:t>
            </a:r>
            <a:r>
              <a:rPr lang="en-US" dirty="0" smtClean="0"/>
              <a:t>ages may be written after </a:t>
            </a:r>
            <a:r>
              <a:rPr lang="en-US" i="1" dirty="0" err="1" smtClean="0">
                <a:solidFill>
                  <a:srgbClr val="0000FF"/>
                </a:solidFill>
              </a:rPr>
              <a:t>StartWrite</a:t>
            </a:r>
            <a:r>
              <a:rPr lang="en-US" i="1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has occurred</a:t>
            </a:r>
          </a:p>
          <a:p>
            <a:r>
              <a:rPr lang="en-US" dirty="0"/>
              <a:t>t</a:t>
            </a:r>
            <a:r>
              <a:rPr lang="en-US" dirty="0" smtClean="0"/>
              <a:t>he writing is complete (</a:t>
            </a:r>
            <a:r>
              <a:rPr lang="en-US" i="1" dirty="0" err="1" smtClean="0">
                <a:solidFill>
                  <a:srgbClr val="0000FF"/>
                </a:solidFill>
              </a:rPr>
              <a:t>EndWrite</a:t>
            </a:r>
            <a:r>
              <a:rPr lang="en-US" dirty="0" smtClean="0"/>
              <a:t>) once </a:t>
            </a:r>
            <a:r>
              <a:rPr lang="en-US" b="1" dirty="0" smtClean="0"/>
              <a:t>all </a:t>
            </a:r>
            <a:r>
              <a:rPr lang="en-US" dirty="0" smtClean="0"/>
              <a:t>pages have been written</a:t>
            </a:r>
          </a:p>
          <a:p>
            <a:r>
              <a:rPr lang="en-US" dirty="0"/>
              <a:t>order of </a:t>
            </a:r>
            <a:r>
              <a:rPr lang="en-US" i="1" dirty="0" err="1">
                <a:solidFill>
                  <a:srgbClr val="0000FF"/>
                </a:solidFill>
              </a:rPr>
              <a:t>PageWrite</a:t>
            </a:r>
            <a:r>
              <a:rPr lang="en-US" i="1" dirty="0">
                <a:solidFill>
                  <a:srgbClr val="0000FF"/>
                </a:solidFill>
              </a:rPr>
              <a:t> </a:t>
            </a:r>
            <a:r>
              <a:rPr lang="en-US" dirty="0"/>
              <a:t>events is </a:t>
            </a:r>
            <a:r>
              <a:rPr lang="en-US" dirty="0" smtClean="0"/>
              <a:t>nondeterministic</a:t>
            </a:r>
          </a:p>
          <a:p>
            <a:r>
              <a:rPr lang="en-US" dirty="0"/>
              <a:t>t</a:t>
            </a:r>
            <a:r>
              <a:rPr lang="en-US" dirty="0" smtClean="0"/>
              <a:t>his abstract </a:t>
            </a:r>
            <a:r>
              <a:rPr lang="en-US" dirty="0"/>
              <a:t>program structure represents atomicity refinement </a:t>
            </a:r>
            <a:r>
              <a:rPr lang="en-US" dirty="0" smtClean="0"/>
              <a:t>explicitly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581400" y="1524000"/>
            <a:ext cx="1981200" cy="6096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Write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66800" y="3581400"/>
            <a:ext cx="1752600" cy="6096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StartWrite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>
            <a:stCxn id="6" idx="0"/>
            <a:endCxn id="5" idx="2"/>
          </p:cNvCxnSpPr>
          <p:nvPr/>
        </p:nvCxnSpPr>
        <p:spPr>
          <a:xfrm rot="5400000" flipH="1" flipV="1">
            <a:off x="2533650" y="1543050"/>
            <a:ext cx="1447800" cy="2628900"/>
          </a:xfrm>
          <a:prstGeom prst="line">
            <a:avLst/>
          </a:prstGeom>
          <a:ln w="19050" cap="flat" cmpd="sng" algn="ctr">
            <a:solidFill>
              <a:schemeClr val="accent1">
                <a:shade val="95000"/>
                <a:satMod val="10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9" name="Rounded Rectangle 8"/>
          <p:cNvSpPr/>
          <p:nvPr/>
        </p:nvSpPr>
        <p:spPr>
          <a:xfrm>
            <a:off x="3657600" y="3581400"/>
            <a:ext cx="1828800" cy="6096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rgbClr val="000000"/>
                </a:solidFill>
              </a:rPr>
              <a:t>PageWrite</a:t>
            </a:r>
            <a:r>
              <a:rPr lang="en-US" sz="2000" dirty="0" smtClean="0">
                <a:solidFill>
                  <a:srgbClr val="000000"/>
                </a:solidFill>
              </a:rPr>
              <a:t>(p)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248400" y="3581400"/>
            <a:ext cx="1600200" cy="6096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rgbClr val="000000"/>
                </a:solidFill>
              </a:rPr>
              <a:t>EndWrite</a:t>
            </a:r>
            <a:endParaRPr lang="en-US" sz="2000" dirty="0">
              <a:solidFill>
                <a:srgbClr val="000000"/>
              </a:solidFill>
            </a:endParaRPr>
          </a:p>
        </p:txBody>
      </p:sp>
      <p:cxnSp>
        <p:nvCxnSpPr>
          <p:cNvPr id="12" name="Straight Connector 11"/>
          <p:cNvCxnSpPr>
            <a:stCxn id="5" idx="2"/>
            <a:endCxn id="9" idx="0"/>
          </p:cNvCxnSpPr>
          <p:nvPr/>
        </p:nvCxnSpPr>
        <p:spPr>
          <a:xfrm rot="5400000">
            <a:off x="3848100" y="2857500"/>
            <a:ext cx="1447800" cy="1588"/>
          </a:xfrm>
          <a:prstGeom prst="line">
            <a:avLst/>
          </a:prstGeom>
          <a:ln w="19050" cap="flat" cmpd="sng" algn="ctr">
            <a:solidFill>
              <a:schemeClr val="accent1">
                <a:shade val="95000"/>
                <a:satMod val="10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4" name="Straight Connector 13"/>
          <p:cNvCxnSpPr>
            <a:stCxn id="5" idx="2"/>
            <a:endCxn id="10" idx="0"/>
          </p:cNvCxnSpPr>
          <p:nvPr/>
        </p:nvCxnSpPr>
        <p:spPr>
          <a:xfrm rot="16200000" flipH="1">
            <a:off x="5086350" y="1619250"/>
            <a:ext cx="1447800" cy="2476500"/>
          </a:xfrm>
          <a:prstGeom prst="line">
            <a:avLst/>
          </a:prstGeom>
          <a:ln w="19050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5" name="Oval 14"/>
          <p:cNvSpPr/>
          <p:nvPr/>
        </p:nvSpPr>
        <p:spPr>
          <a:xfrm>
            <a:off x="3779912" y="2590800"/>
            <a:ext cx="1455963" cy="5334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 </a:t>
            </a:r>
            <a:r>
              <a:rPr lang="en-US" sz="2000" b="1" dirty="0" smtClean="0"/>
              <a:t>all</a:t>
            </a:r>
            <a:r>
              <a:rPr lang="en-US" sz="2000" dirty="0" smtClean="0"/>
              <a:t>(</a:t>
            </a:r>
            <a:r>
              <a:rPr lang="en-US" sz="2000" dirty="0" err="1" smtClean="0"/>
              <a:t>p:P</a:t>
            </a:r>
            <a:r>
              <a:rPr lang="en-US" sz="2000" dirty="0" smtClean="0"/>
              <a:t>) </a:t>
            </a:r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F73D1-2B98-634A-8DEF-EFFF38C9A33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275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Interleaving of multiple instances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0"/>
            <a:ext cx="8229600" cy="15541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Multiple write </a:t>
            </a:r>
            <a:r>
              <a:rPr lang="en-US" dirty="0" smtClean="0">
                <a:solidFill>
                  <a:srgbClr val="0000FF"/>
                </a:solidFill>
              </a:rPr>
              <a:t>“processes” </a:t>
            </a:r>
            <a:r>
              <a:rPr lang="en-US" dirty="0" smtClean="0"/>
              <a:t>for different files may </a:t>
            </a:r>
            <a:r>
              <a:rPr lang="en-US" dirty="0" smtClean="0">
                <a:solidFill>
                  <a:srgbClr val="0000FF"/>
                </a:solidFill>
              </a:rPr>
              <a:t>interleave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en-US" dirty="0"/>
              <a:t>(sub-)events of </a:t>
            </a:r>
            <a:r>
              <a:rPr lang="en-US" i="1" dirty="0">
                <a:solidFill>
                  <a:srgbClr val="0000FF"/>
                </a:solidFill>
              </a:rPr>
              <a:t>Write(f1) </a:t>
            </a:r>
            <a:r>
              <a:rPr lang="en-US" dirty="0"/>
              <a:t>may interleave with (sub-)events of </a:t>
            </a:r>
            <a:r>
              <a:rPr lang="en-US" i="1" dirty="0">
                <a:solidFill>
                  <a:srgbClr val="0000FF"/>
                </a:solidFill>
              </a:rPr>
              <a:t>Write(</a:t>
            </a:r>
            <a:r>
              <a:rPr lang="en-US" i="1" dirty="0" smtClean="0">
                <a:solidFill>
                  <a:srgbClr val="0000FF"/>
                </a:solidFill>
              </a:rPr>
              <a:t>f2)</a:t>
            </a:r>
            <a:endParaRPr lang="en-US" i="1" dirty="0">
              <a:solidFill>
                <a:srgbClr val="0000FF"/>
              </a:solidFill>
            </a:endParaRPr>
          </a:p>
          <a:p>
            <a:pPr lvl="1"/>
            <a:r>
              <a:rPr lang="en-US" dirty="0"/>
              <a:t>(sub-)events of </a:t>
            </a:r>
            <a:r>
              <a:rPr lang="en-US" i="1" dirty="0">
                <a:solidFill>
                  <a:srgbClr val="0000FF"/>
                </a:solidFill>
              </a:rPr>
              <a:t>Write(f1) </a:t>
            </a:r>
            <a:r>
              <a:rPr lang="en-US" dirty="0"/>
              <a:t>may interleave with (sub-)events of </a:t>
            </a:r>
            <a:r>
              <a:rPr lang="en-US" i="1" dirty="0">
                <a:solidFill>
                  <a:srgbClr val="0000FF"/>
                </a:solidFill>
              </a:rPr>
              <a:t>Read(f1)</a:t>
            </a:r>
          </a:p>
          <a:p>
            <a:r>
              <a:rPr lang="en-US" i="1" dirty="0"/>
              <a:t>interleaving can be reduced with explicit guards (e.g., write lock</a:t>
            </a:r>
            <a:r>
              <a:rPr lang="en-US" i="1" dirty="0" smtClean="0"/>
              <a:t>)</a:t>
            </a:r>
            <a:endParaRPr lang="en-US" dirty="0" smtClean="0">
              <a:solidFill>
                <a:srgbClr val="0000FF"/>
              </a:solidFill>
            </a:endParaRPr>
          </a:p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581400" y="1524000"/>
            <a:ext cx="1981200" cy="6096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sz="2000" dirty="0" err="1" smtClean="0">
                <a:solidFill>
                  <a:srgbClr val="000000"/>
                </a:solidFill>
              </a:rPr>
              <a:t>Write(f</a:t>
            </a:r>
            <a:r>
              <a:rPr lang="en-US" sz="2000" dirty="0" smtClean="0">
                <a:solidFill>
                  <a:srgbClr val="000000"/>
                </a:solidFill>
              </a:rPr>
              <a:t>)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66800" y="3581400"/>
            <a:ext cx="1752600" cy="6096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StartWrite(f</a:t>
            </a:r>
            <a:r>
              <a:rPr lang="en-US" sz="2000" dirty="0" smtClean="0">
                <a:solidFill>
                  <a:schemeClr val="tx1"/>
                </a:solidFill>
              </a:rPr>
              <a:t>)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>
            <a:stCxn id="6" idx="0"/>
            <a:endCxn id="5" idx="2"/>
          </p:cNvCxnSpPr>
          <p:nvPr/>
        </p:nvCxnSpPr>
        <p:spPr>
          <a:xfrm rot="5400000" flipH="1" flipV="1">
            <a:off x="2533650" y="1543050"/>
            <a:ext cx="1447800" cy="2628900"/>
          </a:xfrm>
          <a:prstGeom prst="line">
            <a:avLst/>
          </a:prstGeom>
          <a:ln w="19050" cap="flat" cmpd="sng" algn="ctr">
            <a:solidFill>
              <a:schemeClr val="accent1">
                <a:shade val="95000"/>
                <a:satMod val="10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9" name="Rounded Rectangle 8"/>
          <p:cNvSpPr/>
          <p:nvPr/>
        </p:nvSpPr>
        <p:spPr>
          <a:xfrm>
            <a:off x="3657600" y="3581400"/>
            <a:ext cx="1828800" cy="6096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rgbClr val="000000"/>
                </a:solidFill>
              </a:rPr>
              <a:t>PageWrite(f,p</a:t>
            </a:r>
            <a:r>
              <a:rPr lang="en-US" sz="2000" dirty="0" smtClean="0">
                <a:solidFill>
                  <a:srgbClr val="000000"/>
                </a:solidFill>
              </a:rPr>
              <a:t>)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248400" y="3581400"/>
            <a:ext cx="1600200" cy="6096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rgbClr val="000000"/>
                </a:solidFill>
              </a:rPr>
              <a:t>EndWrite(f</a:t>
            </a:r>
            <a:r>
              <a:rPr lang="en-US" sz="2000" dirty="0" smtClean="0">
                <a:solidFill>
                  <a:srgbClr val="000000"/>
                </a:solidFill>
              </a:rPr>
              <a:t>)</a:t>
            </a:r>
            <a:endParaRPr lang="en-US" sz="2000" dirty="0">
              <a:solidFill>
                <a:srgbClr val="000000"/>
              </a:solidFill>
            </a:endParaRPr>
          </a:p>
        </p:txBody>
      </p:sp>
      <p:cxnSp>
        <p:nvCxnSpPr>
          <p:cNvPr id="12" name="Straight Connector 11"/>
          <p:cNvCxnSpPr>
            <a:stCxn id="5" idx="2"/>
            <a:endCxn id="9" idx="0"/>
          </p:cNvCxnSpPr>
          <p:nvPr/>
        </p:nvCxnSpPr>
        <p:spPr>
          <a:xfrm rot="5400000">
            <a:off x="3848100" y="2857500"/>
            <a:ext cx="1447800" cy="1588"/>
          </a:xfrm>
          <a:prstGeom prst="line">
            <a:avLst/>
          </a:prstGeom>
          <a:ln w="19050" cap="flat" cmpd="sng" algn="ctr">
            <a:solidFill>
              <a:schemeClr val="accent1">
                <a:shade val="95000"/>
                <a:satMod val="10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4" name="Straight Connector 13"/>
          <p:cNvCxnSpPr>
            <a:stCxn id="5" idx="2"/>
            <a:endCxn id="10" idx="0"/>
          </p:cNvCxnSpPr>
          <p:nvPr/>
        </p:nvCxnSpPr>
        <p:spPr>
          <a:xfrm rot="16200000" flipH="1">
            <a:off x="5086350" y="1619250"/>
            <a:ext cx="1447800" cy="2476500"/>
          </a:xfrm>
          <a:prstGeom prst="line">
            <a:avLst/>
          </a:prstGeom>
          <a:ln w="19050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5" name="Oval 14"/>
          <p:cNvSpPr/>
          <p:nvPr/>
        </p:nvSpPr>
        <p:spPr>
          <a:xfrm>
            <a:off x="3940475" y="2590800"/>
            <a:ext cx="1295400" cy="5334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 </a:t>
            </a:r>
            <a:r>
              <a:rPr lang="en-US" sz="2000" b="1" dirty="0" err="1" smtClean="0"/>
              <a:t>all</a:t>
            </a:r>
            <a:r>
              <a:rPr lang="en-US" sz="2000" dirty="0" err="1" smtClean="0"/>
              <a:t>(p</a:t>
            </a:r>
            <a:r>
              <a:rPr lang="en-US" sz="2000" dirty="0" smtClean="0"/>
              <a:t>) </a:t>
            </a:r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F73D1-2B98-634A-8DEF-EFFF38C9A331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Hierarchical refinement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581400" y="1524000"/>
            <a:ext cx="1981200" cy="6096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sz="2000" dirty="0" err="1" smtClean="0">
                <a:solidFill>
                  <a:srgbClr val="000000"/>
                </a:solidFill>
              </a:rPr>
              <a:t>Write(f</a:t>
            </a:r>
            <a:r>
              <a:rPr lang="en-US" sz="2000" dirty="0" smtClean="0">
                <a:solidFill>
                  <a:srgbClr val="000000"/>
                </a:solidFill>
              </a:rPr>
              <a:t>)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66800" y="3581400"/>
            <a:ext cx="1752600" cy="6096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StartWrite(f</a:t>
            </a:r>
            <a:r>
              <a:rPr lang="en-US" sz="2000" dirty="0" smtClean="0">
                <a:solidFill>
                  <a:schemeClr val="tx1"/>
                </a:solidFill>
              </a:rPr>
              <a:t>)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>
            <a:stCxn id="6" idx="0"/>
            <a:endCxn id="5" idx="2"/>
          </p:cNvCxnSpPr>
          <p:nvPr/>
        </p:nvCxnSpPr>
        <p:spPr>
          <a:xfrm rot="5400000" flipH="1" flipV="1">
            <a:off x="2533650" y="1543050"/>
            <a:ext cx="1447800" cy="2628900"/>
          </a:xfrm>
          <a:prstGeom prst="line">
            <a:avLst/>
          </a:prstGeom>
          <a:ln w="19050" cap="flat" cmpd="sng" algn="ctr">
            <a:solidFill>
              <a:schemeClr val="accent1">
                <a:shade val="95000"/>
                <a:satMod val="10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9" name="Rounded Rectangle 8"/>
          <p:cNvSpPr/>
          <p:nvPr/>
        </p:nvSpPr>
        <p:spPr>
          <a:xfrm>
            <a:off x="3657600" y="3581400"/>
            <a:ext cx="1828800" cy="6096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rgbClr val="000000"/>
                </a:solidFill>
              </a:rPr>
              <a:t>PageWrite(f,p</a:t>
            </a:r>
            <a:r>
              <a:rPr lang="en-US" sz="2000" dirty="0" smtClean="0">
                <a:solidFill>
                  <a:srgbClr val="000000"/>
                </a:solidFill>
              </a:rPr>
              <a:t>)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248400" y="3581400"/>
            <a:ext cx="1600200" cy="6096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rgbClr val="000000"/>
                </a:solidFill>
              </a:rPr>
              <a:t>EndWrite(f</a:t>
            </a:r>
            <a:r>
              <a:rPr lang="en-US" sz="2000" dirty="0" smtClean="0">
                <a:solidFill>
                  <a:srgbClr val="000000"/>
                </a:solidFill>
              </a:rPr>
              <a:t>)</a:t>
            </a:r>
            <a:endParaRPr lang="en-US" sz="2000" dirty="0">
              <a:solidFill>
                <a:srgbClr val="000000"/>
              </a:solidFill>
            </a:endParaRPr>
          </a:p>
        </p:txBody>
      </p:sp>
      <p:cxnSp>
        <p:nvCxnSpPr>
          <p:cNvPr id="12" name="Straight Connector 11"/>
          <p:cNvCxnSpPr>
            <a:stCxn id="5" idx="2"/>
            <a:endCxn id="9" idx="0"/>
          </p:cNvCxnSpPr>
          <p:nvPr/>
        </p:nvCxnSpPr>
        <p:spPr>
          <a:xfrm rot="5400000">
            <a:off x="3848100" y="2857500"/>
            <a:ext cx="1447800" cy="1588"/>
          </a:xfrm>
          <a:prstGeom prst="line">
            <a:avLst/>
          </a:prstGeom>
          <a:ln w="19050" cap="flat" cmpd="sng" algn="ctr">
            <a:solidFill>
              <a:schemeClr val="accent1">
                <a:shade val="95000"/>
                <a:satMod val="10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4" name="Straight Connector 13"/>
          <p:cNvCxnSpPr>
            <a:stCxn id="5" idx="2"/>
            <a:endCxn id="10" idx="0"/>
          </p:cNvCxnSpPr>
          <p:nvPr/>
        </p:nvCxnSpPr>
        <p:spPr>
          <a:xfrm rot="16200000" flipH="1">
            <a:off x="5086350" y="1619250"/>
            <a:ext cx="1447800" cy="2476500"/>
          </a:xfrm>
          <a:prstGeom prst="line">
            <a:avLst/>
          </a:prstGeom>
          <a:ln w="19050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5" name="Oval 14"/>
          <p:cNvSpPr/>
          <p:nvPr/>
        </p:nvSpPr>
        <p:spPr>
          <a:xfrm>
            <a:off x="3940475" y="2590800"/>
            <a:ext cx="1295400" cy="5334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 </a:t>
            </a:r>
            <a:r>
              <a:rPr lang="en-US" sz="2000" b="1" dirty="0" err="1" smtClean="0"/>
              <a:t>all</a:t>
            </a:r>
            <a:r>
              <a:rPr lang="en-US" sz="2000" dirty="0" err="1" smtClean="0"/>
              <a:t>(p</a:t>
            </a:r>
            <a:r>
              <a:rPr lang="en-US" sz="2000" dirty="0" smtClean="0"/>
              <a:t>) </a:t>
            </a:r>
            <a:endParaRPr lang="en-US" sz="2000" dirty="0"/>
          </a:p>
        </p:txBody>
      </p:sp>
      <p:sp>
        <p:nvSpPr>
          <p:cNvPr id="17" name="Rounded Rectangle 16"/>
          <p:cNvSpPr/>
          <p:nvPr/>
        </p:nvSpPr>
        <p:spPr>
          <a:xfrm>
            <a:off x="2971800" y="5791200"/>
            <a:ext cx="1959275" cy="6096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rgbClr val="000000"/>
                </a:solidFill>
              </a:rPr>
              <a:t>ByteWrite(f,p,b</a:t>
            </a:r>
            <a:r>
              <a:rPr lang="en-US" sz="2000" dirty="0" smtClean="0">
                <a:solidFill>
                  <a:srgbClr val="000000"/>
                </a:solidFill>
              </a:rPr>
              <a:t>)</a:t>
            </a:r>
            <a:endParaRPr lang="en-US" sz="2000" dirty="0">
              <a:solidFill>
                <a:srgbClr val="000000"/>
              </a:solidFill>
            </a:endParaRPr>
          </a:p>
        </p:txBody>
      </p:sp>
      <p:cxnSp>
        <p:nvCxnSpPr>
          <p:cNvPr id="18" name="Straight Connector 17"/>
          <p:cNvCxnSpPr>
            <a:stCxn id="9" idx="2"/>
            <a:endCxn id="17" idx="0"/>
          </p:cNvCxnSpPr>
          <p:nvPr/>
        </p:nvCxnSpPr>
        <p:spPr>
          <a:xfrm rot="5400000">
            <a:off x="3461619" y="4680819"/>
            <a:ext cx="1600200" cy="620562"/>
          </a:xfrm>
          <a:prstGeom prst="line">
            <a:avLst/>
          </a:prstGeom>
          <a:ln w="19050" cap="flat" cmpd="sng" algn="ctr">
            <a:solidFill>
              <a:schemeClr val="accent1">
                <a:shade val="95000"/>
                <a:satMod val="10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9" name="Oval 18"/>
          <p:cNvSpPr/>
          <p:nvPr/>
        </p:nvSpPr>
        <p:spPr>
          <a:xfrm>
            <a:off x="3581400" y="4800600"/>
            <a:ext cx="1295400" cy="5334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 </a:t>
            </a:r>
            <a:r>
              <a:rPr lang="en-US" sz="2000" b="1" dirty="0" err="1" smtClean="0"/>
              <a:t>all</a:t>
            </a:r>
            <a:r>
              <a:rPr lang="en-US" sz="2000" dirty="0" err="1" smtClean="0"/>
              <a:t>(b</a:t>
            </a:r>
            <a:r>
              <a:rPr lang="en-US" sz="2000" dirty="0" smtClean="0"/>
              <a:t>) </a:t>
            </a:r>
            <a:endParaRPr lang="en-US" sz="2000" dirty="0"/>
          </a:p>
        </p:txBody>
      </p:sp>
      <p:sp>
        <p:nvSpPr>
          <p:cNvPr id="21" name="Rounded Rectangle 20"/>
          <p:cNvSpPr/>
          <p:nvPr/>
        </p:nvSpPr>
        <p:spPr>
          <a:xfrm>
            <a:off x="304800" y="5791200"/>
            <a:ext cx="1752600" cy="6096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StartPage(f,p</a:t>
            </a:r>
            <a:r>
              <a:rPr lang="en-US" sz="2000" dirty="0" smtClean="0">
                <a:solidFill>
                  <a:schemeClr val="tx1"/>
                </a:solidFill>
              </a:rPr>
              <a:t>)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22" name="Straight Connector 21"/>
          <p:cNvCxnSpPr>
            <a:stCxn id="21" idx="0"/>
            <a:endCxn id="9" idx="2"/>
          </p:cNvCxnSpPr>
          <p:nvPr/>
        </p:nvCxnSpPr>
        <p:spPr>
          <a:xfrm rot="5400000" flipH="1" flipV="1">
            <a:off x="2076450" y="3295650"/>
            <a:ext cx="1600200" cy="3390900"/>
          </a:xfrm>
          <a:prstGeom prst="line">
            <a:avLst/>
          </a:prstGeom>
          <a:ln w="19050" cap="flat" cmpd="sng" algn="ctr">
            <a:solidFill>
              <a:schemeClr val="accent1">
                <a:shade val="95000"/>
                <a:satMod val="10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5" name="Rounded Rectangle 24"/>
          <p:cNvSpPr/>
          <p:nvPr/>
        </p:nvSpPr>
        <p:spPr>
          <a:xfrm>
            <a:off x="6172200" y="5791201"/>
            <a:ext cx="1600200" cy="6096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rgbClr val="000000"/>
                </a:solidFill>
              </a:rPr>
              <a:t>EndPage(f,p</a:t>
            </a:r>
            <a:r>
              <a:rPr lang="en-US" sz="2000" dirty="0" smtClean="0">
                <a:solidFill>
                  <a:srgbClr val="000000"/>
                </a:solidFill>
              </a:rPr>
              <a:t>)</a:t>
            </a:r>
            <a:endParaRPr lang="en-US" sz="2000" dirty="0">
              <a:solidFill>
                <a:srgbClr val="000000"/>
              </a:solidFill>
            </a:endParaRPr>
          </a:p>
        </p:txBody>
      </p:sp>
      <p:cxnSp>
        <p:nvCxnSpPr>
          <p:cNvPr id="26" name="Straight Connector 25"/>
          <p:cNvCxnSpPr>
            <a:stCxn id="9" idx="2"/>
            <a:endCxn id="25" idx="0"/>
          </p:cNvCxnSpPr>
          <p:nvPr/>
        </p:nvCxnSpPr>
        <p:spPr>
          <a:xfrm rot="16200000" flipH="1">
            <a:off x="4972050" y="3790950"/>
            <a:ext cx="1600201" cy="2400300"/>
          </a:xfrm>
          <a:prstGeom prst="line">
            <a:avLst/>
          </a:prstGeom>
          <a:ln w="19050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F73D1-2B98-634A-8DEF-EFFF38C9A331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Event-B encoding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75506" y="2133598"/>
            <a:ext cx="1981200" cy="6096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A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57200" y="4191000"/>
            <a:ext cx="1143000" cy="6096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rgbClr val="000000"/>
                </a:solidFill>
              </a:rPr>
              <a:t>B(x</a:t>
            </a:r>
            <a:r>
              <a:rPr lang="en-US" sz="2000" dirty="0" smtClean="0">
                <a:solidFill>
                  <a:srgbClr val="000000"/>
                </a:solidFill>
              </a:rPr>
              <a:t>)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019300" y="4191000"/>
            <a:ext cx="990600" cy="6096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C</a:t>
            </a:r>
            <a:endParaRPr lang="en-US" sz="2000" dirty="0">
              <a:solidFill>
                <a:srgbClr val="000000"/>
              </a:solidFill>
            </a:endParaRPr>
          </a:p>
        </p:txBody>
      </p:sp>
      <p:cxnSp>
        <p:nvCxnSpPr>
          <p:cNvPr id="12" name="Straight Connector 11"/>
          <p:cNvCxnSpPr>
            <a:stCxn id="5" idx="2"/>
            <a:endCxn id="9" idx="0"/>
          </p:cNvCxnSpPr>
          <p:nvPr/>
        </p:nvCxnSpPr>
        <p:spPr>
          <a:xfrm rot="5400000">
            <a:off x="723502" y="3048396"/>
            <a:ext cx="1447802" cy="83740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4" name="Straight Connector 13"/>
          <p:cNvCxnSpPr>
            <a:stCxn id="5" idx="2"/>
            <a:endCxn id="10" idx="0"/>
          </p:cNvCxnSpPr>
          <p:nvPr/>
        </p:nvCxnSpPr>
        <p:spPr>
          <a:xfrm rot="16200000" flipH="1">
            <a:off x="1466452" y="3142852"/>
            <a:ext cx="1447802" cy="64849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5" name="Oval 14"/>
          <p:cNvSpPr/>
          <p:nvPr/>
        </p:nvSpPr>
        <p:spPr>
          <a:xfrm>
            <a:off x="571500" y="3200400"/>
            <a:ext cx="1409700" cy="5334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 </a:t>
            </a:r>
            <a:r>
              <a:rPr lang="en-US" sz="2000" b="1" dirty="0" smtClean="0"/>
              <a:t>all</a:t>
            </a:r>
            <a:r>
              <a:rPr lang="en-US" sz="2000" dirty="0" smtClean="0"/>
              <a:t> </a:t>
            </a:r>
            <a:r>
              <a:rPr lang="en-US" sz="2000" dirty="0" err="1" smtClean="0"/>
              <a:t>x:S</a:t>
            </a: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27" name="Content Placeholder 6"/>
          <p:cNvSpPr txBox="1">
            <a:spLocks/>
          </p:cNvSpPr>
          <p:nvPr/>
        </p:nvSpPr>
        <p:spPr>
          <a:xfrm>
            <a:off x="3581400" y="1600201"/>
            <a:ext cx="5334000" cy="4495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sz="2800" b="1" dirty="0">
                <a:ea typeface="Wingdings"/>
                <a:cs typeface="Wingdings"/>
              </a:rPr>
              <a:t>variable</a:t>
            </a:r>
            <a:r>
              <a:rPr lang="en-US" sz="2800" b="1" dirty="0" smtClean="0">
                <a:ea typeface="Wingdings"/>
                <a:cs typeface="Wingdings"/>
              </a:rPr>
              <a:t>  </a:t>
            </a:r>
            <a:r>
              <a:rPr lang="en-US" sz="2800" dirty="0" smtClean="0">
                <a:ea typeface="Wingdings"/>
                <a:cs typeface="Wingdings"/>
              </a:rPr>
              <a:t>B  ⊆  S   ∧   finite(S)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sz="2800" dirty="0" smtClean="0"/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Events: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 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≙      </a:t>
            </a:r>
            <a:r>
              <a:rPr lang="en-US" sz="2800" dirty="0" err="1" smtClean="0"/>
              <a:t>x</a:t>
            </a:r>
            <a:r>
              <a:rPr lang="en-US" sz="2800" dirty="0" smtClean="0"/>
              <a:t> ∈ S\B 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Wingdings"/>
                <a:ea typeface="Wingdings"/>
                <a:cs typeface="Wingdings"/>
              </a:rPr>
              <a:t>→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Wingdings"/>
                <a:cs typeface="Wingdings"/>
              </a:rPr>
              <a:t>  B := B ⋃ {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Wingdings"/>
                <a:cs typeface="Wingdings"/>
              </a:rPr>
              <a:t>x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Wingdings"/>
                <a:cs typeface="Wingdings"/>
              </a:rPr>
              <a:t>}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Wingdings"/>
              <a:cs typeface="Wingdings"/>
            </a:endParaRPr>
          </a:p>
          <a:p>
            <a:pPr marL="342900" lvl="0" indent="-342900">
              <a:spcBef>
                <a:spcPct val="20000"/>
              </a:spcBef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 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≙      </a:t>
            </a:r>
            <a:r>
              <a:rPr lang="en-US" sz="2800" noProof="0" dirty="0" smtClean="0">
                <a:solidFill>
                  <a:srgbClr val="FF0000"/>
                </a:solidFill>
              </a:rPr>
              <a:t>B =</a:t>
            </a:r>
            <a:r>
              <a:rPr lang="en-US" sz="2800" dirty="0" smtClean="0">
                <a:solidFill>
                  <a:srgbClr val="FF0000"/>
                </a:solidFill>
                <a:ea typeface="Wingdings"/>
                <a:cs typeface="Wingdings"/>
              </a:rPr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S</a:t>
            </a:r>
            <a:r>
              <a:rPr kumimoji="0" lang="en-US" sz="280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∧  </a:t>
            </a:r>
            <a:r>
              <a:rPr lang="en-US" sz="2800" dirty="0" smtClean="0"/>
              <a:t>¬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Wingdings"/>
                <a:cs typeface="Wingdings"/>
              </a:rPr>
              <a:t>C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2800" dirty="0" smtClean="0"/>
              <a:t>				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Wingdings"/>
                <a:ea typeface="Wingdings"/>
                <a:cs typeface="Wingdings"/>
              </a:rPr>
              <a:t>→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Wingdings"/>
                <a:ea typeface="Wingdings"/>
                <a:cs typeface="Wingdings"/>
              </a:rPr>
              <a:t>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Wingdings"/>
                <a:cs typeface="Wingdings"/>
              </a:rPr>
              <a:t>C := TRUE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F73D1-2B98-634A-8DEF-EFFF38C9A331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SOME program structure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75506" y="2133598"/>
            <a:ext cx="1981200" cy="6096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A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57200" y="4191000"/>
            <a:ext cx="1143000" cy="6096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rgbClr val="000000"/>
                </a:solidFill>
              </a:rPr>
              <a:t>B(x</a:t>
            </a:r>
            <a:r>
              <a:rPr lang="en-US" sz="2000" dirty="0" smtClean="0">
                <a:solidFill>
                  <a:srgbClr val="000000"/>
                </a:solidFill>
              </a:rPr>
              <a:t>)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019300" y="4191000"/>
            <a:ext cx="990600" cy="6096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C</a:t>
            </a:r>
            <a:endParaRPr lang="en-US" sz="2000" dirty="0">
              <a:solidFill>
                <a:srgbClr val="000000"/>
              </a:solidFill>
            </a:endParaRPr>
          </a:p>
        </p:txBody>
      </p:sp>
      <p:cxnSp>
        <p:nvCxnSpPr>
          <p:cNvPr id="12" name="Straight Connector 11"/>
          <p:cNvCxnSpPr>
            <a:stCxn id="5" idx="2"/>
            <a:endCxn id="9" idx="0"/>
          </p:cNvCxnSpPr>
          <p:nvPr/>
        </p:nvCxnSpPr>
        <p:spPr>
          <a:xfrm rot="5400000">
            <a:off x="723502" y="3048396"/>
            <a:ext cx="1447802" cy="83740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4" name="Straight Connector 13"/>
          <p:cNvCxnSpPr>
            <a:stCxn id="5" idx="2"/>
            <a:endCxn id="10" idx="0"/>
          </p:cNvCxnSpPr>
          <p:nvPr/>
        </p:nvCxnSpPr>
        <p:spPr>
          <a:xfrm rot="16200000" flipH="1">
            <a:off x="1466452" y="3142852"/>
            <a:ext cx="1447802" cy="64849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5" name="Oval 14"/>
          <p:cNvSpPr/>
          <p:nvPr/>
        </p:nvSpPr>
        <p:spPr>
          <a:xfrm>
            <a:off x="304800" y="3200400"/>
            <a:ext cx="1714500" cy="5334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some</a:t>
            </a:r>
            <a:r>
              <a:rPr lang="en-US" sz="2000" dirty="0" smtClean="0"/>
              <a:t> </a:t>
            </a:r>
            <a:r>
              <a:rPr lang="en-US" sz="2000" dirty="0" err="1" smtClean="0"/>
              <a:t>x:S</a:t>
            </a: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27" name="Content Placeholder 6"/>
          <p:cNvSpPr txBox="1">
            <a:spLocks/>
          </p:cNvSpPr>
          <p:nvPr/>
        </p:nvSpPr>
        <p:spPr>
          <a:xfrm>
            <a:off x="3581400" y="1600201"/>
            <a:ext cx="5334000" cy="4495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Events: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 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≙      </a:t>
            </a:r>
            <a:r>
              <a:rPr lang="en-US" sz="2800" dirty="0" err="1" smtClean="0"/>
              <a:t>x</a:t>
            </a:r>
            <a:r>
              <a:rPr lang="en-US" sz="2800" dirty="0" smtClean="0"/>
              <a:t> ∈ S\B 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Wingdings"/>
                <a:ea typeface="Wingdings"/>
                <a:cs typeface="Wingdings"/>
              </a:rPr>
              <a:t>→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Wingdings"/>
                <a:cs typeface="Wingdings"/>
              </a:rPr>
              <a:t>  B := B ⋃ {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Wingdings"/>
                <a:cs typeface="Wingdings"/>
              </a:rPr>
              <a:t>x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Wingdings"/>
                <a:cs typeface="Wingdings"/>
              </a:rPr>
              <a:t>}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Wingdings"/>
              <a:cs typeface="Wingdings"/>
            </a:endParaRPr>
          </a:p>
          <a:p>
            <a:pPr marL="342900" lvl="0" indent="-342900">
              <a:spcBef>
                <a:spcPct val="20000"/>
              </a:spcBef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 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≙      </a:t>
            </a:r>
            <a:r>
              <a:rPr lang="en-US" sz="2800" dirty="0" smtClean="0">
                <a:solidFill>
                  <a:srgbClr val="FF0000"/>
                </a:solidFill>
              </a:rPr>
              <a:t>B ≠ {}    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∧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lang="en-US" sz="2800" dirty="0" smtClean="0"/>
              <a:t> ¬</a:t>
            </a:r>
            <a:r>
              <a:rPr lang="en-US" sz="2800" dirty="0" smtClean="0">
                <a:ea typeface="Wingdings"/>
                <a:cs typeface="Wingdings"/>
              </a:rPr>
              <a:t>C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2800" dirty="0" smtClean="0"/>
              <a:t>				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Wingdings"/>
                <a:ea typeface="Wingdings"/>
                <a:cs typeface="Wingdings"/>
              </a:rPr>
              <a:t>→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Wingdings"/>
                <a:ea typeface="Wingdings"/>
                <a:cs typeface="Wingdings"/>
              </a:rPr>
              <a:t>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Wingdings"/>
                <a:cs typeface="Wingdings"/>
              </a:rPr>
              <a:t>C :=</a:t>
            </a:r>
            <a:r>
              <a:rPr lang="en-US" sz="2800" dirty="0" smtClean="0">
                <a:ea typeface="Wingdings"/>
                <a:cs typeface="Wingdings"/>
              </a:rPr>
              <a:t> TRUE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Wingdings"/>
              <a:cs typeface="Wingding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5092005"/>
            <a:ext cx="82296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 can occur provided </a:t>
            </a:r>
            <a:r>
              <a:rPr lang="en-US" sz="2800" dirty="0" err="1" smtClean="0"/>
              <a:t>B(x</a:t>
            </a:r>
            <a:r>
              <a:rPr lang="en-US" sz="2800" dirty="0" smtClean="0"/>
              <a:t>) occurs for at least one </a:t>
            </a:r>
            <a:r>
              <a:rPr lang="en-US" sz="2800" dirty="0" err="1" smtClean="0"/>
              <a:t>x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err="1" smtClean="0"/>
              <a:t>B(x</a:t>
            </a:r>
            <a:r>
              <a:rPr lang="en-US" sz="2800" dirty="0" smtClean="0"/>
              <a:t>’) may occur after C for other </a:t>
            </a:r>
            <a:r>
              <a:rPr lang="en-US" sz="2800" dirty="0" err="1" smtClean="0"/>
              <a:t>x</a:t>
            </a:r>
            <a:r>
              <a:rPr lang="en-US" sz="2800" dirty="0" smtClean="0"/>
              <a:t>’ 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F73D1-2B98-634A-8DEF-EFFF38C9A331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Abstraction and decomposition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 a refinement based approach it is beneficial to model systems </a:t>
            </a:r>
            <a:r>
              <a:rPr lang="en-US" dirty="0" smtClean="0">
                <a:solidFill>
                  <a:srgbClr val="0000FF"/>
                </a:solidFill>
              </a:rPr>
              <a:t>abstractly </a:t>
            </a:r>
            <a:r>
              <a:rPr lang="en-US" dirty="0" smtClean="0"/>
              <a:t>with </a:t>
            </a:r>
            <a:r>
              <a:rPr lang="en-US" dirty="0" smtClean="0">
                <a:solidFill>
                  <a:srgbClr val="0000FF"/>
                </a:solidFill>
              </a:rPr>
              <a:t>little architectural structure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0000FF"/>
                </a:solidFill>
              </a:rPr>
              <a:t>large atomic steps</a:t>
            </a:r>
          </a:p>
          <a:p>
            <a:pPr lvl="1"/>
            <a:r>
              <a:rPr lang="en-US" dirty="0" smtClean="0"/>
              <a:t>e.g.,  </a:t>
            </a:r>
            <a:r>
              <a:rPr lang="en-US" i="1" dirty="0" smtClean="0"/>
              <a:t>file transfer,  distributed database transaction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Refinement and decomposition are used to add structure and separate elements of the structure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Atomicity decomposition</a:t>
            </a:r>
          </a:p>
          <a:p>
            <a:pPr lvl="1"/>
            <a:r>
              <a:rPr lang="en-US" dirty="0" smtClean="0"/>
              <a:t>Decomposing large atomic steps to more fine-grained steps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Model decomposition</a:t>
            </a:r>
          </a:p>
          <a:p>
            <a:pPr lvl="1"/>
            <a:r>
              <a:rPr lang="en-US" dirty="0" smtClean="0"/>
              <a:t>Decomposing models for separate refinement of sub-models</a:t>
            </a:r>
          </a:p>
        </p:txBody>
      </p:sp>
    </p:spTree>
    <p:extLst>
      <p:ext uri="{BB962C8B-B14F-4D97-AF65-F5344CB8AC3E}">
        <p14:creationId xmlns:p14="http://schemas.microsoft.com/office/powerpoint/2010/main" val="18903094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Treating failure in file write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19600"/>
            <a:ext cx="8229600" cy="1706563"/>
          </a:xfrm>
        </p:spPr>
        <p:txBody>
          <a:bodyPr>
            <a:normAutofit fontScale="77500" lnSpcReduction="20000"/>
          </a:bodyPr>
          <a:lstStyle/>
          <a:p>
            <a:r>
              <a:rPr lang="en-US" i="1" dirty="0" err="1" smtClean="0">
                <a:solidFill>
                  <a:srgbClr val="0000FF"/>
                </a:solidFill>
              </a:rPr>
              <a:t>AbortWrite</a:t>
            </a:r>
            <a:r>
              <a:rPr lang="en-US" i="1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may occur if </a:t>
            </a:r>
            <a:r>
              <a:rPr lang="en-US" i="1" dirty="0" err="1" smtClean="0">
                <a:solidFill>
                  <a:srgbClr val="0000FF"/>
                </a:solidFill>
              </a:rPr>
              <a:t>PageFail(p</a:t>
            </a:r>
            <a:r>
              <a:rPr lang="en-US" i="1" dirty="0" smtClean="0">
                <a:solidFill>
                  <a:srgbClr val="0000FF"/>
                </a:solidFill>
              </a:rPr>
              <a:t>)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occurs for some page </a:t>
            </a:r>
            <a:r>
              <a:rPr lang="en-US" i="1" dirty="0" err="1" smtClean="0"/>
              <a:t>p</a:t>
            </a:r>
            <a:endParaRPr lang="en-US" i="1" dirty="0" smtClean="0"/>
          </a:p>
          <a:p>
            <a:endParaRPr lang="en-US" i="1" dirty="0" smtClean="0"/>
          </a:p>
          <a:p>
            <a:r>
              <a:rPr lang="en-US" dirty="0" smtClean="0"/>
              <a:t>Weak: </a:t>
            </a:r>
            <a:r>
              <a:rPr lang="en-US" i="1" dirty="0" err="1" smtClean="0">
                <a:solidFill>
                  <a:srgbClr val="0000FF"/>
                </a:solidFill>
              </a:rPr>
              <a:t>PageFail(p</a:t>
            </a:r>
            <a:r>
              <a:rPr lang="en-US" i="1" dirty="0" smtClean="0">
                <a:solidFill>
                  <a:srgbClr val="0000FF"/>
                </a:solidFill>
              </a:rPr>
              <a:t>’)</a:t>
            </a:r>
            <a:r>
              <a:rPr lang="en-US" dirty="0" smtClean="0"/>
              <a:t> may occur for other </a:t>
            </a:r>
            <a:r>
              <a:rPr lang="en-US" i="1" dirty="0" err="1" smtClean="0"/>
              <a:t>p</a:t>
            </a:r>
            <a:r>
              <a:rPr lang="en-US" i="1" dirty="0" smtClean="0"/>
              <a:t>’</a:t>
            </a:r>
            <a:r>
              <a:rPr lang="en-US" dirty="0" smtClean="0"/>
              <a:t> after </a:t>
            </a:r>
            <a:r>
              <a:rPr lang="en-US" i="1" dirty="0" err="1" smtClean="0">
                <a:solidFill>
                  <a:srgbClr val="0000FF"/>
                </a:solidFill>
              </a:rPr>
              <a:t>AbortWrite</a:t>
            </a:r>
            <a:endParaRPr lang="en-US" i="1" dirty="0">
              <a:solidFill>
                <a:srgbClr val="0000FF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124200" y="1600200"/>
            <a:ext cx="1981200" cy="4572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sz="2000" dirty="0" err="1" smtClean="0">
                <a:solidFill>
                  <a:srgbClr val="000000"/>
                </a:solidFill>
              </a:rPr>
              <a:t>AbortWrite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522656" y="3124200"/>
            <a:ext cx="1601544" cy="4572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StartWrite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>
            <a:stCxn id="5" idx="0"/>
            <a:endCxn id="4" idx="2"/>
          </p:cNvCxnSpPr>
          <p:nvPr/>
        </p:nvCxnSpPr>
        <p:spPr>
          <a:xfrm rot="5400000" flipH="1" flipV="1">
            <a:off x="2685714" y="1695114"/>
            <a:ext cx="1066800" cy="1791372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" name="Rounded Rectangle 6"/>
          <p:cNvSpPr/>
          <p:nvPr/>
        </p:nvSpPr>
        <p:spPr>
          <a:xfrm>
            <a:off x="3314029" y="3124201"/>
            <a:ext cx="1601544" cy="4572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rgbClr val="000000"/>
                </a:solidFill>
              </a:rPr>
              <a:t>PageFail(p</a:t>
            </a:r>
            <a:r>
              <a:rPr lang="en-US" sz="2000" dirty="0" smtClean="0">
                <a:solidFill>
                  <a:srgbClr val="000000"/>
                </a:solidFill>
              </a:rPr>
              <a:t>)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105400" y="3124201"/>
            <a:ext cx="1601544" cy="4572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rgbClr val="000000"/>
                </a:solidFill>
              </a:rPr>
              <a:t>AbortWrite</a:t>
            </a:r>
            <a:endParaRPr lang="en-US" sz="2000" dirty="0">
              <a:solidFill>
                <a:srgbClr val="000000"/>
              </a:solidFill>
            </a:endParaRPr>
          </a:p>
        </p:txBody>
      </p:sp>
      <p:cxnSp>
        <p:nvCxnSpPr>
          <p:cNvPr id="9" name="Straight Connector 8"/>
          <p:cNvCxnSpPr>
            <a:stCxn id="4" idx="2"/>
            <a:endCxn id="7" idx="0"/>
          </p:cNvCxnSpPr>
          <p:nvPr/>
        </p:nvCxnSpPr>
        <p:spPr>
          <a:xfrm rot="16200000" flipH="1">
            <a:off x="3581400" y="2590799"/>
            <a:ext cx="1066801" cy="1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" name="Straight Connector 9"/>
          <p:cNvCxnSpPr>
            <a:stCxn id="4" idx="2"/>
            <a:endCxn id="8" idx="0"/>
          </p:cNvCxnSpPr>
          <p:nvPr/>
        </p:nvCxnSpPr>
        <p:spPr>
          <a:xfrm rot="16200000" flipH="1">
            <a:off x="4477086" y="1695114"/>
            <a:ext cx="1066801" cy="179137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2" name="Oval 11"/>
          <p:cNvSpPr/>
          <p:nvPr/>
        </p:nvSpPr>
        <p:spPr>
          <a:xfrm>
            <a:off x="3650527" y="2464200"/>
            <a:ext cx="967436" cy="36933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3733800" y="2438400"/>
            <a:ext cx="878290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some</a:t>
            </a:r>
            <a:r>
              <a:rPr lang="en-US" dirty="0" smtClean="0"/>
              <a:t> </a:t>
            </a:r>
            <a:r>
              <a:rPr lang="en-US" dirty="0" err="1" smtClean="0"/>
              <a:t>p</a:t>
            </a:r>
            <a:r>
              <a:rPr lang="en-US" dirty="0" smtClean="0"/>
              <a:t> 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F73D1-2B98-634A-8DEF-EFFF38C9A331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Separation of concerns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952502" y="3962399"/>
            <a:ext cx="2857498" cy="1775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-108" charset="2"/>
              <a:buNone/>
              <a:tabLst/>
              <a:defRPr/>
            </a:pPr>
            <a:r>
              <a:rPr lang="en-GB" sz="2400" dirty="0" smtClean="0">
                <a:solidFill>
                  <a:srgbClr val="000000"/>
                </a:solidFill>
              </a:rPr>
              <a:t>Write</a:t>
            </a: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Ok </a:t>
            </a:r>
            <a:r>
              <a:rPr kumimoji="0" lang="en-GB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≙   </a:t>
            </a:r>
            <a:endParaRPr kumimoji="0" lang="en-GB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-108" charset="2"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GB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begin</a:t>
            </a:r>
          </a:p>
          <a:p>
            <a:pPr marL="342900" marR="0" lvl="0" indent="-342900" algn="l" defTabSz="4572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-108" charset="2"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</a:t>
            </a:r>
            <a:r>
              <a:rPr lang="en-GB" sz="2400" dirty="0" smtClean="0">
                <a:solidFill>
                  <a:srgbClr val="000000"/>
                </a:solidFill>
              </a:rPr>
              <a:t>disk </a:t>
            </a: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:= file</a:t>
            </a:r>
            <a:endParaRPr kumimoji="0" lang="en-GB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  <a:sym typeface="Symbol" pitchFamily="-108" charset="2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-108" charset="2"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GB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end</a:t>
            </a:r>
          </a:p>
          <a:p>
            <a:pPr marL="342900" marR="0" lvl="0" indent="-342900" algn="l" defTabSz="4572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-108" charset="2"/>
              <a:buNone/>
              <a:tabLst/>
              <a:defRPr/>
            </a:pPr>
            <a:endParaRPr kumimoji="0" lang="en-GB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Rectangle 4"/>
          <p:cNvSpPr txBox="1">
            <a:spLocks noChangeArrowheads="1"/>
          </p:cNvSpPr>
          <p:nvPr/>
        </p:nvSpPr>
        <p:spPr>
          <a:xfrm>
            <a:off x="4648200" y="3962399"/>
            <a:ext cx="2438400" cy="1524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-108" charset="2"/>
              <a:buNone/>
              <a:tabLst/>
              <a:defRPr/>
            </a:pPr>
            <a:r>
              <a:rPr lang="en-GB" sz="2400" dirty="0" smtClean="0"/>
              <a:t>Write</a:t>
            </a: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Fail</a:t>
            </a:r>
            <a:r>
              <a:rPr kumimoji="0" lang="en-GB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≙   </a:t>
            </a:r>
            <a:endParaRPr kumimoji="0" lang="en-GB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GB" sz="2400" dirty="0" smtClean="0">
                <a:solidFill>
                  <a:srgbClr val="000000"/>
                </a:solidFill>
              </a:rPr>
              <a:t>	</a:t>
            </a:r>
            <a:r>
              <a:rPr lang="en-GB" sz="2400" b="1" dirty="0" smtClean="0">
                <a:solidFill>
                  <a:srgbClr val="0000FF"/>
                </a:solidFill>
              </a:rPr>
              <a:t>begin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GB" sz="2400" dirty="0" smtClean="0">
                <a:solidFill>
                  <a:srgbClr val="000000"/>
                </a:solidFill>
              </a:rPr>
              <a:t>			skip</a:t>
            </a:r>
            <a:endParaRPr lang="en-GB" sz="2400" dirty="0" smtClean="0">
              <a:solidFill>
                <a:srgbClr val="000000"/>
              </a:solidFill>
              <a:sym typeface="Symbol" pitchFamily="-108" charset="2"/>
            </a:endParaRP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GB" sz="2400" b="1" dirty="0" smtClean="0">
                <a:solidFill>
                  <a:srgbClr val="000000"/>
                </a:solidFill>
              </a:rPr>
              <a:t>	</a:t>
            </a:r>
            <a:r>
              <a:rPr lang="en-GB" sz="2400" b="1" dirty="0" smtClean="0">
                <a:solidFill>
                  <a:srgbClr val="0000FF"/>
                </a:solidFill>
              </a:rPr>
              <a:t>end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F73D1-2B98-634A-8DEF-EFFF38C9A331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2104707" y="2417999"/>
            <a:ext cx="990601" cy="3048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sz="1600" dirty="0" err="1" smtClean="0">
                <a:solidFill>
                  <a:srgbClr val="000000"/>
                </a:solidFill>
              </a:rPr>
              <a:t>WriteOk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063073" y="2418000"/>
            <a:ext cx="990601" cy="3048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sz="1600" dirty="0" err="1" smtClean="0">
                <a:solidFill>
                  <a:srgbClr val="000000"/>
                </a:solidFill>
              </a:rPr>
              <a:t>WriteFail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134958" y="1828800"/>
            <a:ext cx="990601" cy="304800"/>
          </a:xfrm>
          <a:prstGeom prst="round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Write</a:t>
            </a:r>
            <a:endParaRPr lang="en-US" sz="1400" dirty="0">
              <a:solidFill>
                <a:srgbClr val="000000"/>
              </a:solidFill>
            </a:endParaRPr>
          </a:p>
        </p:txBody>
      </p:sp>
      <p:cxnSp>
        <p:nvCxnSpPr>
          <p:cNvPr id="18" name="Straight Connector 17"/>
          <p:cNvCxnSpPr>
            <a:stCxn id="15" idx="3"/>
          </p:cNvCxnSpPr>
          <p:nvPr/>
        </p:nvCxnSpPr>
        <p:spPr>
          <a:xfrm flipV="1">
            <a:off x="3095308" y="2565237"/>
            <a:ext cx="1248092" cy="5162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9" name="Straight Connector 18"/>
          <p:cNvCxnSpPr>
            <a:endCxn id="16" idx="1"/>
          </p:cNvCxnSpPr>
          <p:nvPr/>
        </p:nvCxnSpPr>
        <p:spPr>
          <a:xfrm>
            <a:off x="4907879" y="2565237"/>
            <a:ext cx="1155194" cy="5163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0" name="Straight Connector 19"/>
          <p:cNvCxnSpPr>
            <a:stCxn id="17" idx="2"/>
          </p:cNvCxnSpPr>
          <p:nvPr/>
        </p:nvCxnSpPr>
        <p:spPr>
          <a:xfrm rot="5400000">
            <a:off x="4495952" y="2263289"/>
            <a:ext cx="263997" cy="4619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grpSp>
        <p:nvGrpSpPr>
          <p:cNvPr id="21" name="Group 49"/>
          <p:cNvGrpSpPr/>
          <p:nvPr/>
        </p:nvGrpSpPr>
        <p:grpSpPr>
          <a:xfrm>
            <a:off x="4281196" y="2308810"/>
            <a:ext cx="866868" cy="400110"/>
            <a:chOff x="4405406" y="2228619"/>
            <a:chExt cx="622957" cy="400110"/>
          </a:xfrm>
        </p:grpSpPr>
        <p:sp>
          <p:nvSpPr>
            <p:cNvPr id="22" name="Oval 21"/>
            <p:cNvSpPr/>
            <p:nvPr/>
          </p:nvSpPr>
          <p:spPr>
            <a:xfrm>
              <a:off x="4405406" y="2325385"/>
              <a:ext cx="500080" cy="288715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460824" y="2228619"/>
              <a:ext cx="567539" cy="40011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xor</a:t>
              </a:r>
              <a:endParaRPr lang="en-US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560434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104707" y="2417999"/>
            <a:ext cx="990601" cy="3048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sz="1600" dirty="0" err="1" smtClean="0">
                <a:solidFill>
                  <a:srgbClr val="000000"/>
                </a:solidFill>
              </a:rPr>
              <a:t>WriteOk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6063073" y="2418000"/>
            <a:ext cx="990601" cy="3048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sz="1600" dirty="0" err="1" smtClean="0">
                <a:solidFill>
                  <a:srgbClr val="000000"/>
                </a:solidFill>
              </a:rPr>
              <a:t>WriteFail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4134958" y="1828800"/>
            <a:ext cx="990601" cy="304800"/>
          </a:xfrm>
          <a:prstGeom prst="round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Write</a:t>
            </a:r>
            <a:endParaRPr lang="en-US" sz="1400" dirty="0">
              <a:solidFill>
                <a:srgbClr val="000000"/>
              </a:solidFill>
            </a:endParaRPr>
          </a:p>
        </p:txBody>
      </p:sp>
      <p:cxnSp>
        <p:nvCxnSpPr>
          <p:cNvPr id="54" name="Straight Connector 53"/>
          <p:cNvCxnSpPr>
            <a:stCxn id="5" idx="3"/>
          </p:cNvCxnSpPr>
          <p:nvPr/>
        </p:nvCxnSpPr>
        <p:spPr>
          <a:xfrm flipV="1">
            <a:off x="3095308" y="2565237"/>
            <a:ext cx="1248092" cy="5162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57" name="Straight Connector 56"/>
          <p:cNvCxnSpPr>
            <a:endCxn id="39" idx="1"/>
          </p:cNvCxnSpPr>
          <p:nvPr/>
        </p:nvCxnSpPr>
        <p:spPr>
          <a:xfrm>
            <a:off x="4907879" y="2565237"/>
            <a:ext cx="1155194" cy="5163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60" name="Straight Connector 59"/>
          <p:cNvCxnSpPr>
            <a:stCxn id="49" idx="2"/>
          </p:cNvCxnSpPr>
          <p:nvPr/>
        </p:nvCxnSpPr>
        <p:spPr>
          <a:xfrm rot="5400000">
            <a:off x="4495952" y="2263289"/>
            <a:ext cx="263997" cy="4619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grpSp>
        <p:nvGrpSpPr>
          <p:cNvPr id="34" name="Group 33"/>
          <p:cNvGrpSpPr/>
          <p:nvPr/>
        </p:nvGrpSpPr>
        <p:grpSpPr>
          <a:xfrm>
            <a:off x="683568" y="2722798"/>
            <a:ext cx="3547549" cy="1392004"/>
            <a:chOff x="683568" y="2722798"/>
            <a:chExt cx="3547549" cy="1392004"/>
          </a:xfrm>
        </p:grpSpPr>
        <p:sp>
          <p:nvSpPr>
            <p:cNvPr id="6" name="Rounded Rectangle 5"/>
            <p:cNvSpPr/>
            <p:nvPr/>
          </p:nvSpPr>
          <p:spPr>
            <a:xfrm>
              <a:off x="683568" y="3809999"/>
              <a:ext cx="1030717" cy="304800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solidFill>
                    <a:schemeClr val="tx1"/>
                  </a:solidFill>
                </a:rPr>
                <a:t>StartWrite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Connector 7"/>
            <p:cNvCxnSpPr>
              <a:stCxn id="6" idx="0"/>
              <a:endCxn id="5" idx="2"/>
            </p:cNvCxnSpPr>
            <p:nvPr/>
          </p:nvCxnSpPr>
          <p:spPr>
            <a:xfrm flipV="1">
              <a:off x="1198927" y="2722799"/>
              <a:ext cx="1401081" cy="1087200"/>
            </a:xfrm>
            <a:prstGeom prst="line">
              <a:avLst/>
            </a:prstGeom>
            <a:ln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9" name="Rounded Rectangle 8"/>
            <p:cNvSpPr/>
            <p:nvPr/>
          </p:nvSpPr>
          <p:spPr>
            <a:xfrm>
              <a:off x="1868918" y="3810003"/>
              <a:ext cx="1235356" cy="304799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solidFill>
                    <a:srgbClr val="000000"/>
                  </a:solidFill>
                </a:rPr>
                <a:t>WritePage</a:t>
              </a:r>
              <a:r>
                <a:rPr lang="en-US" sz="1400" dirty="0" smtClean="0">
                  <a:solidFill>
                    <a:srgbClr val="000000"/>
                  </a:solidFill>
                </a:rPr>
                <a:t>(p)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3200400" y="3810002"/>
              <a:ext cx="1030717" cy="304798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solidFill>
                    <a:srgbClr val="000000"/>
                  </a:solidFill>
                </a:rPr>
                <a:t>WriteOk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  <p:cxnSp>
          <p:nvCxnSpPr>
            <p:cNvPr id="12" name="Straight Connector 11"/>
            <p:cNvCxnSpPr>
              <a:stCxn id="5" idx="2"/>
              <a:endCxn id="9" idx="0"/>
            </p:cNvCxnSpPr>
            <p:nvPr/>
          </p:nvCxnSpPr>
          <p:spPr>
            <a:xfrm flipH="1">
              <a:off x="2486596" y="2722799"/>
              <a:ext cx="113412" cy="1087204"/>
            </a:xfrm>
            <a:prstGeom prst="line">
              <a:avLst/>
            </a:prstGeom>
            <a:ln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4" name="Straight Connector 13"/>
            <p:cNvCxnSpPr>
              <a:stCxn id="5" idx="2"/>
              <a:endCxn id="10" idx="0"/>
            </p:cNvCxnSpPr>
            <p:nvPr/>
          </p:nvCxnSpPr>
          <p:spPr>
            <a:xfrm rot="16200000" flipH="1">
              <a:off x="2614282" y="2708524"/>
              <a:ext cx="1087203" cy="1115751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grpSp>
          <p:nvGrpSpPr>
            <p:cNvPr id="2" name="Group 64"/>
            <p:cNvGrpSpPr/>
            <p:nvPr/>
          </p:nvGrpSpPr>
          <p:grpSpPr>
            <a:xfrm>
              <a:off x="2191372" y="3260212"/>
              <a:ext cx="777155" cy="307777"/>
              <a:chOff x="3662604" y="5334000"/>
              <a:chExt cx="777155" cy="307777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3672683" y="5359800"/>
                <a:ext cx="767076" cy="281977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662604" y="5334000"/>
                <a:ext cx="775873" cy="30777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 smtClean="0"/>
                  <a:t>all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p</a:t>
                </a:r>
                <a:r>
                  <a:rPr lang="en-US" sz="1400" dirty="0" smtClean="0"/>
                  <a:t> </a:t>
                </a:r>
              </a:p>
            </p:txBody>
          </p:sp>
        </p:grpSp>
      </p:grpSp>
      <p:grpSp>
        <p:nvGrpSpPr>
          <p:cNvPr id="35" name="Group 34"/>
          <p:cNvGrpSpPr/>
          <p:nvPr/>
        </p:nvGrpSpPr>
        <p:grpSpPr>
          <a:xfrm>
            <a:off x="4912883" y="2722799"/>
            <a:ext cx="3316717" cy="1392002"/>
            <a:chOff x="4912883" y="2722799"/>
            <a:chExt cx="3316717" cy="1392002"/>
          </a:xfrm>
        </p:grpSpPr>
        <p:sp>
          <p:nvSpPr>
            <p:cNvPr id="40" name="Rounded Rectangle 39"/>
            <p:cNvSpPr/>
            <p:nvPr/>
          </p:nvSpPr>
          <p:spPr>
            <a:xfrm>
              <a:off x="4912883" y="3810000"/>
              <a:ext cx="1030717" cy="304800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solidFill>
                    <a:schemeClr val="tx1"/>
                  </a:solidFill>
                </a:rPr>
                <a:t>StartWrite</a:t>
              </a:r>
              <a:endParaRPr lang="en-US" sz="14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41" name="Straight Connector 40"/>
            <p:cNvCxnSpPr>
              <a:stCxn id="40" idx="0"/>
              <a:endCxn id="39" idx="2"/>
            </p:cNvCxnSpPr>
            <p:nvPr/>
          </p:nvCxnSpPr>
          <p:spPr>
            <a:xfrm rot="5400000" flipH="1" flipV="1">
              <a:off x="5449708" y="2701334"/>
              <a:ext cx="1087200" cy="1130132"/>
            </a:xfrm>
            <a:prstGeom prst="line">
              <a:avLst/>
            </a:prstGeom>
            <a:ln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42" name="Rounded Rectangle 41"/>
            <p:cNvSpPr/>
            <p:nvPr/>
          </p:nvSpPr>
          <p:spPr>
            <a:xfrm>
              <a:off x="6063073" y="3810001"/>
              <a:ext cx="1030717" cy="304799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solidFill>
                    <a:srgbClr val="000000"/>
                  </a:solidFill>
                </a:rPr>
                <a:t>PageFail(p</a:t>
              </a:r>
              <a:r>
                <a:rPr lang="en-US" sz="1400" dirty="0" smtClean="0">
                  <a:solidFill>
                    <a:srgbClr val="000000"/>
                  </a:solidFill>
                </a:rPr>
                <a:t>)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7198883" y="3810003"/>
              <a:ext cx="1030717" cy="304798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solidFill>
                    <a:srgbClr val="000000"/>
                  </a:solidFill>
                </a:rPr>
                <a:t>WriteFail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  <p:cxnSp>
          <p:nvCxnSpPr>
            <p:cNvPr id="44" name="Straight Connector 43"/>
            <p:cNvCxnSpPr>
              <a:stCxn id="39" idx="2"/>
              <a:endCxn id="42" idx="0"/>
            </p:cNvCxnSpPr>
            <p:nvPr/>
          </p:nvCxnSpPr>
          <p:spPr>
            <a:xfrm rot="16200000" flipH="1">
              <a:off x="6024803" y="3256371"/>
              <a:ext cx="1087201" cy="20058"/>
            </a:xfrm>
            <a:prstGeom prst="line">
              <a:avLst/>
            </a:prstGeom>
            <a:ln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45" name="Straight Connector 44"/>
            <p:cNvCxnSpPr>
              <a:stCxn id="39" idx="2"/>
              <a:endCxn id="43" idx="0"/>
            </p:cNvCxnSpPr>
            <p:nvPr/>
          </p:nvCxnSpPr>
          <p:spPr>
            <a:xfrm rot="16200000" flipH="1">
              <a:off x="6592707" y="2688467"/>
              <a:ext cx="1087203" cy="115586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grpSp>
          <p:nvGrpSpPr>
            <p:cNvPr id="3" name="Group 65"/>
            <p:cNvGrpSpPr/>
            <p:nvPr/>
          </p:nvGrpSpPr>
          <p:grpSpPr>
            <a:xfrm>
              <a:off x="6172200" y="3276600"/>
              <a:ext cx="896932" cy="307777"/>
              <a:chOff x="3662604" y="5334000"/>
              <a:chExt cx="777155" cy="307777"/>
            </a:xfrm>
          </p:grpSpPr>
          <p:sp>
            <p:nvSpPr>
              <p:cNvPr id="67" name="Oval 66"/>
              <p:cNvSpPr/>
              <p:nvPr/>
            </p:nvSpPr>
            <p:spPr>
              <a:xfrm>
                <a:off x="3672683" y="5359800"/>
                <a:ext cx="767076" cy="281977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3662604" y="5334000"/>
                <a:ext cx="775873" cy="30777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 smtClean="0"/>
                  <a:t>some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p</a:t>
                </a:r>
                <a:r>
                  <a:rPr lang="en-US" sz="1400" dirty="0" smtClean="0"/>
                  <a:t> </a:t>
                </a:r>
              </a:p>
            </p:txBody>
          </p:sp>
        </p:grpSp>
      </p:grpSp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Layered refinement</a:t>
            </a:r>
          </a:p>
        </p:txBody>
      </p:sp>
      <p:sp>
        <p:nvSpPr>
          <p:cNvPr id="29" name="Content Placeholder 28"/>
          <p:cNvSpPr>
            <a:spLocks noGrp="1"/>
          </p:cNvSpPr>
          <p:nvPr>
            <p:ph idx="1"/>
          </p:nvPr>
        </p:nvSpPr>
        <p:spPr>
          <a:xfrm>
            <a:off x="457200" y="4495800"/>
            <a:ext cx="8229600" cy="16303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M0:  two events - </a:t>
            </a:r>
            <a:r>
              <a:rPr lang="en-US" i="1" dirty="0" err="1" smtClean="0"/>
              <a:t>WriteOk</a:t>
            </a:r>
            <a:r>
              <a:rPr lang="en-US" i="1" dirty="0" smtClean="0"/>
              <a:t> </a:t>
            </a:r>
            <a:r>
              <a:rPr lang="en-US" dirty="0" smtClean="0"/>
              <a:t>and </a:t>
            </a:r>
            <a:r>
              <a:rPr lang="en-US" i="1" dirty="0" err="1" smtClean="0"/>
              <a:t>WriteFail</a:t>
            </a:r>
            <a:endParaRPr lang="en-US" i="1" dirty="0" smtClean="0"/>
          </a:p>
          <a:p>
            <a:r>
              <a:rPr lang="en-US" dirty="0" smtClean="0"/>
              <a:t>M1:  refine atomicity of </a:t>
            </a:r>
            <a:r>
              <a:rPr lang="en-US" i="1" dirty="0" err="1" smtClean="0"/>
              <a:t>WriteOk</a:t>
            </a:r>
            <a:endParaRPr lang="en-US" i="1" dirty="0" smtClean="0"/>
          </a:p>
          <a:p>
            <a:r>
              <a:rPr lang="en-US" dirty="0" smtClean="0"/>
              <a:t>M2:  refine atomicity of </a:t>
            </a:r>
            <a:r>
              <a:rPr lang="en-US" i="1" dirty="0" err="1" smtClean="0"/>
              <a:t>WriteFail</a:t>
            </a:r>
            <a:endParaRPr lang="en-US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F73D1-2B98-634A-8DEF-EFFF38C9A331}" type="slidenum">
              <a:rPr lang="en-US" smtClean="0"/>
              <a:pPr/>
              <a:t>22</a:t>
            </a:fld>
            <a:endParaRPr lang="en-US"/>
          </a:p>
        </p:txBody>
      </p:sp>
      <p:grpSp>
        <p:nvGrpSpPr>
          <p:cNvPr id="32" name="Group 49"/>
          <p:cNvGrpSpPr/>
          <p:nvPr/>
        </p:nvGrpSpPr>
        <p:grpSpPr>
          <a:xfrm>
            <a:off x="4281196" y="2308810"/>
            <a:ext cx="866868" cy="400110"/>
            <a:chOff x="4405406" y="2228619"/>
            <a:chExt cx="622957" cy="400110"/>
          </a:xfrm>
        </p:grpSpPr>
        <p:sp>
          <p:nvSpPr>
            <p:cNvPr id="33" name="Oval 32"/>
            <p:cNvSpPr/>
            <p:nvPr/>
          </p:nvSpPr>
          <p:spPr>
            <a:xfrm>
              <a:off x="4405406" y="2325385"/>
              <a:ext cx="500080" cy="288715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460824" y="2228619"/>
              <a:ext cx="567539" cy="40011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xor</a:t>
              </a:r>
              <a:endParaRPr lang="en-US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382471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uild="p"/>
      <p:bldP spid="29" grpI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104707" y="2417999"/>
            <a:ext cx="990601" cy="3048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sz="1400" dirty="0" err="1" smtClean="0">
                <a:solidFill>
                  <a:srgbClr val="000000"/>
                </a:solidFill>
              </a:rPr>
              <a:t>FindOk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6063073" y="2418000"/>
            <a:ext cx="990601" cy="3048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sz="1400" dirty="0" err="1" smtClean="0">
                <a:solidFill>
                  <a:srgbClr val="000000"/>
                </a:solidFill>
              </a:rPr>
              <a:t>NoFind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4134958" y="1828800"/>
            <a:ext cx="990601" cy="304800"/>
          </a:xfrm>
          <a:prstGeom prst="round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Search</a:t>
            </a:r>
            <a:endParaRPr lang="en-US" sz="1400" dirty="0">
              <a:solidFill>
                <a:srgbClr val="000000"/>
              </a:solidFill>
            </a:endParaRPr>
          </a:p>
        </p:txBody>
      </p:sp>
      <p:cxnSp>
        <p:nvCxnSpPr>
          <p:cNvPr id="54" name="Straight Connector 53"/>
          <p:cNvCxnSpPr>
            <a:stCxn id="5" idx="3"/>
          </p:cNvCxnSpPr>
          <p:nvPr/>
        </p:nvCxnSpPr>
        <p:spPr>
          <a:xfrm flipV="1">
            <a:off x="3095308" y="2565237"/>
            <a:ext cx="1248092" cy="5162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57" name="Straight Connector 56"/>
          <p:cNvCxnSpPr>
            <a:endCxn id="39" idx="1"/>
          </p:cNvCxnSpPr>
          <p:nvPr/>
        </p:nvCxnSpPr>
        <p:spPr>
          <a:xfrm>
            <a:off x="4907879" y="2565237"/>
            <a:ext cx="1155194" cy="5163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60" name="Straight Connector 59"/>
          <p:cNvCxnSpPr>
            <a:stCxn id="49" idx="2"/>
          </p:cNvCxnSpPr>
          <p:nvPr/>
        </p:nvCxnSpPr>
        <p:spPr>
          <a:xfrm rot="5400000">
            <a:off x="4495952" y="2263289"/>
            <a:ext cx="263997" cy="4619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grpSp>
        <p:nvGrpSpPr>
          <p:cNvPr id="2" name="Group 33"/>
          <p:cNvGrpSpPr/>
          <p:nvPr/>
        </p:nvGrpSpPr>
        <p:grpSpPr>
          <a:xfrm>
            <a:off x="838200" y="2722798"/>
            <a:ext cx="3392917" cy="1392004"/>
            <a:chOff x="838200" y="2722798"/>
            <a:chExt cx="3392917" cy="1392004"/>
          </a:xfrm>
        </p:grpSpPr>
        <p:sp>
          <p:nvSpPr>
            <p:cNvPr id="6" name="Rounded Rectangle 5"/>
            <p:cNvSpPr/>
            <p:nvPr/>
          </p:nvSpPr>
          <p:spPr>
            <a:xfrm>
              <a:off x="838200" y="3809999"/>
              <a:ext cx="1030717" cy="304800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solidFill>
                    <a:schemeClr val="tx1"/>
                  </a:solidFill>
                </a:rPr>
                <a:t>StartFind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Connector 7"/>
            <p:cNvCxnSpPr>
              <a:stCxn id="6" idx="0"/>
              <a:endCxn id="5" idx="2"/>
            </p:cNvCxnSpPr>
            <p:nvPr/>
          </p:nvCxnSpPr>
          <p:spPr>
            <a:xfrm rot="5400000" flipH="1" flipV="1">
              <a:off x="1433183" y="2643175"/>
              <a:ext cx="1087200" cy="1246449"/>
            </a:xfrm>
            <a:prstGeom prst="line">
              <a:avLst/>
            </a:prstGeom>
            <a:ln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9" name="Rounded Rectangle 8"/>
            <p:cNvSpPr/>
            <p:nvPr/>
          </p:nvSpPr>
          <p:spPr>
            <a:xfrm>
              <a:off x="1981200" y="3810003"/>
              <a:ext cx="1123073" cy="304799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solidFill>
                    <a:srgbClr val="000000"/>
                  </a:solidFill>
                </a:rPr>
                <a:t>Pass(i</a:t>
              </a:r>
              <a:r>
                <a:rPr lang="en-US" sz="1400" dirty="0" smtClean="0">
                  <a:solidFill>
                    <a:srgbClr val="000000"/>
                  </a:solidFill>
                </a:rPr>
                <a:t>)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3200400" y="3810002"/>
              <a:ext cx="1030717" cy="304798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solidFill>
                    <a:srgbClr val="000000"/>
                  </a:solidFill>
                </a:rPr>
                <a:t>FindOk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  <p:cxnSp>
          <p:nvCxnSpPr>
            <p:cNvPr id="12" name="Straight Connector 11"/>
            <p:cNvCxnSpPr>
              <a:stCxn id="5" idx="2"/>
              <a:endCxn id="9" idx="0"/>
            </p:cNvCxnSpPr>
            <p:nvPr/>
          </p:nvCxnSpPr>
          <p:spPr>
            <a:xfrm rot="5400000">
              <a:off x="2027771" y="3237766"/>
              <a:ext cx="1087204" cy="57271"/>
            </a:xfrm>
            <a:prstGeom prst="line">
              <a:avLst/>
            </a:prstGeom>
            <a:ln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4" name="Straight Connector 13"/>
            <p:cNvCxnSpPr>
              <a:stCxn id="5" idx="2"/>
              <a:endCxn id="10" idx="0"/>
            </p:cNvCxnSpPr>
            <p:nvPr/>
          </p:nvCxnSpPr>
          <p:spPr>
            <a:xfrm rot="16200000" flipH="1">
              <a:off x="2614282" y="2708524"/>
              <a:ext cx="1087203" cy="1115751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grpSp>
          <p:nvGrpSpPr>
            <p:cNvPr id="3" name="Group 64"/>
            <p:cNvGrpSpPr/>
            <p:nvPr/>
          </p:nvGrpSpPr>
          <p:grpSpPr>
            <a:xfrm>
              <a:off x="2191372" y="3260212"/>
              <a:ext cx="777155" cy="307777"/>
              <a:chOff x="3662604" y="5334000"/>
              <a:chExt cx="777155" cy="307777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3672683" y="5359800"/>
                <a:ext cx="767076" cy="281977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662604" y="5334000"/>
                <a:ext cx="775873" cy="30777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 smtClean="0"/>
                  <a:t>some </a:t>
                </a:r>
                <a:r>
                  <a:rPr lang="en-US" sz="1400" dirty="0" err="1" smtClean="0"/>
                  <a:t>i</a:t>
                </a:r>
                <a:endParaRPr lang="en-US" sz="1400" dirty="0" smtClean="0"/>
              </a:p>
            </p:txBody>
          </p:sp>
        </p:grpSp>
      </p:grpSp>
      <p:grpSp>
        <p:nvGrpSpPr>
          <p:cNvPr id="4" name="Group 34"/>
          <p:cNvGrpSpPr/>
          <p:nvPr/>
        </p:nvGrpSpPr>
        <p:grpSpPr>
          <a:xfrm>
            <a:off x="4912883" y="2722799"/>
            <a:ext cx="3316717" cy="1392002"/>
            <a:chOff x="4912883" y="2722799"/>
            <a:chExt cx="3316717" cy="1392002"/>
          </a:xfrm>
        </p:grpSpPr>
        <p:sp>
          <p:nvSpPr>
            <p:cNvPr id="40" name="Rounded Rectangle 39"/>
            <p:cNvSpPr/>
            <p:nvPr/>
          </p:nvSpPr>
          <p:spPr>
            <a:xfrm>
              <a:off x="4912883" y="3810000"/>
              <a:ext cx="1030717" cy="304800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solidFill>
                    <a:schemeClr val="tx1"/>
                  </a:solidFill>
                </a:rPr>
                <a:t>StartFind</a:t>
              </a:r>
              <a:endParaRPr lang="en-US" sz="14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41" name="Straight Connector 40"/>
            <p:cNvCxnSpPr>
              <a:stCxn id="40" idx="0"/>
              <a:endCxn id="39" idx="2"/>
            </p:cNvCxnSpPr>
            <p:nvPr/>
          </p:nvCxnSpPr>
          <p:spPr>
            <a:xfrm rot="5400000" flipH="1" flipV="1">
              <a:off x="5449708" y="2701334"/>
              <a:ext cx="1087200" cy="1130132"/>
            </a:xfrm>
            <a:prstGeom prst="line">
              <a:avLst/>
            </a:prstGeom>
            <a:ln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42" name="Rounded Rectangle 41"/>
            <p:cNvSpPr/>
            <p:nvPr/>
          </p:nvSpPr>
          <p:spPr>
            <a:xfrm>
              <a:off x="6063073" y="3810001"/>
              <a:ext cx="1030717" cy="304799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solidFill>
                    <a:srgbClr val="000000"/>
                  </a:solidFill>
                </a:rPr>
                <a:t>Fail(i</a:t>
              </a:r>
              <a:r>
                <a:rPr lang="en-US" sz="1400" dirty="0" smtClean="0">
                  <a:solidFill>
                    <a:srgbClr val="000000"/>
                  </a:solidFill>
                </a:rPr>
                <a:t>)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7198883" y="3810003"/>
              <a:ext cx="1030717" cy="304798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solidFill>
                    <a:srgbClr val="000000"/>
                  </a:solidFill>
                </a:rPr>
                <a:t>NoFind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  <p:cxnSp>
          <p:nvCxnSpPr>
            <p:cNvPr id="44" name="Straight Connector 43"/>
            <p:cNvCxnSpPr>
              <a:stCxn id="39" idx="2"/>
              <a:endCxn id="42" idx="0"/>
            </p:cNvCxnSpPr>
            <p:nvPr/>
          </p:nvCxnSpPr>
          <p:spPr>
            <a:xfrm rot="16200000" flipH="1">
              <a:off x="6024803" y="3256371"/>
              <a:ext cx="1087201" cy="20058"/>
            </a:xfrm>
            <a:prstGeom prst="line">
              <a:avLst/>
            </a:prstGeom>
            <a:ln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45" name="Straight Connector 44"/>
            <p:cNvCxnSpPr>
              <a:stCxn id="39" idx="2"/>
              <a:endCxn id="43" idx="0"/>
            </p:cNvCxnSpPr>
            <p:nvPr/>
          </p:nvCxnSpPr>
          <p:spPr>
            <a:xfrm rot="16200000" flipH="1">
              <a:off x="6592707" y="2688467"/>
              <a:ext cx="1087203" cy="115586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grpSp>
          <p:nvGrpSpPr>
            <p:cNvPr id="7" name="Group 65"/>
            <p:cNvGrpSpPr/>
            <p:nvPr/>
          </p:nvGrpSpPr>
          <p:grpSpPr>
            <a:xfrm>
              <a:off x="6172200" y="3276600"/>
              <a:ext cx="896932" cy="307777"/>
              <a:chOff x="3662604" y="5334000"/>
              <a:chExt cx="777155" cy="307777"/>
            </a:xfrm>
          </p:grpSpPr>
          <p:sp>
            <p:nvSpPr>
              <p:cNvPr id="67" name="Oval 66"/>
              <p:cNvSpPr/>
              <p:nvPr/>
            </p:nvSpPr>
            <p:spPr>
              <a:xfrm>
                <a:off x="3672683" y="5359800"/>
                <a:ext cx="767076" cy="281977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3662604" y="5334000"/>
                <a:ext cx="775873" cy="30777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 smtClean="0"/>
                  <a:t>all </a:t>
                </a:r>
                <a:r>
                  <a:rPr lang="en-US" sz="1400" dirty="0" err="1" smtClean="0"/>
                  <a:t>i</a:t>
                </a:r>
                <a:r>
                  <a:rPr lang="en-US" sz="1400" dirty="0" smtClean="0"/>
                  <a:t> </a:t>
                </a:r>
              </a:p>
            </p:txBody>
          </p:sp>
        </p:grpSp>
      </p:grpSp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Search</a:t>
            </a:r>
          </a:p>
        </p:txBody>
      </p:sp>
      <p:sp>
        <p:nvSpPr>
          <p:cNvPr id="29" name="Content Placeholder 28"/>
          <p:cNvSpPr>
            <a:spLocks noGrp="1"/>
          </p:cNvSpPr>
          <p:nvPr>
            <p:ph idx="1"/>
          </p:nvPr>
        </p:nvSpPr>
        <p:spPr>
          <a:xfrm>
            <a:off x="457200" y="4495800"/>
            <a:ext cx="8229600" cy="1630363"/>
          </a:xfrm>
        </p:spPr>
        <p:txBody>
          <a:bodyPr>
            <a:normAutofit fontScale="77500" lnSpcReduction="20000"/>
          </a:bodyPr>
          <a:lstStyle/>
          <a:p>
            <a:endParaRPr lang="en-US" i="1" dirty="0" smtClean="0"/>
          </a:p>
          <a:p>
            <a:r>
              <a:rPr lang="en-US" i="1" dirty="0" err="1" smtClean="0"/>
              <a:t>FindOk</a:t>
            </a:r>
            <a:r>
              <a:rPr lang="en-US" dirty="0" smtClean="0"/>
              <a:t>: find a point in </a:t>
            </a:r>
            <a:r>
              <a:rPr lang="en-US" i="1" dirty="0" smtClean="0"/>
              <a:t>S</a:t>
            </a:r>
            <a:r>
              <a:rPr lang="en-US" dirty="0" smtClean="0"/>
              <a:t> satisfying property </a:t>
            </a:r>
            <a:r>
              <a:rPr lang="en-US" i="1" dirty="0" smtClean="0"/>
              <a:t>P</a:t>
            </a:r>
            <a:r>
              <a:rPr lang="en-US" i="1" dirty="0"/>
              <a:t>	</a:t>
            </a:r>
            <a:r>
              <a:rPr lang="en-US" i="1" dirty="0" smtClean="0"/>
              <a:t> </a:t>
            </a:r>
            <a:r>
              <a:rPr lang="en-US" dirty="0" smtClean="0">
                <a:solidFill>
                  <a:srgbClr val="0000FF"/>
                </a:solidFill>
              </a:rPr>
              <a:t>x ∈ </a:t>
            </a:r>
            <a:r>
              <a:rPr lang="en-US" dirty="0">
                <a:solidFill>
                  <a:srgbClr val="0000FF"/>
                </a:solidFill>
              </a:rPr>
              <a:t>S ∩ </a:t>
            </a:r>
            <a:r>
              <a:rPr lang="en-US" dirty="0" smtClean="0">
                <a:solidFill>
                  <a:srgbClr val="0000FF"/>
                </a:solidFill>
              </a:rPr>
              <a:t>P</a:t>
            </a:r>
            <a:endParaRPr lang="en-US" i="1" dirty="0" smtClean="0">
              <a:solidFill>
                <a:srgbClr val="0000FF"/>
              </a:solidFill>
            </a:endParaRPr>
          </a:p>
          <a:p>
            <a:pPr>
              <a:buNone/>
            </a:pPr>
            <a:r>
              <a:rPr lang="en-US" dirty="0" smtClean="0"/>
              <a:t>or</a:t>
            </a:r>
          </a:p>
          <a:p>
            <a:r>
              <a:rPr lang="en-US" i="1" dirty="0" err="1" smtClean="0"/>
              <a:t>NoFind</a:t>
            </a:r>
            <a:r>
              <a:rPr lang="en-US" dirty="0" smtClean="0"/>
              <a:t>: determine that no point in </a:t>
            </a:r>
            <a:r>
              <a:rPr lang="en-US" i="1" dirty="0" smtClean="0"/>
              <a:t>S</a:t>
            </a:r>
            <a:r>
              <a:rPr lang="en-US" dirty="0" smtClean="0"/>
              <a:t> </a:t>
            </a:r>
            <a:r>
              <a:rPr lang="en-US" dirty="0"/>
              <a:t>satisfies    </a:t>
            </a:r>
            <a:r>
              <a:rPr lang="en-US" dirty="0">
                <a:solidFill>
                  <a:srgbClr val="0000FF"/>
                </a:solidFill>
              </a:rPr>
              <a:t>S ∩ </a:t>
            </a:r>
            <a:r>
              <a:rPr lang="en-US" dirty="0" smtClean="0">
                <a:solidFill>
                  <a:srgbClr val="0000FF"/>
                </a:solidFill>
              </a:rPr>
              <a:t>P  =  {}</a:t>
            </a:r>
          </a:p>
          <a:p>
            <a:endParaRPr lang="en-US" i="1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F73D1-2B98-634A-8DEF-EFFF38C9A331}" type="slidenum">
              <a:rPr lang="en-US" smtClean="0"/>
              <a:pPr/>
              <a:t>23</a:t>
            </a:fld>
            <a:endParaRPr lang="en-US"/>
          </a:p>
        </p:txBody>
      </p:sp>
      <p:grpSp>
        <p:nvGrpSpPr>
          <p:cNvPr id="32" name="Group 49"/>
          <p:cNvGrpSpPr/>
          <p:nvPr/>
        </p:nvGrpSpPr>
        <p:grpSpPr>
          <a:xfrm>
            <a:off x="4281196" y="2308810"/>
            <a:ext cx="866868" cy="400110"/>
            <a:chOff x="4405406" y="2228619"/>
            <a:chExt cx="622957" cy="400110"/>
          </a:xfrm>
        </p:grpSpPr>
        <p:sp>
          <p:nvSpPr>
            <p:cNvPr id="33" name="Oval 32"/>
            <p:cNvSpPr/>
            <p:nvPr/>
          </p:nvSpPr>
          <p:spPr>
            <a:xfrm>
              <a:off x="4405406" y="2325385"/>
              <a:ext cx="500080" cy="288715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460824" y="2228619"/>
              <a:ext cx="567539" cy="40011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xor</a:t>
              </a:r>
              <a:endParaRPr lang="en-US" sz="2000" b="1" dirty="0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104707" y="2417999"/>
            <a:ext cx="990601" cy="3048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sz="1400" dirty="0" err="1" smtClean="0">
                <a:solidFill>
                  <a:srgbClr val="000000"/>
                </a:solidFill>
              </a:rPr>
              <a:t>FindOk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6063073" y="2418000"/>
            <a:ext cx="990601" cy="3048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sz="1400" dirty="0" err="1" smtClean="0">
                <a:solidFill>
                  <a:srgbClr val="000000"/>
                </a:solidFill>
              </a:rPr>
              <a:t>NoFind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4134958" y="1828800"/>
            <a:ext cx="990601" cy="304800"/>
          </a:xfrm>
          <a:prstGeom prst="round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Search</a:t>
            </a:r>
            <a:endParaRPr lang="en-US" sz="1400" dirty="0">
              <a:solidFill>
                <a:srgbClr val="000000"/>
              </a:solidFill>
            </a:endParaRPr>
          </a:p>
        </p:txBody>
      </p:sp>
      <p:cxnSp>
        <p:nvCxnSpPr>
          <p:cNvPr id="54" name="Straight Connector 53"/>
          <p:cNvCxnSpPr>
            <a:stCxn id="5" idx="3"/>
          </p:cNvCxnSpPr>
          <p:nvPr/>
        </p:nvCxnSpPr>
        <p:spPr>
          <a:xfrm flipV="1">
            <a:off x="3095308" y="2565237"/>
            <a:ext cx="1248092" cy="5162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57" name="Straight Connector 56"/>
          <p:cNvCxnSpPr>
            <a:endCxn id="39" idx="1"/>
          </p:cNvCxnSpPr>
          <p:nvPr/>
        </p:nvCxnSpPr>
        <p:spPr>
          <a:xfrm>
            <a:off x="4907879" y="2565237"/>
            <a:ext cx="1155194" cy="5163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60" name="Straight Connector 59"/>
          <p:cNvCxnSpPr>
            <a:stCxn id="49" idx="2"/>
          </p:cNvCxnSpPr>
          <p:nvPr/>
        </p:nvCxnSpPr>
        <p:spPr>
          <a:xfrm rot="5400000">
            <a:off x="4495952" y="2263289"/>
            <a:ext cx="263997" cy="4619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grpSp>
        <p:nvGrpSpPr>
          <p:cNvPr id="2" name="Group 33"/>
          <p:cNvGrpSpPr/>
          <p:nvPr/>
        </p:nvGrpSpPr>
        <p:grpSpPr>
          <a:xfrm>
            <a:off x="838200" y="2722798"/>
            <a:ext cx="3392917" cy="1392004"/>
            <a:chOff x="838200" y="2722798"/>
            <a:chExt cx="3392917" cy="1392004"/>
          </a:xfrm>
        </p:grpSpPr>
        <p:sp>
          <p:nvSpPr>
            <p:cNvPr id="6" name="Rounded Rectangle 5"/>
            <p:cNvSpPr/>
            <p:nvPr/>
          </p:nvSpPr>
          <p:spPr>
            <a:xfrm>
              <a:off x="838200" y="3809999"/>
              <a:ext cx="1030717" cy="304800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solidFill>
                    <a:schemeClr val="tx1"/>
                  </a:solidFill>
                </a:rPr>
                <a:t>StartFind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Connector 7"/>
            <p:cNvCxnSpPr>
              <a:stCxn id="6" idx="0"/>
              <a:endCxn id="5" idx="2"/>
            </p:cNvCxnSpPr>
            <p:nvPr/>
          </p:nvCxnSpPr>
          <p:spPr>
            <a:xfrm rot="5400000" flipH="1" flipV="1">
              <a:off x="1433183" y="2643175"/>
              <a:ext cx="1087200" cy="1246449"/>
            </a:xfrm>
            <a:prstGeom prst="line">
              <a:avLst/>
            </a:prstGeom>
            <a:ln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9" name="Rounded Rectangle 8"/>
            <p:cNvSpPr/>
            <p:nvPr/>
          </p:nvSpPr>
          <p:spPr>
            <a:xfrm>
              <a:off x="1981200" y="3810003"/>
              <a:ext cx="1123073" cy="304799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solidFill>
                    <a:srgbClr val="000000"/>
                  </a:solidFill>
                </a:rPr>
                <a:t>Pass(i</a:t>
              </a:r>
              <a:r>
                <a:rPr lang="en-US" sz="1400" dirty="0" smtClean="0">
                  <a:solidFill>
                    <a:srgbClr val="000000"/>
                  </a:solidFill>
                </a:rPr>
                <a:t>)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3200400" y="3810002"/>
              <a:ext cx="1030717" cy="304798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solidFill>
                    <a:srgbClr val="000000"/>
                  </a:solidFill>
                </a:rPr>
                <a:t>FindOk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  <p:cxnSp>
          <p:nvCxnSpPr>
            <p:cNvPr id="12" name="Straight Connector 11"/>
            <p:cNvCxnSpPr>
              <a:stCxn id="5" idx="2"/>
              <a:endCxn id="9" idx="0"/>
            </p:cNvCxnSpPr>
            <p:nvPr/>
          </p:nvCxnSpPr>
          <p:spPr>
            <a:xfrm rot="5400000">
              <a:off x="2027771" y="3237766"/>
              <a:ext cx="1087204" cy="57271"/>
            </a:xfrm>
            <a:prstGeom prst="line">
              <a:avLst/>
            </a:prstGeom>
            <a:ln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4" name="Straight Connector 13"/>
            <p:cNvCxnSpPr>
              <a:stCxn id="5" idx="2"/>
              <a:endCxn id="10" idx="0"/>
            </p:cNvCxnSpPr>
            <p:nvPr/>
          </p:nvCxnSpPr>
          <p:spPr>
            <a:xfrm rot="16200000" flipH="1">
              <a:off x="2614282" y="2708524"/>
              <a:ext cx="1087203" cy="1115751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grpSp>
          <p:nvGrpSpPr>
            <p:cNvPr id="3" name="Group 64"/>
            <p:cNvGrpSpPr/>
            <p:nvPr/>
          </p:nvGrpSpPr>
          <p:grpSpPr>
            <a:xfrm>
              <a:off x="2191372" y="3260212"/>
              <a:ext cx="777155" cy="307777"/>
              <a:chOff x="3662604" y="5334000"/>
              <a:chExt cx="777155" cy="307777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3672683" y="5359800"/>
                <a:ext cx="767076" cy="281977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662604" y="5334000"/>
                <a:ext cx="775873" cy="30777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 smtClean="0"/>
                  <a:t>some </a:t>
                </a:r>
                <a:r>
                  <a:rPr lang="en-US" sz="1400" dirty="0" err="1" smtClean="0"/>
                  <a:t>i</a:t>
                </a:r>
                <a:endParaRPr lang="en-US" sz="1400" dirty="0" smtClean="0"/>
              </a:p>
            </p:txBody>
          </p:sp>
        </p:grpSp>
      </p:grpSp>
      <p:grpSp>
        <p:nvGrpSpPr>
          <p:cNvPr id="4" name="Group 34"/>
          <p:cNvGrpSpPr/>
          <p:nvPr/>
        </p:nvGrpSpPr>
        <p:grpSpPr>
          <a:xfrm>
            <a:off x="4912883" y="2722799"/>
            <a:ext cx="3316717" cy="1392002"/>
            <a:chOff x="4912883" y="2722799"/>
            <a:chExt cx="3316717" cy="1392002"/>
          </a:xfrm>
        </p:grpSpPr>
        <p:sp>
          <p:nvSpPr>
            <p:cNvPr id="40" name="Rounded Rectangle 39"/>
            <p:cNvSpPr/>
            <p:nvPr/>
          </p:nvSpPr>
          <p:spPr>
            <a:xfrm>
              <a:off x="4912883" y="3810000"/>
              <a:ext cx="1030717" cy="304800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solidFill>
                    <a:schemeClr val="tx1"/>
                  </a:solidFill>
                </a:rPr>
                <a:t>StartFind</a:t>
              </a:r>
              <a:endParaRPr lang="en-US" sz="14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41" name="Straight Connector 40"/>
            <p:cNvCxnSpPr>
              <a:stCxn id="40" idx="0"/>
              <a:endCxn id="39" idx="2"/>
            </p:cNvCxnSpPr>
            <p:nvPr/>
          </p:nvCxnSpPr>
          <p:spPr>
            <a:xfrm rot="5400000" flipH="1" flipV="1">
              <a:off x="5449708" y="2701334"/>
              <a:ext cx="1087200" cy="1130132"/>
            </a:xfrm>
            <a:prstGeom prst="line">
              <a:avLst/>
            </a:prstGeom>
            <a:ln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42" name="Rounded Rectangle 41"/>
            <p:cNvSpPr/>
            <p:nvPr/>
          </p:nvSpPr>
          <p:spPr>
            <a:xfrm>
              <a:off x="6063073" y="3810001"/>
              <a:ext cx="1030717" cy="304799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solidFill>
                    <a:srgbClr val="000000"/>
                  </a:solidFill>
                </a:rPr>
                <a:t>Fail(i</a:t>
              </a:r>
              <a:r>
                <a:rPr lang="en-US" sz="1400" dirty="0" smtClean="0">
                  <a:solidFill>
                    <a:srgbClr val="000000"/>
                  </a:solidFill>
                </a:rPr>
                <a:t>)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7198883" y="3810003"/>
              <a:ext cx="1030717" cy="304798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solidFill>
                    <a:srgbClr val="000000"/>
                  </a:solidFill>
                </a:rPr>
                <a:t>NoFind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  <p:cxnSp>
          <p:nvCxnSpPr>
            <p:cNvPr id="44" name="Straight Connector 43"/>
            <p:cNvCxnSpPr>
              <a:stCxn id="39" idx="2"/>
              <a:endCxn id="42" idx="0"/>
            </p:cNvCxnSpPr>
            <p:nvPr/>
          </p:nvCxnSpPr>
          <p:spPr>
            <a:xfrm rot="16200000" flipH="1">
              <a:off x="6024803" y="3256371"/>
              <a:ext cx="1087201" cy="20058"/>
            </a:xfrm>
            <a:prstGeom prst="line">
              <a:avLst/>
            </a:prstGeom>
            <a:ln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45" name="Straight Connector 44"/>
            <p:cNvCxnSpPr>
              <a:stCxn id="39" idx="2"/>
              <a:endCxn id="43" idx="0"/>
            </p:cNvCxnSpPr>
            <p:nvPr/>
          </p:nvCxnSpPr>
          <p:spPr>
            <a:xfrm rot="16200000" flipH="1">
              <a:off x="6592707" y="2688467"/>
              <a:ext cx="1087203" cy="115586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grpSp>
          <p:nvGrpSpPr>
            <p:cNvPr id="7" name="Group 65"/>
            <p:cNvGrpSpPr/>
            <p:nvPr/>
          </p:nvGrpSpPr>
          <p:grpSpPr>
            <a:xfrm>
              <a:off x="6172200" y="3276600"/>
              <a:ext cx="896932" cy="307777"/>
              <a:chOff x="3662604" y="5334000"/>
              <a:chExt cx="777155" cy="307777"/>
            </a:xfrm>
          </p:grpSpPr>
          <p:sp>
            <p:nvSpPr>
              <p:cNvPr id="67" name="Oval 66"/>
              <p:cNvSpPr/>
              <p:nvPr/>
            </p:nvSpPr>
            <p:spPr>
              <a:xfrm>
                <a:off x="3672683" y="5359800"/>
                <a:ext cx="767076" cy="281977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3662604" y="5334000"/>
                <a:ext cx="775873" cy="30777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 smtClean="0"/>
                  <a:t>all </a:t>
                </a:r>
                <a:r>
                  <a:rPr lang="en-US" sz="1400" dirty="0" err="1" smtClean="0"/>
                  <a:t>i</a:t>
                </a:r>
                <a:r>
                  <a:rPr lang="en-US" sz="1400" dirty="0" smtClean="0"/>
                  <a:t> </a:t>
                </a:r>
              </a:p>
            </p:txBody>
          </p:sp>
        </p:grpSp>
      </p:grpSp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Invariants for verification</a:t>
            </a:r>
          </a:p>
        </p:txBody>
      </p:sp>
      <p:sp>
        <p:nvSpPr>
          <p:cNvPr id="29" name="Content Placeholder 28"/>
          <p:cNvSpPr>
            <a:spLocks noGrp="1"/>
          </p:cNvSpPr>
          <p:nvPr>
            <p:ph idx="1"/>
          </p:nvPr>
        </p:nvSpPr>
        <p:spPr>
          <a:xfrm>
            <a:off x="457200" y="4495800"/>
            <a:ext cx="8229600" cy="163036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Pass  ⊆   S ∩ P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Fail  ⊆  S \ P</a:t>
            </a:r>
            <a:endParaRPr lang="en-US" i="1" dirty="0">
              <a:solidFill>
                <a:srgbClr val="0000FF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F73D1-2B98-634A-8DEF-EFFF38C9A331}" type="slidenum">
              <a:rPr lang="en-US" smtClean="0"/>
              <a:pPr/>
              <a:t>24</a:t>
            </a:fld>
            <a:endParaRPr lang="en-US"/>
          </a:p>
        </p:txBody>
      </p:sp>
      <p:grpSp>
        <p:nvGrpSpPr>
          <p:cNvPr id="32" name="Group 49"/>
          <p:cNvGrpSpPr/>
          <p:nvPr/>
        </p:nvGrpSpPr>
        <p:grpSpPr>
          <a:xfrm>
            <a:off x="4281196" y="2308810"/>
            <a:ext cx="866868" cy="400110"/>
            <a:chOff x="4405406" y="2228619"/>
            <a:chExt cx="622957" cy="400110"/>
          </a:xfrm>
        </p:grpSpPr>
        <p:sp>
          <p:nvSpPr>
            <p:cNvPr id="33" name="Oval 32"/>
            <p:cNvSpPr/>
            <p:nvPr/>
          </p:nvSpPr>
          <p:spPr>
            <a:xfrm>
              <a:off x="4405406" y="2325385"/>
              <a:ext cx="500080" cy="288715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460824" y="2228619"/>
              <a:ext cx="567539" cy="40011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xor</a:t>
              </a:r>
              <a:endParaRPr lang="en-US" sz="2000" b="1" dirty="0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Transform to sequential model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StartFind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FF"/>
                </a:solidFill>
              </a:rPr>
              <a:t>;</a:t>
            </a:r>
          </a:p>
          <a:p>
            <a:pPr>
              <a:buNone/>
            </a:pPr>
            <a:r>
              <a:rPr lang="en-US" b="1" dirty="0" smtClean="0"/>
              <a:t>		</a:t>
            </a:r>
            <a:r>
              <a:rPr lang="en-US" b="1" dirty="0" smtClean="0">
                <a:solidFill>
                  <a:srgbClr val="0000FF"/>
                </a:solidFill>
              </a:rPr>
              <a:t>for  </a:t>
            </a:r>
            <a:r>
              <a:rPr lang="en-US" dirty="0" err="1" smtClean="0"/>
              <a:t>i</a:t>
            </a:r>
            <a:r>
              <a:rPr lang="en-US" dirty="0" smtClean="0"/>
              <a:t>  </a:t>
            </a:r>
            <a:r>
              <a:rPr lang="en-US" b="1" dirty="0" smtClean="0">
                <a:solidFill>
                  <a:srgbClr val="0000FF"/>
                </a:solidFill>
              </a:rPr>
              <a:t>in  </a:t>
            </a:r>
            <a:r>
              <a:rPr lang="en-US" dirty="0" smtClean="0"/>
              <a:t>S  </a:t>
            </a:r>
            <a:r>
              <a:rPr lang="en-US" b="1" dirty="0" smtClean="0">
                <a:solidFill>
                  <a:srgbClr val="0000FF"/>
                </a:solidFill>
              </a:rPr>
              <a:t>do</a:t>
            </a:r>
          </a:p>
          <a:p>
            <a:pPr>
              <a:buNone/>
            </a:pPr>
            <a:r>
              <a:rPr lang="en-US" dirty="0" smtClean="0"/>
              <a:t>			</a:t>
            </a:r>
            <a:r>
              <a:rPr lang="en-US" dirty="0" err="1" smtClean="0"/>
              <a:t>Fail(i</a:t>
            </a:r>
            <a:r>
              <a:rPr lang="en-US" dirty="0" smtClean="0"/>
              <a:t>)   </a:t>
            </a:r>
          </a:p>
          <a:p>
            <a:pPr>
              <a:buNone/>
            </a:pPr>
            <a:r>
              <a:rPr lang="en-US" dirty="0" smtClean="0"/>
              <a:t>		 	</a:t>
            </a:r>
            <a:r>
              <a:rPr lang="en-US" dirty="0" smtClean="0">
                <a:solidFill>
                  <a:srgbClr val="0000FF"/>
                </a:solidFill>
              </a:rPr>
              <a:t>[]   </a:t>
            </a:r>
          </a:p>
          <a:p>
            <a:pPr>
              <a:buNone/>
            </a:pPr>
            <a:r>
              <a:rPr lang="en-US" dirty="0" smtClean="0"/>
              <a:t>			Pass(</a:t>
            </a:r>
            <a:r>
              <a:rPr lang="en-US" dirty="0" err="1" smtClean="0"/>
              <a:t>i</a:t>
            </a:r>
            <a:r>
              <a:rPr lang="en-US" dirty="0" smtClean="0"/>
              <a:t>) </a:t>
            </a:r>
            <a:r>
              <a:rPr lang="en-US" dirty="0" smtClean="0">
                <a:solidFill>
                  <a:srgbClr val="0000FF"/>
                </a:solidFill>
              </a:rPr>
              <a:t>; exit 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		</a:t>
            </a:r>
            <a:r>
              <a:rPr lang="en-US" b="1" dirty="0" err="1" smtClean="0">
                <a:solidFill>
                  <a:srgbClr val="0000FF"/>
                </a:solidFill>
              </a:rPr>
              <a:t>od</a:t>
            </a:r>
            <a:r>
              <a:rPr lang="en-US" b="1" dirty="0" smtClean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;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b="1" dirty="0" smtClean="0">
                <a:solidFill>
                  <a:srgbClr val="0000FF"/>
                </a:solidFill>
              </a:rPr>
              <a:t>	if  </a:t>
            </a:r>
            <a:r>
              <a:rPr lang="en-US" dirty="0" smtClean="0">
                <a:solidFill>
                  <a:srgbClr val="0000FF"/>
                </a:solidFill>
              </a:rPr>
              <a:t>exit  </a:t>
            </a:r>
            <a:r>
              <a:rPr lang="en-US" b="1" dirty="0" smtClean="0">
                <a:solidFill>
                  <a:srgbClr val="0000FF"/>
                </a:solidFill>
              </a:rPr>
              <a:t>then  </a:t>
            </a:r>
            <a:r>
              <a:rPr lang="en-US" dirty="0" err="1" smtClean="0"/>
              <a:t>FindOk</a:t>
            </a:r>
            <a:r>
              <a:rPr lang="en-US" dirty="0" smtClean="0"/>
              <a:t>  </a:t>
            </a:r>
            <a:r>
              <a:rPr lang="en-US" b="1" dirty="0" smtClean="0">
                <a:solidFill>
                  <a:srgbClr val="0000FF"/>
                </a:solidFill>
              </a:rPr>
              <a:t>else  </a:t>
            </a:r>
            <a:r>
              <a:rPr lang="en-US" dirty="0" err="1" smtClean="0"/>
              <a:t>NoFind</a:t>
            </a:r>
            <a:r>
              <a:rPr lang="en-US" dirty="0" smtClean="0"/>
              <a:t>  </a:t>
            </a:r>
            <a:r>
              <a:rPr lang="en-US" b="1" dirty="0" err="1" smtClean="0">
                <a:solidFill>
                  <a:srgbClr val="0000FF"/>
                </a:solidFill>
              </a:rPr>
              <a:t>fi</a:t>
            </a:r>
            <a:endParaRPr lang="en-US" b="1" dirty="0" smtClean="0">
              <a:solidFill>
                <a:srgbClr val="0000FF"/>
              </a:solidFill>
            </a:endParaRP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F73D1-2B98-634A-8DEF-EFFF38C9A331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088995" y="1524000"/>
            <a:ext cx="990601" cy="3048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FindOk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362200" y="2915999"/>
            <a:ext cx="1429273" cy="3048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StartFind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>
            <a:stCxn id="6" idx="0"/>
            <a:endCxn id="5" idx="2"/>
          </p:cNvCxnSpPr>
          <p:nvPr/>
        </p:nvCxnSpPr>
        <p:spPr>
          <a:xfrm rot="5400000" flipH="1" flipV="1">
            <a:off x="3286967" y="1618671"/>
            <a:ext cx="1087199" cy="1507459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9" name="Rounded Rectangle 8"/>
          <p:cNvSpPr/>
          <p:nvPr/>
        </p:nvSpPr>
        <p:spPr>
          <a:xfrm>
            <a:off x="4081873" y="3810000"/>
            <a:ext cx="1030717" cy="304799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rgbClr val="000000"/>
                </a:solidFill>
              </a:rPr>
              <a:t>Pass(p,i</a:t>
            </a:r>
            <a:r>
              <a:rPr lang="en-US" sz="1600" dirty="0" smtClean="0">
                <a:solidFill>
                  <a:srgbClr val="000000"/>
                </a:solidFill>
              </a:rPr>
              <a:t>)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674883" y="2916002"/>
            <a:ext cx="1030717" cy="304798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rgbClr val="000000"/>
                </a:solidFill>
              </a:rPr>
              <a:t>FindOk</a:t>
            </a:r>
            <a:endParaRPr lang="en-US" sz="1600" dirty="0">
              <a:solidFill>
                <a:srgbClr val="000000"/>
              </a:solidFill>
            </a:endParaRPr>
          </a:p>
        </p:txBody>
      </p:sp>
      <p:cxnSp>
        <p:nvCxnSpPr>
          <p:cNvPr id="12" name="Straight Connector 11"/>
          <p:cNvCxnSpPr>
            <a:stCxn id="5" idx="2"/>
            <a:endCxn id="9" idx="0"/>
          </p:cNvCxnSpPr>
          <p:nvPr/>
        </p:nvCxnSpPr>
        <p:spPr>
          <a:xfrm rot="16200000" flipH="1">
            <a:off x="3600164" y="2812932"/>
            <a:ext cx="1981200" cy="12936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4" name="Straight Connector 13"/>
          <p:cNvCxnSpPr>
            <a:stCxn id="5" idx="2"/>
            <a:endCxn id="10" idx="0"/>
          </p:cNvCxnSpPr>
          <p:nvPr/>
        </p:nvCxnSpPr>
        <p:spPr>
          <a:xfrm rot="16200000" flipH="1">
            <a:off x="4843668" y="1569428"/>
            <a:ext cx="1087202" cy="160594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grpSp>
        <p:nvGrpSpPr>
          <p:cNvPr id="3" name="Group 64"/>
          <p:cNvGrpSpPr/>
          <p:nvPr/>
        </p:nvGrpSpPr>
        <p:grpSpPr>
          <a:xfrm>
            <a:off x="3963790" y="2861846"/>
            <a:ext cx="1400299" cy="338554"/>
            <a:chOff x="3598590" y="5334000"/>
            <a:chExt cx="940365" cy="338554"/>
          </a:xfrm>
        </p:grpSpPr>
        <p:sp>
          <p:nvSpPr>
            <p:cNvPr id="15" name="Oval 14"/>
            <p:cNvSpPr/>
            <p:nvPr/>
          </p:nvSpPr>
          <p:spPr>
            <a:xfrm>
              <a:off x="3672682" y="5359800"/>
              <a:ext cx="846068" cy="312754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598590" y="5334000"/>
              <a:ext cx="940365" cy="338554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0000"/>
                  </a:solidFill>
                </a:rPr>
                <a:t>some </a:t>
              </a:r>
              <a:r>
                <a:rPr lang="en-US" sz="1600" dirty="0" err="1" smtClean="0">
                  <a:solidFill>
                    <a:srgbClr val="000000"/>
                  </a:solidFill>
                </a:rPr>
                <a:t>i:S</a:t>
              </a:r>
              <a:r>
                <a:rPr lang="en-US" sz="1600" dirty="0" smtClean="0">
                  <a:solidFill>
                    <a:srgbClr val="000000"/>
                  </a:solidFill>
                </a:rPr>
                <a:t>[p]</a:t>
              </a:r>
              <a:r>
                <a:rPr lang="en-US" sz="2000" baseline="-25000" dirty="0" smtClean="0">
                  <a:solidFill>
                    <a:srgbClr val="000000"/>
                  </a:solidFill>
                </a:rPr>
                <a:t>  </a:t>
              </a:r>
              <a:r>
                <a:rPr lang="en-US" sz="1600" dirty="0" smtClean="0">
                  <a:solidFill>
                    <a:srgbClr val="000000"/>
                  </a:solidFill>
                </a:rPr>
                <a:t> </a:t>
              </a:r>
            </a:p>
          </p:txBody>
        </p:sp>
      </p:grpSp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Alternatively refine to parallel model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28" name="Content Placeholder 27"/>
          <p:cNvSpPr>
            <a:spLocks noGrp="1"/>
          </p:cNvSpPr>
          <p:nvPr>
            <p:ph idx="1"/>
          </p:nvPr>
        </p:nvSpPr>
        <p:spPr>
          <a:xfrm>
            <a:off x="515844" y="4595017"/>
            <a:ext cx="8229600" cy="1958183"/>
          </a:xfrm>
        </p:spPr>
        <p:txBody>
          <a:bodyPr>
            <a:normAutofit/>
          </a:bodyPr>
          <a:lstStyle/>
          <a:p>
            <a:r>
              <a:rPr lang="en-US" dirty="0" smtClean="0"/>
              <a:t>Partition </a:t>
            </a:r>
            <a:r>
              <a:rPr lang="en-US" dirty="0" smtClean="0">
                <a:solidFill>
                  <a:srgbClr val="0000FF"/>
                </a:solidFill>
              </a:rPr>
              <a:t>S</a:t>
            </a:r>
            <a:r>
              <a:rPr lang="en-US" dirty="0" smtClean="0"/>
              <a:t> so that search is farmed out to multiple processors </a:t>
            </a:r>
            <a:r>
              <a:rPr lang="en-US" dirty="0" smtClean="0">
                <a:solidFill>
                  <a:srgbClr val="0000FF"/>
                </a:solidFill>
              </a:rPr>
              <a:t>p ∈ P</a:t>
            </a:r>
          </a:p>
          <a:p>
            <a:r>
              <a:rPr lang="en-US" dirty="0" smtClean="0"/>
              <a:t>This is a simple refinement step in Event-B</a:t>
            </a:r>
          </a:p>
        </p:txBody>
      </p:sp>
      <p:grpSp>
        <p:nvGrpSpPr>
          <p:cNvPr id="16" name="Group 64"/>
          <p:cNvGrpSpPr/>
          <p:nvPr/>
        </p:nvGrpSpPr>
        <p:grpSpPr>
          <a:xfrm>
            <a:off x="4060167" y="2286000"/>
            <a:ext cx="1045233" cy="338554"/>
            <a:chOff x="3604379" y="5334000"/>
            <a:chExt cx="940365" cy="338554"/>
          </a:xfrm>
        </p:grpSpPr>
        <p:sp>
          <p:nvSpPr>
            <p:cNvPr id="17" name="Oval 16"/>
            <p:cNvSpPr/>
            <p:nvPr/>
          </p:nvSpPr>
          <p:spPr>
            <a:xfrm>
              <a:off x="3672682" y="5359800"/>
              <a:ext cx="846068" cy="312754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604379" y="5334000"/>
              <a:ext cx="940365" cy="338554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some </a:t>
              </a:r>
              <a:r>
                <a:rPr lang="en-US" sz="1600" dirty="0" err="1" smtClean="0">
                  <a:solidFill>
                    <a:schemeClr val="tx1"/>
                  </a:solidFill>
                </a:rPr>
                <a:t>p:P</a:t>
              </a:r>
              <a:r>
                <a:rPr lang="en-US" sz="1600" dirty="0" smtClean="0">
                  <a:solidFill>
                    <a:schemeClr val="tx1"/>
                  </a:solidFill>
                </a:rPr>
                <a:t> 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F73D1-2B98-634A-8DEF-EFFF38C9A331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solidFill>
                  <a:srgbClr val="0000FF"/>
                </a:solidFill>
              </a:rPr>
              <a:t>Replicated data base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GB" sz="2400" dirty="0"/>
              <a:t>Abstract model</a:t>
            </a:r>
          </a:p>
          <a:p>
            <a:pPr lvl="1">
              <a:lnSpc>
                <a:spcPct val="90000"/>
              </a:lnSpc>
              <a:buNone/>
            </a:pPr>
            <a:r>
              <a:rPr lang="en-GB" sz="2500" dirty="0"/>
              <a:t>       </a:t>
            </a:r>
            <a:r>
              <a:rPr lang="en-GB" sz="2500" dirty="0" smtClean="0"/>
              <a:t> 		db  </a:t>
            </a:r>
            <a:r>
              <a:rPr lang="en-GB" sz="2500" dirty="0" err="1" smtClean="0">
                <a:sym typeface="Symbol" pitchFamily="-112" charset="2"/>
              </a:rPr>
              <a:t></a:t>
            </a:r>
            <a:r>
              <a:rPr lang="en-GB" sz="2500" dirty="0" smtClean="0">
                <a:sym typeface="Symbol" pitchFamily="-112" charset="2"/>
              </a:rPr>
              <a:t>  </a:t>
            </a:r>
            <a:r>
              <a:rPr lang="en-GB" sz="2500" dirty="0">
                <a:sym typeface="Symbol" pitchFamily="-112" charset="2"/>
              </a:rPr>
              <a:t>object </a:t>
            </a:r>
            <a:r>
              <a:rPr lang="en-GB" sz="2500" dirty="0" err="1">
                <a:sym typeface="Symbol" pitchFamily="-112" charset="2"/>
              </a:rPr>
              <a:t></a:t>
            </a:r>
            <a:r>
              <a:rPr lang="en-GB" sz="2500" dirty="0">
                <a:sym typeface="Symbol" pitchFamily="-112" charset="2"/>
              </a:rPr>
              <a:t> </a:t>
            </a:r>
            <a:r>
              <a:rPr lang="en-GB" sz="2500" dirty="0" smtClean="0">
                <a:sym typeface="Symbol" pitchFamily="-112" charset="2"/>
              </a:rPr>
              <a:t>DATA</a:t>
            </a:r>
          </a:p>
          <a:p>
            <a:pPr lvl="1" eaLnBrk="1" hangingPunct="1">
              <a:lnSpc>
                <a:spcPct val="90000"/>
              </a:lnSpc>
              <a:buFont typeface="Wingdings" pitchFamily="-112" charset="2"/>
              <a:buNone/>
            </a:pPr>
            <a:endParaRPr lang="en-GB" sz="2500" dirty="0" smtClean="0">
              <a:sym typeface="Symbol" pitchFamily="-112" charset="2"/>
            </a:endParaRPr>
          </a:p>
          <a:p>
            <a:pPr eaLnBrk="1" hangingPunct="1">
              <a:lnSpc>
                <a:spcPct val="90000"/>
              </a:lnSpc>
              <a:buFont typeface="Wingdings" pitchFamily="-112" charset="2"/>
              <a:buNone/>
            </a:pPr>
            <a:r>
              <a:rPr lang="en-GB" sz="2400" dirty="0" smtClean="0"/>
              <a:t>Commit  </a:t>
            </a:r>
            <a:r>
              <a:rPr lang="en-GB" sz="2400" dirty="0"/>
              <a:t>=       /*   </a:t>
            </a:r>
            <a:r>
              <a:rPr lang="en-GB" sz="2400" dirty="0">
                <a:sym typeface="Symbol" pitchFamily="-112" charset="2"/>
              </a:rPr>
              <a:t>update a set of objects </a:t>
            </a:r>
            <a:r>
              <a:rPr lang="en-GB" sz="2400" i="1" dirty="0" err="1">
                <a:sym typeface="Symbol" pitchFamily="-112" charset="2"/>
              </a:rPr>
              <a:t>os</a:t>
            </a:r>
            <a:r>
              <a:rPr lang="en-GB" sz="2400" i="1" dirty="0">
                <a:sym typeface="Symbol" pitchFamily="-112" charset="2"/>
              </a:rPr>
              <a:t>  */</a:t>
            </a:r>
            <a:endParaRPr lang="en-GB" sz="2400" dirty="0"/>
          </a:p>
          <a:p>
            <a:pPr>
              <a:lnSpc>
                <a:spcPct val="90000"/>
              </a:lnSpc>
              <a:buNone/>
            </a:pPr>
            <a:r>
              <a:rPr lang="en-GB" sz="2400" dirty="0" smtClean="0"/>
              <a:t>	</a:t>
            </a:r>
            <a:r>
              <a:rPr lang="en-GB" sz="2400" b="1" dirty="0" smtClean="0">
                <a:solidFill>
                  <a:srgbClr val="0000FF"/>
                </a:solidFill>
              </a:rPr>
              <a:t>any</a:t>
            </a:r>
            <a:r>
              <a:rPr lang="en-GB" sz="2400" dirty="0" smtClean="0"/>
              <a:t>		</a:t>
            </a:r>
            <a:r>
              <a:rPr lang="en-GB" sz="2400" dirty="0" err="1" smtClean="0"/>
              <a:t>os</a:t>
            </a:r>
            <a:r>
              <a:rPr lang="en-GB" sz="2400" dirty="0"/>
              <a:t>,</a:t>
            </a:r>
            <a:r>
              <a:rPr lang="en-GB" sz="2400" dirty="0" smtClean="0"/>
              <a:t> update </a:t>
            </a:r>
          </a:p>
          <a:p>
            <a:pPr eaLnBrk="1" hangingPunct="1">
              <a:lnSpc>
                <a:spcPct val="90000"/>
              </a:lnSpc>
              <a:buFont typeface="Wingdings" pitchFamily="-112" charset="2"/>
              <a:buNone/>
            </a:pPr>
            <a:r>
              <a:rPr lang="en-GB" sz="2400" dirty="0" smtClean="0"/>
              <a:t>	</a:t>
            </a:r>
            <a:r>
              <a:rPr lang="en-GB" sz="2400" b="1" dirty="0" smtClean="0">
                <a:solidFill>
                  <a:srgbClr val="0000FF"/>
                </a:solidFill>
              </a:rPr>
              <a:t>where</a:t>
            </a:r>
          </a:p>
          <a:p>
            <a:pPr eaLnBrk="1" hangingPunct="1">
              <a:lnSpc>
                <a:spcPct val="90000"/>
              </a:lnSpc>
              <a:buFont typeface="Wingdings" pitchFamily="-112" charset="2"/>
              <a:buNone/>
            </a:pPr>
            <a:r>
              <a:rPr lang="en-GB" sz="2400" dirty="0"/>
              <a:t>	</a:t>
            </a:r>
            <a:r>
              <a:rPr lang="en-GB" sz="2400" dirty="0" smtClean="0"/>
              <a:t>		</a:t>
            </a:r>
            <a:r>
              <a:rPr lang="en-GB" sz="2400" dirty="0" err="1" smtClean="0"/>
              <a:t>os</a:t>
            </a:r>
            <a:r>
              <a:rPr lang="en-GB" sz="2400" dirty="0" smtClean="0"/>
              <a:t>  </a:t>
            </a:r>
            <a:r>
              <a:rPr lang="en-GB" sz="2400" dirty="0" err="1">
                <a:sym typeface="Symbol" pitchFamily="-112" charset="2"/>
              </a:rPr>
              <a:t></a:t>
            </a:r>
            <a:r>
              <a:rPr lang="en-GB" sz="2400" dirty="0">
                <a:sym typeface="Symbol" pitchFamily="-112" charset="2"/>
              </a:rPr>
              <a:t> object</a:t>
            </a:r>
            <a:r>
              <a:rPr lang="en-GB" sz="2400" dirty="0"/>
              <a:t>  </a:t>
            </a:r>
            <a:r>
              <a:rPr lang="en-GB" sz="2400" dirty="0">
                <a:solidFill>
                  <a:srgbClr val="FF3300"/>
                </a:solidFill>
              </a:rPr>
              <a:t> </a:t>
            </a:r>
            <a:r>
              <a:rPr lang="en-GB" sz="2400" dirty="0">
                <a:latin typeface="Arial Unicode MS" pitchFamily="-112" charset="0"/>
                <a:ea typeface="Arial Unicode MS" pitchFamily="-112" charset="0"/>
                <a:cs typeface="Arial Unicode MS" pitchFamily="-112" charset="0"/>
              </a:rPr>
              <a:t>∧</a:t>
            </a:r>
          </a:p>
          <a:p>
            <a:pPr eaLnBrk="1" hangingPunct="1">
              <a:lnSpc>
                <a:spcPct val="90000"/>
              </a:lnSpc>
              <a:buFont typeface="Wingdings" pitchFamily="-112" charset="2"/>
              <a:buNone/>
            </a:pPr>
            <a:r>
              <a:rPr lang="en-GB" sz="2400" dirty="0">
                <a:latin typeface="Arial Unicode MS" pitchFamily="-112" charset="0"/>
                <a:ea typeface="Arial Unicode MS" pitchFamily="-112" charset="0"/>
                <a:cs typeface="Arial Unicode MS" pitchFamily="-112" charset="0"/>
              </a:rPr>
              <a:t>	</a:t>
            </a:r>
            <a:r>
              <a:rPr lang="en-GB" sz="2400" dirty="0" smtClean="0">
                <a:latin typeface="Arial Unicode MS" pitchFamily="-112" charset="0"/>
                <a:ea typeface="Arial Unicode MS" pitchFamily="-112" charset="0"/>
                <a:cs typeface="Arial Unicode MS" pitchFamily="-112" charset="0"/>
              </a:rPr>
              <a:t>		</a:t>
            </a:r>
            <a:r>
              <a:rPr lang="en-GB" sz="2400" dirty="0" smtClean="0"/>
              <a:t>update   </a:t>
            </a:r>
            <a:r>
              <a:rPr lang="en-GB" sz="2400" dirty="0" err="1" smtClean="0">
                <a:sym typeface="Symbol" pitchFamily="-112" charset="2"/>
              </a:rPr>
              <a:t></a:t>
            </a:r>
            <a:r>
              <a:rPr lang="en-GB" sz="2400" dirty="0" smtClean="0">
                <a:sym typeface="Symbol" pitchFamily="-112" charset="2"/>
              </a:rPr>
              <a:t>   ( </a:t>
            </a:r>
            <a:r>
              <a:rPr lang="en-GB" sz="2400" dirty="0" err="1">
                <a:sym typeface="Symbol" pitchFamily="-112" charset="2"/>
              </a:rPr>
              <a:t>os</a:t>
            </a:r>
            <a:r>
              <a:rPr lang="en-GB" sz="2400" dirty="0">
                <a:sym typeface="Symbol" pitchFamily="-112" charset="2"/>
              </a:rPr>
              <a:t> </a:t>
            </a:r>
            <a:r>
              <a:rPr lang="en-GB" sz="2400" dirty="0" err="1">
                <a:sym typeface="Symbol" pitchFamily="-112" charset="2"/>
              </a:rPr>
              <a:t></a:t>
            </a:r>
            <a:r>
              <a:rPr lang="en-GB" sz="2400" dirty="0">
                <a:sym typeface="Symbol" pitchFamily="-112" charset="2"/>
              </a:rPr>
              <a:t> DATA )</a:t>
            </a:r>
            <a:r>
              <a:rPr lang="en-GB" sz="2400" dirty="0" smtClean="0">
                <a:sym typeface="Symbol" pitchFamily="-112" charset="2"/>
              </a:rPr>
              <a:t>  </a:t>
            </a:r>
            <a:r>
              <a:rPr lang="en-GB" sz="2400" dirty="0" err="1" smtClean="0">
                <a:sym typeface="Symbol" pitchFamily="-112" charset="2"/>
              </a:rPr>
              <a:t></a:t>
            </a:r>
            <a:r>
              <a:rPr lang="en-GB" sz="2400" dirty="0" smtClean="0">
                <a:sym typeface="Symbol" pitchFamily="-112" charset="2"/>
              </a:rPr>
              <a:t>  </a:t>
            </a:r>
            <a:r>
              <a:rPr lang="en-GB" sz="2400" dirty="0">
                <a:sym typeface="Symbol" pitchFamily="-112" charset="2"/>
              </a:rPr>
              <a:t>( </a:t>
            </a:r>
            <a:r>
              <a:rPr lang="en-GB" sz="2400" dirty="0" err="1">
                <a:sym typeface="Symbol" pitchFamily="-112" charset="2"/>
              </a:rPr>
              <a:t>os</a:t>
            </a:r>
            <a:r>
              <a:rPr lang="en-GB" sz="2400" dirty="0">
                <a:sym typeface="Symbol" pitchFamily="-112" charset="2"/>
              </a:rPr>
              <a:t> </a:t>
            </a:r>
            <a:r>
              <a:rPr lang="en-GB" sz="2400" dirty="0" err="1">
                <a:sym typeface="Symbol" pitchFamily="-112" charset="2"/>
              </a:rPr>
              <a:t></a:t>
            </a:r>
            <a:r>
              <a:rPr lang="en-GB" sz="2400" dirty="0">
                <a:sym typeface="Symbol" pitchFamily="-112" charset="2"/>
              </a:rPr>
              <a:t> DATA ) </a:t>
            </a:r>
            <a:endParaRPr lang="en-GB" sz="2400" dirty="0"/>
          </a:p>
          <a:p>
            <a:pPr eaLnBrk="1" hangingPunct="1">
              <a:lnSpc>
                <a:spcPct val="90000"/>
              </a:lnSpc>
              <a:buFont typeface="Wingdings" pitchFamily="-112" charset="2"/>
              <a:buNone/>
            </a:pPr>
            <a:r>
              <a:rPr lang="en-GB" sz="2400" dirty="0" smtClean="0"/>
              <a:t>	</a:t>
            </a:r>
            <a:r>
              <a:rPr lang="en-GB" sz="2400" b="1" dirty="0" smtClean="0">
                <a:solidFill>
                  <a:srgbClr val="0000FF"/>
                </a:solidFill>
              </a:rPr>
              <a:t>then</a:t>
            </a:r>
          </a:p>
          <a:p>
            <a:pPr>
              <a:lnSpc>
                <a:spcPct val="90000"/>
              </a:lnSpc>
              <a:buNone/>
            </a:pPr>
            <a:r>
              <a:rPr lang="en-GB" sz="2400" dirty="0"/>
              <a:t>	 	</a:t>
            </a:r>
            <a:r>
              <a:rPr lang="en-GB" sz="2400" dirty="0" smtClean="0"/>
              <a:t> 	</a:t>
            </a:r>
            <a:r>
              <a:rPr lang="en-GB" sz="2400" dirty="0" smtClean="0">
                <a:sym typeface="Symbol" pitchFamily="-112" charset="2"/>
              </a:rPr>
              <a:t>db  </a:t>
            </a:r>
            <a:r>
              <a:rPr lang="en-GB" sz="2400" dirty="0">
                <a:sym typeface="Symbol" pitchFamily="-112" charset="2"/>
              </a:rPr>
              <a:t>:</a:t>
            </a:r>
            <a:r>
              <a:rPr lang="en-GB" sz="2400" dirty="0" smtClean="0">
                <a:sym typeface="Symbol" pitchFamily="-112" charset="2"/>
              </a:rPr>
              <a:t>=  </a:t>
            </a:r>
            <a:r>
              <a:rPr lang="en-GB" sz="2400" dirty="0" err="1">
                <a:sym typeface="Symbol" pitchFamily="-112" charset="2"/>
              </a:rPr>
              <a:t>db</a:t>
            </a:r>
            <a:r>
              <a:rPr lang="en-GB" sz="2400" dirty="0" smtClean="0">
                <a:sym typeface="Symbol" pitchFamily="-112" charset="2"/>
              </a:rPr>
              <a:t>   </a:t>
            </a:r>
            <a:r>
              <a:rPr lang="en-GB" sz="2400" b="1" dirty="0" smtClean="0">
                <a:sym typeface="Zed" pitchFamily="2" charset="2"/>
              </a:rPr>
              <a:t>&lt;+ </a:t>
            </a:r>
            <a:r>
              <a:rPr lang="en-GB" sz="2400" dirty="0" smtClean="0">
                <a:sym typeface="Symbol" pitchFamily="-112" charset="2"/>
              </a:rPr>
              <a:t> </a:t>
            </a:r>
            <a:r>
              <a:rPr lang="en-GB" sz="2400" dirty="0">
                <a:sym typeface="Symbol" pitchFamily="-112" charset="2"/>
              </a:rPr>
              <a:t>update( </a:t>
            </a:r>
            <a:r>
              <a:rPr lang="en-GB" sz="2400" dirty="0" err="1">
                <a:sym typeface="Symbol" pitchFamily="-112" charset="2"/>
              </a:rPr>
              <a:t>os</a:t>
            </a:r>
            <a:r>
              <a:rPr lang="en-GB" sz="2400" dirty="0" smtClean="0">
                <a:sym typeface="Symbol" pitchFamily="-112" charset="2"/>
              </a:rPr>
              <a:t> </a:t>
            </a:r>
            <a:r>
              <a:rPr lang="en-US" sz="2400" dirty="0" smtClean="0">
                <a:latin typeface="ArialUnicodeMS"/>
              </a:rPr>
              <a:t>⊲</a:t>
            </a:r>
            <a:r>
              <a:rPr lang="en-GB" sz="2400" dirty="0" smtClean="0">
                <a:sym typeface="Symbol" pitchFamily="-112" charset="2"/>
              </a:rPr>
              <a:t> </a:t>
            </a:r>
            <a:r>
              <a:rPr lang="en-GB" sz="2400" dirty="0">
                <a:sym typeface="Symbol" pitchFamily="-112" charset="2"/>
              </a:rPr>
              <a:t>db ) </a:t>
            </a:r>
            <a:endParaRPr lang="en-GB" sz="2400" dirty="0"/>
          </a:p>
          <a:p>
            <a:pPr eaLnBrk="1" hangingPunct="1">
              <a:lnSpc>
                <a:spcPct val="90000"/>
              </a:lnSpc>
              <a:buFont typeface="Wingdings" pitchFamily="-112" charset="2"/>
              <a:buNone/>
            </a:pPr>
            <a:r>
              <a:rPr lang="en-GB" sz="2400" dirty="0" smtClean="0"/>
              <a:t>	</a:t>
            </a:r>
            <a:r>
              <a:rPr lang="en-GB" sz="2400" b="1" dirty="0" smtClean="0">
                <a:solidFill>
                  <a:srgbClr val="0000FF"/>
                </a:solidFill>
              </a:rPr>
              <a:t>end</a:t>
            </a:r>
            <a:endParaRPr lang="en-GB" sz="2400" b="1" dirty="0">
              <a:solidFill>
                <a:srgbClr val="0000FF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F73D1-2B98-634A-8DEF-EFFF38C9A331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Update Transaction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" y="1688068"/>
            <a:ext cx="60024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At abstract level, update transaction is a </a:t>
            </a:r>
          </a:p>
          <a:p>
            <a:r>
              <a:rPr lang="en-US" sz="2800" dirty="0" smtClean="0"/>
              <a:t>choice of 2 atomic events:</a:t>
            </a:r>
            <a:endParaRPr lang="en-US" sz="2800" dirty="0"/>
          </a:p>
        </p:txBody>
      </p:sp>
      <p:sp>
        <p:nvSpPr>
          <p:cNvPr id="11" name="Rounded Rectangle 10"/>
          <p:cNvSpPr/>
          <p:nvPr/>
        </p:nvSpPr>
        <p:spPr>
          <a:xfrm>
            <a:off x="2209800" y="4188023"/>
            <a:ext cx="1371601" cy="3048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Commit(t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638799" y="4188023"/>
            <a:ext cx="1371601" cy="3048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Abort(t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952320" y="3376102"/>
            <a:ext cx="1229280" cy="304800"/>
          </a:xfrm>
          <a:prstGeom prst="round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Update(t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4" name="Straight Connector 13"/>
          <p:cNvCxnSpPr>
            <a:stCxn id="11" idx="3"/>
          </p:cNvCxnSpPr>
          <p:nvPr/>
        </p:nvCxnSpPr>
        <p:spPr>
          <a:xfrm flipV="1">
            <a:off x="3581401" y="4336815"/>
            <a:ext cx="668782" cy="3608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5" name="Straight Connector 14"/>
          <p:cNvCxnSpPr>
            <a:endCxn id="12" idx="1"/>
          </p:cNvCxnSpPr>
          <p:nvPr/>
        </p:nvCxnSpPr>
        <p:spPr>
          <a:xfrm>
            <a:off x="4946063" y="4336814"/>
            <a:ext cx="692736" cy="3609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6" name="Straight Connector 15"/>
          <p:cNvCxnSpPr>
            <a:stCxn id="13" idx="2"/>
          </p:cNvCxnSpPr>
          <p:nvPr/>
        </p:nvCxnSpPr>
        <p:spPr>
          <a:xfrm rot="16200000" flipH="1">
            <a:off x="4311181" y="3936680"/>
            <a:ext cx="511559" cy="1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grpSp>
        <p:nvGrpSpPr>
          <p:cNvPr id="17" name="Group 49"/>
          <p:cNvGrpSpPr/>
          <p:nvPr/>
        </p:nvGrpSpPr>
        <p:grpSpPr>
          <a:xfrm>
            <a:off x="4250183" y="4095690"/>
            <a:ext cx="866869" cy="400110"/>
            <a:chOff x="4405406" y="2228619"/>
            <a:chExt cx="622958" cy="400110"/>
          </a:xfrm>
        </p:grpSpPr>
        <p:sp>
          <p:nvSpPr>
            <p:cNvPr id="18" name="Oval 17"/>
            <p:cNvSpPr/>
            <p:nvPr/>
          </p:nvSpPr>
          <p:spPr>
            <a:xfrm>
              <a:off x="4405406" y="2325385"/>
              <a:ext cx="500080" cy="288715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460825" y="2228619"/>
              <a:ext cx="567539" cy="40011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xor</a:t>
              </a:r>
              <a:endParaRPr lang="en-US" sz="2000" b="1" dirty="0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F73D1-2B98-634A-8DEF-EFFF38C9A331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solidFill>
                  <a:srgbClr val="0000FF"/>
                </a:solidFill>
              </a:rPr>
              <a:t>Refinement by replicated database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-112" charset="2"/>
              <a:buNone/>
            </a:pPr>
            <a:r>
              <a:rPr lang="en-GB" sz="3100" dirty="0" smtClean="0"/>
              <a:t>				</a:t>
            </a:r>
            <a:r>
              <a:rPr lang="en-GB" sz="3100" dirty="0" err="1"/>
              <a:t>l</a:t>
            </a:r>
            <a:r>
              <a:rPr lang="en-GB" sz="3100" dirty="0" err="1" smtClean="0"/>
              <a:t>db</a:t>
            </a:r>
            <a:r>
              <a:rPr lang="en-GB" sz="3100" dirty="0" smtClean="0"/>
              <a:t>   </a:t>
            </a:r>
            <a:r>
              <a:rPr lang="en-GB" sz="3100" dirty="0" smtClean="0">
                <a:sym typeface="Symbol" pitchFamily="-112" charset="2"/>
              </a:rPr>
              <a:t>   </a:t>
            </a:r>
            <a:r>
              <a:rPr lang="en-GB" sz="3100" dirty="0">
                <a:sym typeface="Symbol" pitchFamily="-112" charset="2"/>
              </a:rPr>
              <a:t>site  (object  DATA)</a:t>
            </a:r>
          </a:p>
          <a:p>
            <a:pPr eaLnBrk="1" hangingPunct="1">
              <a:buFont typeface="Wingdings" pitchFamily="-112" charset="2"/>
              <a:buNone/>
            </a:pPr>
            <a:endParaRPr lang="en-GB" sz="3100" dirty="0">
              <a:sym typeface="Symbol" pitchFamily="-112" charset="2"/>
            </a:endParaRPr>
          </a:p>
          <a:p>
            <a:pPr eaLnBrk="1" hangingPunct="1">
              <a:buFont typeface="Wingdings" pitchFamily="-112" charset="2"/>
              <a:buNone/>
            </a:pPr>
            <a:r>
              <a:rPr lang="en-GB" sz="3100" dirty="0">
                <a:sym typeface="Symbol" pitchFamily="-112" charset="2"/>
              </a:rPr>
              <a:t>Update is by two phase commit</a:t>
            </a:r>
            <a:r>
              <a:rPr lang="en-GB" sz="3100" dirty="0" smtClean="0">
                <a:sym typeface="Symbol" pitchFamily="-112" charset="2"/>
              </a:rPr>
              <a:t>:</a:t>
            </a:r>
          </a:p>
          <a:p>
            <a:pPr eaLnBrk="1" hangingPunct="1">
              <a:buFont typeface="Wingdings" pitchFamily="-112" charset="2"/>
              <a:buNone/>
            </a:pPr>
            <a:r>
              <a:rPr lang="en-GB" sz="3100" dirty="0" smtClean="0">
                <a:sym typeface="Symbol" pitchFamily="-112" charset="2"/>
              </a:rPr>
              <a:t>		</a:t>
            </a:r>
            <a:r>
              <a:rPr lang="en-GB" sz="3100" dirty="0" err="1" smtClean="0">
                <a:sym typeface="Symbol" pitchFamily="-112" charset="2"/>
              </a:rPr>
              <a:t>PreCommit</a:t>
            </a:r>
            <a:r>
              <a:rPr lang="en-GB" sz="3100" dirty="0" smtClean="0">
                <a:sym typeface="Symbol" pitchFamily="-112" charset="2"/>
              </a:rPr>
              <a:t> followed by Commit</a:t>
            </a:r>
          </a:p>
          <a:p>
            <a:pPr eaLnBrk="1" hangingPunct="1">
              <a:buFont typeface="Wingdings" pitchFamily="-112" charset="2"/>
              <a:buNone/>
            </a:pPr>
            <a:endParaRPr lang="en-GB" sz="3100" dirty="0" smtClean="0">
              <a:sym typeface="Symbol" pitchFamily="-112" charset="2"/>
            </a:endParaRPr>
          </a:p>
          <a:p>
            <a:pPr lvl="1" eaLnBrk="1" hangingPunct="1">
              <a:buFont typeface="Wingdings" pitchFamily="-112" charset="2"/>
              <a:buNone/>
            </a:pPr>
            <a:r>
              <a:rPr lang="en-GB" dirty="0">
                <a:sym typeface="Symbol" pitchFamily="-112" charset="2"/>
              </a:rPr>
              <a:t>Global commit if all sites</a:t>
            </a:r>
            <a:r>
              <a:rPr lang="en-GB" dirty="0" smtClean="0">
                <a:sym typeface="Symbol" pitchFamily="-112" charset="2"/>
              </a:rPr>
              <a:t> </a:t>
            </a:r>
            <a:r>
              <a:rPr lang="en-GB" i="1" dirty="0" smtClean="0">
                <a:sym typeface="Symbol" pitchFamily="-112" charset="2"/>
              </a:rPr>
              <a:t>pre-commit</a:t>
            </a:r>
          </a:p>
          <a:p>
            <a:pPr lvl="1" eaLnBrk="1" hangingPunct="1">
              <a:buFont typeface="Wingdings" pitchFamily="-112" charset="2"/>
              <a:buNone/>
            </a:pPr>
            <a:r>
              <a:rPr lang="en-GB" dirty="0">
                <a:sym typeface="Symbol" pitchFamily="-112" charset="2"/>
              </a:rPr>
              <a:t>Global abort if at least one site aborts</a:t>
            </a:r>
          </a:p>
          <a:p>
            <a:pPr lvl="1" eaLnBrk="1" hangingPunct="1">
              <a:buFont typeface="Wingdings" pitchFamily="-112" charset="2"/>
              <a:buNone/>
            </a:pPr>
            <a:endParaRPr lang="en-GB" dirty="0" smtClean="0">
              <a:sym typeface="Symbol" pitchFamily="-112" charset="2"/>
            </a:endParaRPr>
          </a:p>
          <a:p>
            <a:pPr eaLnBrk="1" hangingPunct="1">
              <a:buFont typeface="Wingdings" pitchFamily="-112" charset="2"/>
              <a:buNone/>
            </a:pP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F73D1-2B98-634A-8DEF-EFFF38C9A331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Event-B style refinement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cs typeface="Calibri"/>
              </a:rPr>
              <a:t>Refinement</a:t>
            </a:r>
          </a:p>
          <a:p>
            <a:pPr lvl="1">
              <a:defRPr/>
            </a:pPr>
            <a:r>
              <a:rPr lang="en-US" dirty="0" smtClean="0">
                <a:solidFill>
                  <a:srgbClr val="0000FF"/>
                </a:solidFill>
                <a:cs typeface="Calibri"/>
              </a:rPr>
              <a:t>one-to-many event refinement</a:t>
            </a:r>
          </a:p>
          <a:p>
            <a:pPr lvl="1">
              <a:defRPr/>
            </a:pPr>
            <a:r>
              <a:rPr lang="en-US" dirty="0" smtClean="0">
                <a:solidFill>
                  <a:srgbClr val="0000FF"/>
                </a:solidFill>
                <a:cs typeface="Calibri"/>
              </a:rPr>
              <a:t>new events (refine </a:t>
            </a:r>
            <a:r>
              <a:rPr lang="en-US" i="1" dirty="0" smtClean="0">
                <a:solidFill>
                  <a:srgbClr val="0000FF"/>
                </a:solidFill>
                <a:cs typeface="Calibri"/>
              </a:rPr>
              <a:t>skip</a:t>
            </a:r>
            <a:r>
              <a:rPr lang="en-US" dirty="0" smtClean="0">
                <a:solidFill>
                  <a:srgbClr val="0000FF"/>
                </a:solidFill>
                <a:cs typeface="Calibri"/>
              </a:rPr>
              <a:t>)</a:t>
            </a:r>
          </a:p>
          <a:p>
            <a:r>
              <a:rPr lang="en-US" dirty="0" smtClean="0"/>
              <a:t>Flexible: allows complex relationships between abstract and refined models</a:t>
            </a:r>
          </a:p>
          <a:p>
            <a:r>
              <a:rPr lang="en-US" dirty="0" smtClean="0"/>
              <a:t>But (perhaps) too much flexibility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Need support for adding explicit “algorithmic” structures in refinement steps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F73D1-2B98-634A-8DEF-EFFF38C9A33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Event refinement diagram for </a:t>
            </a:r>
            <a:r>
              <a:rPr lang="en-US" i="1" dirty="0" smtClean="0">
                <a:solidFill>
                  <a:srgbClr val="0000FF"/>
                </a:solidFill>
              </a:rPr>
              <a:t>Commit</a:t>
            </a:r>
            <a:endParaRPr lang="en-US" i="1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  <a:noFill/>
        </p:spPr>
        <p:txBody>
          <a:bodyPr/>
          <a:lstStyle/>
          <a:p>
            <a:pPr>
              <a:buNone/>
            </a:pPr>
            <a:r>
              <a:rPr lang="en-US" dirty="0" smtClean="0">
                <a:noFill/>
              </a:rPr>
              <a:t> </a:t>
            </a:r>
            <a:endParaRPr lang="en-US" dirty="0">
              <a:noFill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124200" y="1752600"/>
            <a:ext cx="1981200" cy="6096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sz="2400" dirty="0" err="1" smtClean="0">
                <a:solidFill>
                  <a:srgbClr val="000000"/>
                </a:solidFill>
              </a:rPr>
              <a:t>Commit(t</a:t>
            </a:r>
            <a:r>
              <a:rPr lang="en-US" sz="2400" dirty="0" smtClean="0">
                <a:solidFill>
                  <a:srgbClr val="000000"/>
                </a:solidFill>
              </a:rPr>
              <a:t>)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57200" y="4648200"/>
            <a:ext cx="1524000" cy="76120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Start(t</a:t>
            </a:r>
            <a:r>
              <a:rPr lang="en-US" sz="2400" dirty="0" smtClean="0">
                <a:solidFill>
                  <a:schemeClr val="tx1"/>
                </a:solidFill>
              </a:rPr>
              <a:t>)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>
            <a:stCxn id="6" idx="0"/>
            <a:endCxn id="5" idx="2"/>
          </p:cNvCxnSpPr>
          <p:nvPr/>
        </p:nvCxnSpPr>
        <p:spPr>
          <a:xfrm rot="5400000" flipH="1" flipV="1">
            <a:off x="1524000" y="2057400"/>
            <a:ext cx="2286000" cy="2895600"/>
          </a:xfrm>
          <a:prstGeom prst="line">
            <a:avLst/>
          </a:prstGeom>
          <a:ln w="9525" cap="flat" cmpd="sng" algn="ctr">
            <a:solidFill>
              <a:schemeClr val="accent1">
                <a:shade val="95000"/>
                <a:satMod val="10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9" name="Rounded Rectangle 8"/>
          <p:cNvSpPr/>
          <p:nvPr/>
        </p:nvSpPr>
        <p:spPr>
          <a:xfrm>
            <a:off x="2184400" y="4648200"/>
            <a:ext cx="2209800" cy="7620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rgbClr val="000000"/>
                </a:solidFill>
              </a:rPr>
              <a:t>PreCommit(t,s</a:t>
            </a:r>
            <a:r>
              <a:rPr lang="en-US" sz="2400" dirty="0" smtClean="0">
                <a:solidFill>
                  <a:srgbClr val="000000"/>
                </a:solidFill>
              </a:rPr>
              <a:t>)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597400" y="4648200"/>
            <a:ext cx="1752600" cy="7620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Global </a:t>
            </a:r>
            <a:r>
              <a:rPr lang="en-US" sz="2400" dirty="0" err="1" smtClean="0">
                <a:solidFill>
                  <a:srgbClr val="000000"/>
                </a:solidFill>
              </a:rPr>
              <a:t>Commit(t</a:t>
            </a:r>
            <a:r>
              <a:rPr lang="en-US" sz="2400" dirty="0" smtClean="0">
                <a:solidFill>
                  <a:srgbClr val="000000"/>
                </a:solidFill>
              </a:rPr>
              <a:t>)</a:t>
            </a:r>
            <a:endParaRPr lang="en-US" sz="2400" dirty="0">
              <a:solidFill>
                <a:srgbClr val="000000"/>
              </a:solidFill>
            </a:endParaRPr>
          </a:p>
        </p:txBody>
      </p:sp>
      <p:cxnSp>
        <p:nvCxnSpPr>
          <p:cNvPr id="12" name="Straight Connector 11"/>
          <p:cNvCxnSpPr>
            <a:stCxn id="5" idx="2"/>
            <a:endCxn id="9" idx="0"/>
          </p:cNvCxnSpPr>
          <p:nvPr/>
        </p:nvCxnSpPr>
        <p:spPr>
          <a:xfrm rot="5400000">
            <a:off x="2559050" y="3092450"/>
            <a:ext cx="2286000" cy="825500"/>
          </a:xfrm>
          <a:prstGeom prst="line">
            <a:avLst/>
          </a:prstGeom>
          <a:ln w="9525" cap="flat" cmpd="sng" algn="ctr">
            <a:solidFill>
              <a:schemeClr val="accent1">
                <a:shade val="95000"/>
                <a:satMod val="10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7" name="Rounded Rectangle 16"/>
          <p:cNvSpPr/>
          <p:nvPr/>
        </p:nvSpPr>
        <p:spPr>
          <a:xfrm>
            <a:off x="6553200" y="4647406"/>
            <a:ext cx="1828800" cy="762794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Local </a:t>
            </a:r>
            <a:r>
              <a:rPr lang="en-US" sz="2400" dirty="0" err="1" smtClean="0">
                <a:solidFill>
                  <a:srgbClr val="000000"/>
                </a:solidFill>
              </a:rPr>
              <a:t>Commit(t,s</a:t>
            </a:r>
            <a:r>
              <a:rPr lang="en-US" sz="2400" dirty="0" smtClean="0">
                <a:solidFill>
                  <a:srgbClr val="000000"/>
                </a:solidFill>
              </a:rPr>
              <a:t>)</a:t>
            </a:r>
            <a:endParaRPr lang="en-US" sz="2400" dirty="0">
              <a:solidFill>
                <a:srgbClr val="000000"/>
              </a:solidFill>
            </a:endParaRPr>
          </a:p>
        </p:txBody>
      </p:sp>
      <p:cxnSp>
        <p:nvCxnSpPr>
          <p:cNvPr id="18" name="Straight Connector 17"/>
          <p:cNvCxnSpPr>
            <a:stCxn id="5" idx="2"/>
            <a:endCxn id="17" idx="0"/>
          </p:cNvCxnSpPr>
          <p:nvPr/>
        </p:nvCxnSpPr>
        <p:spPr>
          <a:xfrm rot="16200000" flipH="1">
            <a:off x="4648597" y="1828403"/>
            <a:ext cx="2285206" cy="3352800"/>
          </a:xfrm>
          <a:prstGeom prst="line">
            <a:avLst/>
          </a:prstGeom>
          <a:ln w="9525" cap="flat" cmpd="sng" algn="ctr">
            <a:solidFill>
              <a:schemeClr val="accent1">
                <a:shade val="95000"/>
                <a:satMod val="10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6" name="Oval 15"/>
          <p:cNvSpPr/>
          <p:nvPr/>
        </p:nvSpPr>
        <p:spPr>
          <a:xfrm>
            <a:off x="5181600" y="3429000"/>
            <a:ext cx="1981200" cy="6096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 </a:t>
            </a:r>
            <a:r>
              <a:rPr lang="en-US" sz="2000" b="1" dirty="0" smtClean="0"/>
              <a:t>all </a:t>
            </a:r>
            <a:r>
              <a:rPr lang="en-US" sz="2000" dirty="0" err="1" smtClean="0"/>
              <a:t>s</a:t>
            </a:r>
            <a:r>
              <a:rPr lang="en-US" sz="2000" dirty="0" smtClean="0"/>
              <a:t> </a:t>
            </a:r>
            <a:r>
              <a:rPr lang="en-US" sz="2000" b="1" dirty="0" smtClean="0"/>
              <a:t>in </a:t>
            </a:r>
            <a:r>
              <a:rPr lang="en-US" sz="2000" dirty="0" smtClean="0"/>
              <a:t>SITE</a:t>
            </a:r>
            <a:endParaRPr lang="en-US" sz="2000" dirty="0"/>
          </a:p>
        </p:txBody>
      </p:sp>
      <p:sp>
        <p:nvSpPr>
          <p:cNvPr id="19" name="Oval 18"/>
          <p:cNvSpPr/>
          <p:nvPr/>
        </p:nvSpPr>
        <p:spPr>
          <a:xfrm>
            <a:off x="2667000" y="3429000"/>
            <a:ext cx="1981200" cy="6096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 </a:t>
            </a:r>
            <a:r>
              <a:rPr lang="en-US" sz="2000" b="1" dirty="0" smtClean="0"/>
              <a:t>all </a:t>
            </a:r>
            <a:r>
              <a:rPr lang="en-US" sz="2000" dirty="0" err="1" smtClean="0"/>
              <a:t>s</a:t>
            </a:r>
            <a:r>
              <a:rPr lang="en-US" sz="2000" dirty="0" smtClean="0"/>
              <a:t> </a:t>
            </a:r>
            <a:r>
              <a:rPr lang="en-US" sz="2000" b="1" dirty="0" smtClean="0"/>
              <a:t>in </a:t>
            </a:r>
            <a:r>
              <a:rPr lang="en-US" sz="2000" dirty="0" smtClean="0"/>
              <a:t>SITE</a:t>
            </a:r>
            <a:endParaRPr lang="en-US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838200" y="5638800"/>
            <a:ext cx="63237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Which event refines the abstract </a:t>
            </a:r>
            <a:r>
              <a:rPr lang="en-US" sz="2800" i="1" dirty="0" smtClean="0"/>
              <a:t>Commit</a:t>
            </a:r>
            <a:r>
              <a:rPr lang="en-US" sz="2800" dirty="0" smtClean="0"/>
              <a:t>?</a:t>
            </a:r>
            <a:endParaRPr lang="en-US" sz="2800" dirty="0"/>
          </a:p>
        </p:txBody>
      </p:sp>
      <p:cxnSp>
        <p:nvCxnSpPr>
          <p:cNvPr id="21" name="Straight Connector 20"/>
          <p:cNvCxnSpPr>
            <a:stCxn id="10" idx="0"/>
            <a:endCxn id="5" idx="2"/>
          </p:cNvCxnSpPr>
          <p:nvPr/>
        </p:nvCxnSpPr>
        <p:spPr>
          <a:xfrm rot="16200000" flipV="1">
            <a:off x="3651250" y="2825750"/>
            <a:ext cx="2286000" cy="1358900"/>
          </a:xfrm>
          <a:prstGeom prst="line">
            <a:avLst/>
          </a:prstGeom>
          <a:ln w="9525" cap="flat" cmpd="sng" algn="ctr">
            <a:solidFill>
              <a:schemeClr val="accent1">
                <a:shade val="95000"/>
                <a:satMod val="10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F73D1-2B98-634A-8DEF-EFFF38C9A331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Event refinement diagram for Commit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  <a:noFill/>
        </p:spPr>
        <p:txBody>
          <a:bodyPr/>
          <a:lstStyle/>
          <a:p>
            <a:pPr>
              <a:buNone/>
            </a:pPr>
            <a:r>
              <a:rPr lang="en-US" dirty="0" smtClean="0">
                <a:noFill/>
              </a:rPr>
              <a:t> </a:t>
            </a:r>
            <a:endParaRPr lang="en-US" dirty="0">
              <a:noFill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124200" y="1752600"/>
            <a:ext cx="1981200" cy="6096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sz="2400" dirty="0" err="1" smtClean="0">
                <a:solidFill>
                  <a:srgbClr val="000000"/>
                </a:solidFill>
              </a:rPr>
              <a:t>Commit(t</a:t>
            </a:r>
            <a:r>
              <a:rPr lang="en-US" sz="2400" dirty="0" smtClean="0">
                <a:solidFill>
                  <a:srgbClr val="000000"/>
                </a:solidFill>
              </a:rPr>
              <a:t>)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57200" y="4648200"/>
            <a:ext cx="1524000" cy="76120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Start(t</a:t>
            </a:r>
            <a:r>
              <a:rPr lang="en-US" sz="2400" dirty="0" smtClean="0">
                <a:solidFill>
                  <a:schemeClr val="tx1"/>
                </a:solidFill>
              </a:rPr>
              <a:t>)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>
            <a:stCxn id="6" idx="0"/>
            <a:endCxn id="5" idx="2"/>
          </p:cNvCxnSpPr>
          <p:nvPr/>
        </p:nvCxnSpPr>
        <p:spPr>
          <a:xfrm rot="5400000" flipH="1" flipV="1">
            <a:off x="1524000" y="2057400"/>
            <a:ext cx="2286000" cy="2895600"/>
          </a:xfrm>
          <a:prstGeom prst="line">
            <a:avLst/>
          </a:prstGeom>
          <a:ln w="9525" cap="flat" cmpd="sng" algn="ctr">
            <a:solidFill>
              <a:schemeClr val="accent1">
                <a:shade val="95000"/>
                <a:satMod val="10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9" name="Rounded Rectangle 8"/>
          <p:cNvSpPr/>
          <p:nvPr/>
        </p:nvSpPr>
        <p:spPr>
          <a:xfrm>
            <a:off x="2184400" y="4648200"/>
            <a:ext cx="2209800" cy="7620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rgbClr val="000000"/>
                </a:solidFill>
              </a:rPr>
              <a:t>PreCommit(t,s</a:t>
            </a:r>
            <a:r>
              <a:rPr lang="en-US" sz="2400" dirty="0" smtClean="0">
                <a:solidFill>
                  <a:srgbClr val="000000"/>
                </a:solidFill>
              </a:rPr>
              <a:t>)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597400" y="4648200"/>
            <a:ext cx="1752600" cy="7620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Global </a:t>
            </a:r>
            <a:r>
              <a:rPr lang="en-US" sz="2400" dirty="0" err="1" smtClean="0">
                <a:solidFill>
                  <a:srgbClr val="000000"/>
                </a:solidFill>
              </a:rPr>
              <a:t>Commit(t</a:t>
            </a:r>
            <a:r>
              <a:rPr lang="en-US" sz="2400" dirty="0" smtClean="0">
                <a:solidFill>
                  <a:srgbClr val="000000"/>
                </a:solidFill>
              </a:rPr>
              <a:t>)</a:t>
            </a:r>
            <a:endParaRPr lang="en-US" sz="2400" dirty="0">
              <a:solidFill>
                <a:srgbClr val="000000"/>
              </a:solidFill>
            </a:endParaRPr>
          </a:p>
        </p:txBody>
      </p:sp>
      <p:cxnSp>
        <p:nvCxnSpPr>
          <p:cNvPr id="12" name="Straight Connector 11"/>
          <p:cNvCxnSpPr>
            <a:stCxn id="5" idx="2"/>
            <a:endCxn id="9" idx="0"/>
          </p:cNvCxnSpPr>
          <p:nvPr/>
        </p:nvCxnSpPr>
        <p:spPr>
          <a:xfrm rot="5400000">
            <a:off x="2559050" y="3092450"/>
            <a:ext cx="2286000" cy="825500"/>
          </a:xfrm>
          <a:prstGeom prst="line">
            <a:avLst/>
          </a:prstGeom>
          <a:ln w="9525" cap="flat" cmpd="sng" algn="ctr">
            <a:solidFill>
              <a:schemeClr val="accent1">
                <a:shade val="95000"/>
                <a:satMod val="10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4" name="Straight Connector 13"/>
          <p:cNvCxnSpPr>
            <a:stCxn id="5" idx="2"/>
            <a:endCxn id="10" idx="0"/>
          </p:cNvCxnSpPr>
          <p:nvPr/>
        </p:nvCxnSpPr>
        <p:spPr>
          <a:xfrm rot="16200000" flipH="1">
            <a:off x="3651250" y="2825750"/>
            <a:ext cx="2286000" cy="13589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7" name="Rounded Rectangle 16"/>
          <p:cNvSpPr/>
          <p:nvPr/>
        </p:nvSpPr>
        <p:spPr>
          <a:xfrm>
            <a:off x="6553200" y="4647406"/>
            <a:ext cx="1828800" cy="762794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Local </a:t>
            </a:r>
            <a:r>
              <a:rPr lang="en-US" sz="2400" dirty="0" err="1" smtClean="0">
                <a:solidFill>
                  <a:srgbClr val="000000"/>
                </a:solidFill>
              </a:rPr>
              <a:t>Commit(t,s</a:t>
            </a:r>
            <a:r>
              <a:rPr lang="en-US" sz="2400" dirty="0" smtClean="0">
                <a:solidFill>
                  <a:srgbClr val="000000"/>
                </a:solidFill>
              </a:rPr>
              <a:t>)</a:t>
            </a:r>
            <a:endParaRPr lang="en-US" sz="2400" dirty="0">
              <a:solidFill>
                <a:srgbClr val="000000"/>
              </a:solidFill>
            </a:endParaRPr>
          </a:p>
        </p:txBody>
      </p:sp>
      <p:cxnSp>
        <p:nvCxnSpPr>
          <p:cNvPr id="18" name="Straight Connector 17"/>
          <p:cNvCxnSpPr>
            <a:stCxn id="5" idx="2"/>
            <a:endCxn id="17" idx="0"/>
          </p:cNvCxnSpPr>
          <p:nvPr/>
        </p:nvCxnSpPr>
        <p:spPr>
          <a:xfrm rot="16200000" flipH="1">
            <a:off x="4648597" y="1828403"/>
            <a:ext cx="2285206" cy="3352800"/>
          </a:xfrm>
          <a:prstGeom prst="line">
            <a:avLst/>
          </a:prstGeom>
          <a:ln w="9525" cap="flat" cmpd="sng" algn="ctr">
            <a:solidFill>
              <a:schemeClr val="accent1">
                <a:shade val="95000"/>
                <a:satMod val="10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6" name="Oval 15"/>
          <p:cNvSpPr/>
          <p:nvPr/>
        </p:nvSpPr>
        <p:spPr>
          <a:xfrm>
            <a:off x="5181600" y="3429000"/>
            <a:ext cx="1981200" cy="6096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 </a:t>
            </a:r>
            <a:r>
              <a:rPr lang="en-US" sz="2000" b="1" dirty="0" smtClean="0"/>
              <a:t>all </a:t>
            </a:r>
            <a:r>
              <a:rPr lang="en-US" sz="2000" dirty="0" err="1" smtClean="0"/>
              <a:t>s</a:t>
            </a:r>
            <a:r>
              <a:rPr lang="en-US" sz="2000" dirty="0" smtClean="0"/>
              <a:t> </a:t>
            </a:r>
            <a:r>
              <a:rPr lang="en-US" sz="2000" b="1" dirty="0" smtClean="0"/>
              <a:t>in </a:t>
            </a:r>
            <a:r>
              <a:rPr lang="en-US" sz="2000" dirty="0" smtClean="0"/>
              <a:t>SITE</a:t>
            </a:r>
            <a:endParaRPr lang="en-US" sz="2000" dirty="0"/>
          </a:p>
        </p:txBody>
      </p:sp>
      <p:sp>
        <p:nvSpPr>
          <p:cNvPr id="19" name="Oval 18"/>
          <p:cNvSpPr/>
          <p:nvPr/>
        </p:nvSpPr>
        <p:spPr>
          <a:xfrm>
            <a:off x="2667000" y="3429000"/>
            <a:ext cx="1981200" cy="6096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 </a:t>
            </a:r>
            <a:r>
              <a:rPr lang="en-US" sz="2000" b="1" dirty="0" smtClean="0"/>
              <a:t>all </a:t>
            </a:r>
            <a:r>
              <a:rPr lang="en-US" sz="2000" dirty="0" err="1" smtClean="0"/>
              <a:t>s</a:t>
            </a:r>
            <a:r>
              <a:rPr lang="en-US" sz="2000" dirty="0" smtClean="0"/>
              <a:t> </a:t>
            </a:r>
            <a:r>
              <a:rPr lang="en-US" sz="2000" b="1" dirty="0" smtClean="0"/>
              <a:t>in </a:t>
            </a:r>
            <a:r>
              <a:rPr lang="en-US" sz="2000" dirty="0" smtClean="0"/>
              <a:t>SITE</a:t>
            </a:r>
            <a:endParaRPr lang="en-US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838200" y="5638800"/>
            <a:ext cx="70599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Decision to proceed is made by </a:t>
            </a:r>
            <a:r>
              <a:rPr lang="en-US" sz="2800" i="1" dirty="0" err="1" smtClean="0"/>
              <a:t>GlobalCommit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F73D1-2B98-634A-8DEF-EFFF38C9A331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pPr>
              <a:buNone/>
            </a:pPr>
            <a:r>
              <a:rPr lang="en-US" dirty="0" smtClean="0">
                <a:noFill/>
              </a:rPr>
              <a:t> </a:t>
            </a:r>
            <a:endParaRPr lang="en-US" dirty="0">
              <a:noFill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124200" y="1752600"/>
            <a:ext cx="1981200" cy="6096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sz="2400" dirty="0" err="1" smtClean="0">
                <a:solidFill>
                  <a:srgbClr val="000000"/>
                </a:solidFill>
              </a:rPr>
              <a:t>Abort(t</a:t>
            </a:r>
            <a:r>
              <a:rPr lang="en-US" sz="2400" dirty="0" smtClean="0">
                <a:solidFill>
                  <a:srgbClr val="000000"/>
                </a:solidFill>
              </a:rPr>
              <a:t>)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57200" y="4572000"/>
            <a:ext cx="1524000" cy="76120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Start(t</a:t>
            </a:r>
            <a:r>
              <a:rPr lang="en-US" sz="2400" dirty="0" smtClean="0">
                <a:solidFill>
                  <a:schemeClr val="tx1"/>
                </a:solidFill>
              </a:rPr>
              <a:t>)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>
            <a:stCxn id="6" idx="0"/>
            <a:endCxn id="5" idx="2"/>
          </p:cNvCxnSpPr>
          <p:nvPr/>
        </p:nvCxnSpPr>
        <p:spPr>
          <a:xfrm rot="5400000" flipH="1" flipV="1">
            <a:off x="1562100" y="2019300"/>
            <a:ext cx="2209800" cy="2895600"/>
          </a:xfrm>
          <a:prstGeom prst="line">
            <a:avLst/>
          </a:prstGeom>
          <a:ln w="9525" cap="flat" cmpd="sng" algn="ctr">
            <a:solidFill>
              <a:schemeClr val="accent1">
                <a:shade val="95000"/>
                <a:satMod val="10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9" name="Rounded Rectangle 8"/>
          <p:cNvSpPr/>
          <p:nvPr/>
        </p:nvSpPr>
        <p:spPr>
          <a:xfrm>
            <a:off x="2184400" y="4572000"/>
            <a:ext cx="2209800" cy="7620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rgbClr val="000000"/>
                </a:solidFill>
              </a:rPr>
              <a:t>Refuse(t,s</a:t>
            </a:r>
            <a:r>
              <a:rPr lang="en-US" sz="2400" dirty="0" smtClean="0">
                <a:solidFill>
                  <a:srgbClr val="000000"/>
                </a:solidFill>
              </a:rPr>
              <a:t>)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597400" y="4572000"/>
            <a:ext cx="1752600" cy="7620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Global </a:t>
            </a:r>
            <a:r>
              <a:rPr lang="en-US" sz="2400" dirty="0" err="1" smtClean="0">
                <a:solidFill>
                  <a:srgbClr val="000000"/>
                </a:solidFill>
              </a:rPr>
              <a:t>Abort(t</a:t>
            </a:r>
            <a:r>
              <a:rPr lang="en-US" sz="2400" dirty="0" smtClean="0">
                <a:solidFill>
                  <a:srgbClr val="000000"/>
                </a:solidFill>
              </a:rPr>
              <a:t>)</a:t>
            </a:r>
            <a:endParaRPr lang="en-US" sz="2400" dirty="0">
              <a:solidFill>
                <a:srgbClr val="000000"/>
              </a:solidFill>
            </a:endParaRPr>
          </a:p>
        </p:txBody>
      </p:sp>
      <p:cxnSp>
        <p:nvCxnSpPr>
          <p:cNvPr id="12" name="Straight Connector 11"/>
          <p:cNvCxnSpPr>
            <a:stCxn id="5" idx="2"/>
            <a:endCxn id="9" idx="0"/>
          </p:cNvCxnSpPr>
          <p:nvPr/>
        </p:nvCxnSpPr>
        <p:spPr>
          <a:xfrm rot="5400000">
            <a:off x="2597150" y="3054350"/>
            <a:ext cx="2209800" cy="825500"/>
          </a:xfrm>
          <a:prstGeom prst="line">
            <a:avLst/>
          </a:prstGeom>
          <a:ln w="9525" cap="flat" cmpd="sng" algn="ctr">
            <a:solidFill>
              <a:schemeClr val="accent1">
                <a:shade val="95000"/>
                <a:satMod val="10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4" name="Straight Connector 13"/>
          <p:cNvCxnSpPr>
            <a:stCxn id="5" idx="2"/>
            <a:endCxn id="10" idx="0"/>
          </p:cNvCxnSpPr>
          <p:nvPr/>
        </p:nvCxnSpPr>
        <p:spPr>
          <a:xfrm rot="16200000" flipH="1">
            <a:off x="3689350" y="2787650"/>
            <a:ext cx="2209800" cy="13589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7" name="Rounded Rectangle 16"/>
          <p:cNvSpPr/>
          <p:nvPr/>
        </p:nvSpPr>
        <p:spPr>
          <a:xfrm>
            <a:off x="6553200" y="4571206"/>
            <a:ext cx="1828800" cy="762794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Local </a:t>
            </a:r>
            <a:r>
              <a:rPr lang="en-US" sz="2400" smtClean="0">
                <a:solidFill>
                  <a:srgbClr val="000000"/>
                </a:solidFill>
              </a:rPr>
              <a:t>Abort(</a:t>
            </a:r>
            <a:r>
              <a:rPr lang="en-US" sz="2400" dirty="0" err="1" smtClean="0">
                <a:solidFill>
                  <a:srgbClr val="000000"/>
                </a:solidFill>
              </a:rPr>
              <a:t>t,s</a:t>
            </a:r>
            <a:r>
              <a:rPr lang="en-US" sz="2400" dirty="0" smtClean="0">
                <a:solidFill>
                  <a:srgbClr val="000000"/>
                </a:solidFill>
              </a:rPr>
              <a:t>)</a:t>
            </a:r>
            <a:endParaRPr lang="en-US" sz="2400" dirty="0">
              <a:solidFill>
                <a:srgbClr val="000000"/>
              </a:solidFill>
            </a:endParaRPr>
          </a:p>
        </p:txBody>
      </p:sp>
      <p:cxnSp>
        <p:nvCxnSpPr>
          <p:cNvPr id="18" name="Straight Connector 17"/>
          <p:cNvCxnSpPr>
            <a:stCxn id="5" idx="2"/>
            <a:endCxn id="17" idx="0"/>
          </p:cNvCxnSpPr>
          <p:nvPr/>
        </p:nvCxnSpPr>
        <p:spPr>
          <a:xfrm rot="16200000" flipH="1">
            <a:off x="4686697" y="1790303"/>
            <a:ext cx="2209006" cy="3352800"/>
          </a:xfrm>
          <a:prstGeom prst="line">
            <a:avLst/>
          </a:prstGeom>
          <a:ln w="9525" cap="flat" cmpd="sng" algn="ctr">
            <a:solidFill>
              <a:schemeClr val="accent1">
                <a:shade val="95000"/>
                <a:satMod val="10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Oval 20"/>
          <p:cNvSpPr/>
          <p:nvPr/>
        </p:nvSpPr>
        <p:spPr>
          <a:xfrm>
            <a:off x="5205009" y="3200400"/>
            <a:ext cx="2491191" cy="762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 </a:t>
            </a:r>
            <a:r>
              <a:rPr lang="en-US" sz="2000" b="1" dirty="0" smtClean="0"/>
              <a:t>all </a:t>
            </a:r>
            <a:r>
              <a:rPr lang="en-US" sz="2000" dirty="0" err="1" smtClean="0"/>
              <a:t>s</a:t>
            </a:r>
            <a:r>
              <a:rPr lang="en-US" sz="2000" dirty="0" smtClean="0"/>
              <a:t> </a:t>
            </a:r>
            <a:r>
              <a:rPr lang="en-US" sz="2000" b="1" dirty="0" smtClean="0"/>
              <a:t>in </a:t>
            </a:r>
            <a:r>
              <a:rPr lang="en-US" sz="2000" dirty="0" err="1" smtClean="0"/>
              <a:t>PreCommit[{t</a:t>
            </a:r>
            <a:r>
              <a:rPr lang="en-US" sz="2000" dirty="0" smtClean="0"/>
              <a:t>}]</a:t>
            </a:r>
            <a:endParaRPr lang="en-US" sz="2000" dirty="0"/>
          </a:p>
        </p:txBody>
      </p:sp>
      <p:sp>
        <p:nvSpPr>
          <p:cNvPr id="23" name="Oval 22"/>
          <p:cNvSpPr/>
          <p:nvPr/>
        </p:nvSpPr>
        <p:spPr>
          <a:xfrm>
            <a:off x="2667000" y="3429000"/>
            <a:ext cx="1981200" cy="6096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 </a:t>
            </a:r>
            <a:r>
              <a:rPr lang="en-US" sz="2000" b="1" dirty="0" smtClean="0"/>
              <a:t>some </a:t>
            </a:r>
            <a:r>
              <a:rPr lang="en-US" sz="2000" dirty="0" err="1" smtClean="0"/>
              <a:t>s</a:t>
            </a:r>
            <a:r>
              <a:rPr lang="en-US" sz="2000" dirty="0" smtClean="0"/>
              <a:t> </a:t>
            </a:r>
            <a:r>
              <a:rPr lang="en-US" sz="2000" b="1" dirty="0" smtClean="0"/>
              <a:t>in </a:t>
            </a:r>
            <a:r>
              <a:rPr lang="en-US" sz="2000" dirty="0" smtClean="0"/>
              <a:t>SITE</a:t>
            </a:r>
            <a:endParaRPr lang="en-US" sz="2000" dirty="0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Event refinement diagram for Abort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33400" y="5943600"/>
            <a:ext cx="69107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Protocol aborts transaction if </a:t>
            </a:r>
            <a:r>
              <a:rPr lang="en-US" sz="2800" i="1" dirty="0" smtClean="0"/>
              <a:t>some </a:t>
            </a:r>
            <a:r>
              <a:rPr lang="en-US" sz="2800" dirty="0" smtClean="0"/>
              <a:t>site aborts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F73D1-2B98-634A-8DEF-EFFF38C9A331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Locking objects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err="1" smtClean="0">
                <a:solidFill>
                  <a:srgbClr val="0000FF"/>
                </a:solidFill>
              </a:rPr>
              <a:t>PreCommit(t,s</a:t>
            </a:r>
            <a:r>
              <a:rPr lang="en-US" i="1" dirty="0" smtClean="0">
                <a:solidFill>
                  <a:srgbClr val="0000FF"/>
                </a:solidFill>
              </a:rPr>
              <a:t>) </a:t>
            </a:r>
            <a:r>
              <a:rPr lang="en-US" dirty="0" smtClean="0"/>
              <a:t>:  locks all objects for transaction </a:t>
            </a:r>
            <a:r>
              <a:rPr lang="en-US" i="1" dirty="0" err="1" smtClean="0">
                <a:solidFill>
                  <a:srgbClr val="0000FF"/>
                </a:solidFill>
              </a:rPr>
              <a:t>t</a:t>
            </a:r>
            <a:r>
              <a:rPr lang="en-US" dirty="0" smtClean="0"/>
              <a:t> at site </a:t>
            </a:r>
            <a:r>
              <a:rPr lang="en-US" i="1" dirty="0" err="1" smtClean="0">
                <a:solidFill>
                  <a:srgbClr val="0000FF"/>
                </a:solidFill>
              </a:rPr>
              <a:t>s</a:t>
            </a:r>
            <a:endParaRPr lang="en-US" i="1" dirty="0" smtClean="0">
              <a:solidFill>
                <a:srgbClr val="0000FF"/>
              </a:solidFill>
            </a:endParaRPr>
          </a:p>
          <a:p>
            <a:endParaRPr lang="en-US" i="1" dirty="0" smtClean="0"/>
          </a:p>
          <a:p>
            <a:r>
              <a:rPr lang="en-US" i="1" dirty="0" err="1" smtClean="0">
                <a:solidFill>
                  <a:srgbClr val="0000FF"/>
                </a:solidFill>
              </a:rPr>
              <a:t>LocalCommit(t,s</a:t>
            </a:r>
            <a:r>
              <a:rPr lang="en-US" i="1" dirty="0" smtClean="0">
                <a:solidFill>
                  <a:srgbClr val="0000FF"/>
                </a:solidFill>
              </a:rPr>
              <a:t>)  </a:t>
            </a:r>
            <a:r>
              <a:rPr lang="en-US" i="1" dirty="0" err="1" smtClean="0">
                <a:solidFill>
                  <a:srgbClr val="0000FF"/>
                </a:solidFill>
              </a:rPr>
              <a:t>LocalAbort(t,s</a:t>
            </a:r>
            <a:r>
              <a:rPr lang="en-US" i="1" dirty="0" smtClean="0">
                <a:solidFill>
                  <a:srgbClr val="0000FF"/>
                </a:solidFill>
              </a:rPr>
              <a:t>)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: release all objects for transaction </a:t>
            </a:r>
            <a:r>
              <a:rPr lang="en-US" i="1" dirty="0" err="1" smtClean="0">
                <a:solidFill>
                  <a:srgbClr val="0000FF"/>
                </a:solidFill>
              </a:rPr>
              <a:t>t</a:t>
            </a:r>
            <a:r>
              <a:rPr lang="en-US" dirty="0" smtClean="0"/>
              <a:t> at site </a:t>
            </a:r>
            <a:r>
              <a:rPr lang="en-US" i="1" dirty="0" err="1" smtClean="0">
                <a:solidFill>
                  <a:srgbClr val="0000FF"/>
                </a:solidFill>
              </a:rPr>
              <a:t>s</a:t>
            </a:r>
            <a:endParaRPr lang="en-US" i="1" dirty="0" smtClean="0">
              <a:solidFill>
                <a:srgbClr val="0000FF"/>
              </a:solidFill>
            </a:endParaRPr>
          </a:p>
          <a:p>
            <a:pPr>
              <a:buNone/>
            </a:pPr>
            <a:r>
              <a:rPr lang="en-US" dirty="0" smtClean="0"/>
              <a:t>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F73D1-2B98-634A-8DEF-EFFF38C9A331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Read transactions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Abstract read:  values read are from single abstract database </a:t>
            </a:r>
            <a:r>
              <a:rPr lang="en-US" i="1" dirty="0" smtClean="0">
                <a:solidFill>
                  <a:srgbClr val="0000FF"/>
                </a:solidFill>
              </a:rPr>
              <a:t>db </a:t>
            </a:r>
            <a:endParaRPr lang="en-US" dirty="0" smtClean="0">
              <a:solidFill>
                <a:srgbClr val="0000FF"/>
              </a:solidFill>
            </a:endParaRPr>
          </a:p>
          <a:p>
            <a:r>
              <a:rPr lang="en-US" dirty="0" smtClean="0"/>
              <a:t>Concrete read:  (provided objects are not locked) values read are from copy of database at a site  </a:t>
            </a:r>
            <a:r>
              <a:rPr lang="en-US" i="1" dirty="0" err="1">
                <a:solidFill>
                  <a:srgbClr val="0000FF"/>
                </a:solidFill>
              </a:rPr>
              <a:t>l</a:t>
            </a:r>
            <a:r>
              <a:rPr lang="en-US" i="1" dirty="0" err="1" smtClean="0">
                <a:solidFill>
                  <a:srgbClr val="0000FF"/>
                </a:solidFill>
              </a:rPr>
              <a:t>db</a:t>
            </a:r>
            <a:r>
              <a:rPr lang="en-US" i="1" dirty="0" smtClean="0">
                <a:solidFill>
                  <a:srgbClr val="0000FF"/>
                </a:solidFill>
              </a:rPr>
              <a:t>(s)</a:t>
            </a:r>
          </a:p>
          <a:p>
            <a:endParaRPr lang="en-US" i="1" dirty="0" smtClean="0"/>
          </a:p>
          <a:p>
            <a:r>
              <a:rPr lang="en-US" dirty="0" smtClean="0"/>
              <a:t>Key gluing invariant:</a:t>
            </a:r>
          </a:p>
          <a:p>
            <a:pPr>
              <a:buNone/>
            </a:pPr>
            <a:r>
              <a:rPr lang="en-US" dirty="0" smtClean="0">
                <a:solidFill>
                  <a:srgbClr val="0000FF"/>
                </a:solidFill>
              </a:rPr>
              <a:t>	∀s, o  ·  o ∉ </a:t>
            </a:r>
            <a:r>
              <a:rPr lang="en-US" dirty="0" err="1" smtClean="0">
                <a:solidFill>
                  <a:srgbClr val="0000FF"/>
                </a:solidFill>
              </a:rPr>
              <a:t>dom</a:t>
            </a:r>
            <a:r>
              <a:rPr lang="en-US" dirty="0" smtClean="0">
                <a:solidFill>
                  <a:srgbClr val="0000FF"/>
                </a:solidFill>
              </a:rPr>
              <a:t>(lock(s))   ⇒   (</a:t>
            </a:r>
            <a:r>
              <a:rPr lang="en-US" dirty="0" err="1">
                <a:solidFill>
                  <a:srgbClr val="0000FF"/>
                </a:solidFill>
              </a:rPr>
              <a:t>l</a:t>
            </a:r>
            <a:r>
              <a:rPr lang="en-US" dirty="0" err="1" smtClean="0">
                <a:solidFill>
                  <a:srgbClr val="0000FF"/>
                </a:solidFill>
              </a:rPr>
              <a:t>db</a:t>
            </a:r>
            <a:r>
              <a:rPr lang="en-US" dirty="0" smtClean="0">
                <a:solidFill>
                  <a:srgbClr val="0000FF"/>
                </a:solidFill>
              </a:rPr>
              <a:t>(s))(o) = </a:t>
            </a:r>
            <a:r>
              <a:rPr lang="en-US" dirty="0" err="1" smtClean="0">
                <a:solidFill>
                  <a:srgbClr val="0000FF"/>
                </a:solidFill>
              </a:rPr>
              <a:t>db</a:t>
            </a:r>
            <a:r>
              <a:rPr lang="en-US" dirty="0" smtClean="0">
                <a:solidFill>
                  <a:srgbClr val="0000FF"/>
                </a:solidFill>
              </a:rPr>
              <a:t>(o)</a:t>
            </a:r>
          </a:p>
          <a:p>
            <a:endParaRPr lang="en-US" dirty="0" smtClean="0"/>
          </a:p>
          <a:p>
            <a:r>
              <a:rPr lang="en-US" dirty="0" smtClean="0"/>
              <a:t>But    </a:t>
            </a:r>
            <a:r>
              <a:rPr lang="en-US" dirty="0" smtClean="0">
                <a:solidFill>
                  <a:srgbClr val="0000FF"/>
                </a:solidFill>
              </a:rPr>
              <a:t>(</a:t>
            </a:r>
            <a:r>
              <a:rPr lang="en-US" dirty="0" err="1">
                <a:solidFill>
                  <a:srgbClr val="0000FF"/>
                </a:solidFill>
              </a:rPr>
              <a:t>l</a:t>
            </a:r>
            <a:r>
              <a:rPr lang="en-US" dirty="0" err="1" smtClean="0">
                <a:solidFill>
                  <a:srgbClr val="0000FF"/>
                </a:solidFill>
              </a:rPr>
              <a:t>db</a:t>
            </a:r>
            <a:r>
              <a:rPr lang="en-US" dirty="0" smtClean="0">
                <a:solidFill>
                  <a:srgbClr val="0000FF"/>
                </a:solidFill>
              </a:rPr>
              <a:t>(s))(o) = </a:t>
            </a:r>
            <a:r>
              <a:rPr lang="en-US" dirty="0" err="1" smtClean="0">
                <a:solidFill>
                  <a:srgbClr val="0000FF"/>
                </a:solidFill>
              </a:rPr>
              <a:t>db</a:t>
            </a:r>
            <a:r>
              <a:rPr lang="en-US" dirty="0" smtClean="0">
                <a:solidFill>
                  <a:srgbClr val="0000FF"/>
                </a:solidFill>
              </a:rPr>
              <a:t>(o)   </a:t>
            </a:r>
            <a:r>
              <a:rPr lang="en-US" dirty="0" smtClean="0"/>
              <a:t>is broken by </a:t>
            </a:r>
            <a:r>
              <a:rPr lang="en-US" i="1" dirty="0" err="1" smtClean="0"/>
              <a:t>GlobalCommit</a:t>
            </a:r>
            <a:endParaRPr lang="en-US" i="1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F73D1-2B98-634A-8DEF-EFFF38C9A331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Global and local commit not </a:t>
            </a:r>
            <a:r>
              <a:rPr lang="en-US" dirty="0" err="1" smtClean="0">
                <a:solidFill>
                  <a:srgbClr val="0000FF"/>
                </a:solidFill>
              </a:rPr>
              <a:t>synchronised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  <a:noFill/>
        </p:spPr>
        <p:txBody>
          <a:bodyPr/>
          <a:lstStyle/>
          <a:p>
            <a:pPr>
              <a:buNone/>
            </a:pPr>
            <a:r>
              <a:rPr lang="en-US" dirty="0" smtClean="0">
                <a:noFill/>
              </a:rPr>
              <a:t> </a:t>
            </a:r>
            <a:endParaRPr lang="en-US" dirty="0">
              <a:noFill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124200" y="1752600"/>
            <a:ext cx="1981200" cy="6096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sz="2400" dirty="0" err="1" smtClean="0">
                <a:solidFill>
                  <a:srgbClr val="000000"/>
                </a:solidFill>
              </a:rPr>
              <a:t>Commit(t</a:t>
            </a:r>
            <a:r>
              <a:rPr lang="en-US" sz="2400" dirty="0" smtClean="0">
                <a:solidFill>
                  <a:srgbClr val="000000"/>
                </a:solidFill>
              </a:rPr>
              <a:t>)</a:t>
            </a:r>
            <a:endParaRPr lang="en-US" sz="2400" dirty="0">
              <a:solidFill>
                <a:srgbClr val="000000"/>
              </a:solidFill>
            </a:endParaRPr>
          </a:p>
        </p:txBody>
      </p:sp>
      <p:cxnSp>
        <p:nvCxnSpPr>
          <p:cNvPr id="8" name="Straight Connector 7"/>
          <p:cNvCxnSpPr>
            <a:endCxn id="5" idx="2"/>
          </p:cNvCxnSpPr>
          <p:nvPr/>
        </p:nvCxnSpPr>
        <p:spPr>
          <a:xfrm flipV="1">
            <a:off x="3289300" y="2362200"/>
            <a:ext cx="825500" cy="609600"/>
          </a:xfrm>
          <a:prstGeom prst="line">
            <a:avLst/>
          </a:prstGeom>
          <a:ln w="9525" cap="flat" cmpd="sng" algn="ctr">
            <a:solidFill>
              <a:schemeClr val="accent1">
                <a:shade val="95000"/>
                <a:satMod val="10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0" name="Rounded Rectangle 9"/>
          <p:cNvSpPr/>
          <p:nvPr/>
        </p:nvSpPr>
        <p:spPr>
          <a:xfrm>
            <a:off x="4597400" y="4648200"/>
            <a:ext cx="1752600" cy="7620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Global </a:t>
            </a:r>
            <a:r>
              <a:rPr lang="en-US" sz="2400" dirty="0" err="1" smtClean="0">
                <a:solidFill>
                  <a:srgbClr val="000000"/>
                </a:solidFill>
              </a:rPr>
              <a:t>Commit(t</a:t>
            </a:r>
            <a:r>
              <a:rPr lang="en-US" sz="2400" dirty="0" smtClean="0">
                <a:solidFill>
                  <a:srgbClr val="000000"/>
                </a:solidFill>
              </a:rPr>
              <a:t>)</a:t>
            </a:r>
            <a:endParaRPr lang="en-US" sz="2400" dirty="0">
              <a:solidFill>
                <a:srgbClr val="000000"/>
              </a:solidFill>
            </a:endParaRPr>
          </a:p>
        </p:txBody>
      </p:sp>
      <p:cxnSp>
        <p:nvCxnSpPr>
          <p:cNvPr id="12" name="Straight Connector 11"/>
          <p:cNvCxnSpPr>
            <a:stCxn id="5" idx="2"/>
          </p:cNvCxnSpPr>
          <p:nvPr/>
        </p:nvCxnSpPr>
        <p:spPr>
          <a:xfrm rot="5400000">
            <a:off x="3695700" y="2552700"/>
            <a:ext cx="609600" cy="228600"/>
          </a:xfrm>
          <a:prstGeom prst="line">
            <a:avLst/>
          </a:prstGeom>
          <a:ln w="9525" cap="flat" cmpd="sng" algn="ctr">
            <a:solidFill>
              <a:schemeClr val="accent1">
                <a:shade val="95000"/>
                <a:satMod val="10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4" name="Straight Connector 13"/>
          <p:cNvCxnSpPr>
            <a:stCxn id="5" idx="2"/>
            <a:endCxn id="10" idx="0"/>
          </p:cNvCxnSpPr>
          <p:nvPr/>
        </p:nvCxnSpPr>
        <p:spPr>
          <a:xfrm rot="16200000" flipH="1">
            <a:off x="3651250" y="2825750"/>
            <a:ext cx="2286000" cy="13589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7" name="Rounded Rectangle 16"/>
          <p:cNvSpPr/>
          <p:nvPr/>
        </p:nvSpPr>
        <p:spPr>
          <a:xfrm>
            <a:off x="6553200" y="4647406"/>
            <a:ext cx="1828800" cy="762794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Local </a:t>
            </a:r>
            <a:r>
              <a:rPr lang="en-US" sz="2400" dirty="0" err="1" smtClean="0">
                <a:solidFill>
                  <a:srgbClr val="000000"/>
                </a:solidFill>
              </a:rPr>
              <a:t>Commit(t,s</a:t>
            </a:r>
            <a:r>
              <a:rPr lang="en-US" sz="2400" dirty="0" smtClean="0">
                <a:solidFill>
                  <a:srgbClr val="000000"/>
                </a:solidFill>
              </a:rPr>
              <a:t>)</a:t>
            </a:r>
            <a:endParaRPr lang="en-US" sz="2400" dirty="0">
              <a:solidFill>
                <a:srgbClr val="000000"/>
              </a:solidFill>
            </a:endParaRPr>
          </a:p>
        </p:txBody>
      </p:sp>
      <p:cxnSp>
        <p:nvCxnSpPr>
          <p:cNvPr id="18" name="Straight Connector 17"/>
          <p:cNvCxnSpPr>
            <a:stCxn id="5" idx="2"/>
            <a:endCxn id="17" idx="0"/>
          </p:cNvCxnSpPr>
          <p:nvPr/>
        </p:nvCxnSpPr>
        <p:spPr>
          <a:xfrm rot="16200000" flipH="1">
            <a:off x="4648597" y="1828403"/>
            <a:ext cx="2285206" cy="3352800"/>
          </a:xfrm>
          <a:prstGeom prst="line">
            <a:avLst/>
          </a:prstGeom>
          <a:ln w="9525" cap="flat" cmpd="sng" algn="ctr">
            <a:solidFill>
              <a:schemeClr val="accent1">
                <a:shade val="95000"/>
                <a:satMod val="10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6" name="Oval 15"/>
          <p:cNvSpPr/>
          <p:nvPr/>
        </p:nvSpPr>
        <p:spPr>
          <a:xfrm>
            <a:off x="5181600" y="3429000"/>
            <a:ext cx="1981200" cy="6096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 </a:t>
            </a:r>
            <a:r>
              <a:rPr lang="en-US" sz="2000" b="1" dirty="0" smtClean="0"/>
              <a:t>all </a:t>
            </a:r>
            <a:r>
              <a:rPr lang="en-US" sz="2000" dirty="0" err="1" smtClean="0"/>
              <a:t>s</a:t>
            </a:r>
            <a:r>
              <a:rPr lang="en-US" sz="2000" dirty="0" smtClean="0"/>
              <a:t> </a:t>
            </a:r>
            <a:r>
              <a:rPr lang="en-US" sz="2000" b="1" dirty="0" smtClean="0"/>
              <a:t>in </a:t>
            </a:r>
            <a:r>
              <a:rPr lang="en-US" sz="2000" dirty="0" smtClean="0"/>
              <a:t>SITE</a:t>
            </a:r>
            <a:endParaRPr lang="en-US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838200" y="5638800"/>
            <a:ext cx="7086600" cy="9906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00" dirty="0" smtClean="0"/>
              <a:t>How are </a:t>
            </a:r>
            <a:r>
              <a:rPr lang="en-US" sz="2800" i="1" dirty="0" err="1" smtClean="0">
                <a:solidFill>
                  <a:srgbClr val="0000FF"/>
                </a:solidFill>
              </a:rPr>
              <a:t>db</a:t>
            </a:r>
            <a:r>
              <a:rPr lang="en-US" sz="2800" i="1" dirty="0" smtClean="0">
                <a:solidFill>
                  <a:srgbClr val="0000FF"/>
                </a:solidFill>
              </a:rPr>
              <a:t>(o) </a:t>
            </a:r>
            <a:r>
              <a:rPr lang="en-US" sz="2800" dirty="0" smtClean="0"/>
              <a:t>and </a:t>
            </a:r>
            <a:r>
              <a:rPr lang="en-US" sz="2800" i="1" dirty="0" err="1">
                <a:solidFill>
                  <a:srgbClr val="0000FF"/>
                </a:solidFill>
              </a:rPr>
              <a:t>l</a:t>
            </a:r>
            <a:r>
              <a:rPr lang="en-US" sz="2800" i="1" dirty="0" err="1" smtClean="0">
                <a:solidFill>
                  <a:srgbClr val="0000FF"/>
                </a:solidFill>
              </a:rPr>
              <a:t>db</a:t>
            </a:r>
            <a:r>
              <a:rPr lang="en-US" sz="2800" i="1" dirty="0" smtClean="0">
                <a:solidFill>
                  <a:srgbClr val="0000FF"/>
                </a:solidFill>
              </a:rPr>
              <a:t>(s)(o)</a:t>
            </a:r>
            <a:r>
              <a:rPr lang="en-US" sz="2800" dirty="0" smtClean="0">
                <a:solidFill>
                  <a:srgbClr val="0000FF"/>
                </a:solidFill>
              </a:rPr>
              <a:t> </a:t>
            </a:r>
            <a:r>
              <a:rPr lang="en-US" sz="2800" dirty="0" smtClean="0"/>
              <a:t>related in between </a:t>
            </a:r>
            <a:r>
              <a:rPr lang="en-US" sz="2800" i="1" dirty="0" err="1" smtClean="0">
                <a:solidFill>
                  <a:srgbClr val="0000FF"/>
                </a:solidFill>
              </a:rPr>
              <a:t>GlobalCommit</a:t>
            </a:r>
            <a:r>
              <a:rPr lang="en-US" sz="2800" i="1" dirty="0" smtClean="0">
                <a:solidFill>
                  <a:srgbClr val="0000FF"/>
                </a:solidFill>
              </a:rPr>
              <a:t> </a:t>
            </a:r>
            <a:r>
              <a:rPr lang="en-US" sz="2800" dirty="0" smtClean="0"/>
              <a:t>and </a:t>
            </a:r>
            <a:r>
              <a:rPr lang="en-US" sz="2800" i="1" dirty="0" err="1" smtClean="0">
                <a:solidFill>
                  <a:srgbClr val="0000FF"/>
                </a:solidFill>
              </a:rPr>
              <a:t>LocalCommit</a:t>
            </a:r>
            <a:r>
              <a:rPr lang="en-US" sz="2800" dirty="0" smtClean="0"/>
              <a:t>?</a:t>
            </a:r>
            <a:endParaRPr lang="en-US" sz="2800" dirty="0"/>
          </a:p>
        </p:txBody>
      </p:sp>
      <p:sp>
        <p:nvSpPr>
          <p:cNvPr id="23" name="TextBox 22"/>
          <p:cNvSpPr txBox="1"/>
          <p:nvPr/>
        </p:nvSpPr>
        <p:spPr>
          <a:xfrm>
            <a:off x="152400" y="3429000"/>
            <a:ext cx="5029200" cy="16764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500" dirty="0" smtClean="0"/>
              <a:t>Commit updates </a:t>
            </a:r>
            <a:r>
              <a:rPr lang="en-US" sz="2500" i="1" dirty="0" smtClean="0">
                <a:solidFill>
                  <a:srgbClr val="0000FF"/>
                </a:solidFill>
              </a:rPr>
              <a:t>db</a:t>
            </a:r>
            <a:r>
              <a:rPr lang="en-US" sz="2500" dirty="0" smtClean="0"/>
              <a:t>, but </a:t>
            </a:r>
            <a:r>
              <a:rPr lang="en-US" sz="2500" i="1" dirty="0" err="1" smtClean="0">
                <a:solidFill>
                  <a:srgbClr val="0000FF"/>
                </a:solidFill>
              </a:rPr>
              <a:t>GlobalCommit</a:t>
            </a:r>
            <a:r>
              <a:rPr lang="en-US" sz="2500" i="1" dirty="0" smtClean="0">
                <a:solidFill>
                  <a:srgbClr val="0000FF"/>
                </a:solidFill>
              </a:rPr>
              <a:t> </a:t>
            </a:r>
            <a:r>
              <a:rPr lang="en-US" sz="2500" dirty="0" smtClean="0"/>
              <a:t>does not update </a:t>
            </a:r>
            <a:r>
              <a:rPr lang="en-US" sz="2500" i="1" dirty="0" err="1">
                <a:solidFill>
                  <a:srgbClr val="0000FF"/>
                </a:solidFill>
              </a:rPr>
              <a:t>l</a:t>
            </a:r>
            <a:r>
              <a:rPr lang="en-US" sz="2500" i="1" dirty="0" err="1" smtClean="0">
                <a:solidFill>
                  <a:srgbClr val="0000FF"/>
                </a:solidFill>
              </a:rPr>
              <a:t>db</a:t>
            </a:r>
            <a:endParaRPr lang="en-US" sz="2500" dirty="0" smtClean="0">
              <a:solidFill>
                <a:srgbClr val="0000FF"/>
              </a:solidFill>
            </a:endParaRPr>
          </a:p>
          <a:p>
            <a:endParaRPr lang="en-US" sz="2500" dirty="0" smtClean="0"/>
          </a:p>
          <a:p>
            <a:r>
              <a:rPr lang="en-US" sz="2500" i="1" dirty="0" err="1" smtClean="0">
                <a:solidFill>
                  <a:srgbClr val="0000FF"/>
                </a:solidFill>
              </a:rPr>
              <a:t>LocalCommit</a:t>
            </a:r>
            <a:r>
              <a:rPr lang="en-US" sz="2500" i="1" dirty="0" smtClean="0">
                <a:solidFill>
                  <a:srgbClr val="0000FF"/>
                </a:solidFill>
              </a:rPr>
              <a:t> </a:t>
            </a:r>
            <a:r>
              <a:rPr lang="en-US" sz="2500" dirty="0" smtClean="0"/>
              <a:t>updates </a:t>
            </a:r>
            <a:r>
              <a:rPr lang="en-US" sz="2500" i="1" dirty="0" err="1">
                <a:solidFill>
                  <a:srgbClr val="0000FF"/>
                </a:solidFill>
              </a:rPr>
              <a:t>l</a:t>
            </a:r>
            <a:r>
              <a:rPr lang="en-US" sz="2500" i="1" dirty="0" err="1" smtClean="0">
                <a:solidFill>
                  <a:srgbClr val="0000FF"/>
                </a:solidFill>
              </a:rPr>
              <a:t>db</a:t>
            </a:r>
            <a:r>
              <a:rPr lang="en-US" sz="2500" i="1" dirty="0" smtClean="0">
                <a:solidFill>
                  <a:srgbClr val="0000FF"/>
                </a:solidFill>
              </a:rPr>
              <a:t>(s)</a:t>
            </a:r>
            <a:r>
              <a:rPr lang="en-US" sz="2500" dirty="0" smtClean="0"/>
              <a:t> </a:t>
            </a:r>
            <a:endParaRPr lang="en-US" sz="25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F73D1-2B98-634A-8DEF-EFFF38C9A331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Another gluing invariant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 smtClean="0"/>
              <a:t>			t </a:t>
            </a:r>
            <a:r>
              <a:rPr lang="en-US" dirty="0" smtClean="0">
                <a:latin typeface="ArialUnicodeMS"/>
              </a:rPr>
              <a:t>∈ </a:t>
            </a:r>
            <a:r>
              <a:rPr lang="en-US" dirty="0" err="1" smtClean="0"/>
              <a:t>GlobalCommit</a:t>
            </a:r>
            <a:r>
              <a:rPr lang="en-US" dirty="0" smtClean="0"/>
              <a:t>   </a:t>
            </a:r>
            <a:r>
              <a:rPr lang="en-US" sz="2400" dirty="0" smtClean="0"/>
              <a:t>∧</a:t>
            </a:r>
            <a:r>
              <a:rPr lang="en-US" dirty="0" smtClean="0"/>
              <a:t>  </a:t>
            </a:r>
          </a:p>
          <a:p>
            <a:pPr>
              <a:buNone/>
            </a:pPr>
            <a:r>
              <a:rPr lang="en-US" dirty="0" smtClean="0"/>
              <a:t>			</a:t>
            </a:r>
            <a:r>
              <a:rPr lang="en-US" dirty="0" err="1" smtClean="0"/>
              <a:t>t</a:t>
            </a:r>
            <a:r>
              <a:rPr lang="en-US" dirty="0" smtClean="0"/>
              <a:t> ↦ </a:t>
            </a:r>
            <a:r>
              <a:rPr lang="en-US" dirty="0" err="1" smtClean="0"/>
              <a:t>s</a:t>
            </a:r>
            <a:r>
              <a:rPr lang="en-US" dirty="0" smtClean="0"/>
              <a:t> </a:t>
            </a:r>
            <a:r>
              <a:rPr lang="en-US" dirty="0" smtClean="0">
                <a:latin typeface="ArialUnicodeMS"/>
              </a:rPr>
              <a:t> ∉  </a:t>
            </a:r>
            <a:r>
              <a:rPr lang="en-US" dirty="0" err="1" smtClean="0"/>
              <a:t>LocalCommit</a:t>
            </a:r>
            <a:r>
              <a:rPr lang="en-US" dirty="0" smtClean="0"/>
              <a:t>    </a:t>
            </a:r>
            <a:r>
              <a:rPr lang="en-US" sz="2400" dirty="0" smtClean="0"/>
              <a:t>∧</a:t>
            </a:r>
            <a:r>
              <a:rPr lang="en-US" dirty="0" smtClean="0"/>
              <a:t>   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err="1" smtClean="0"/>
              <a:t>os</a:t>
            </a:r>
            <a:r>
              <a:rPr lang="en-US" dirty="0" smtClean="0"/>
              <a:t> = </a:t>
            </a:r>
            <a:r>
              <a:rPr lang="en-US" dirty="0" err="1" smtClean="0"/>
              <a:t>tos</a:t>
            </a:r>
            <a:r>
              <a:rPr lang="en-US" dirty="0" smtClean="0"/>
              <a:t>[t]    </a:t>
            </a:r>
            <a:r>
              <a:rPr lang="en-US" sz="2400" dirty="0" smtClean="0"/>
              <a:t>∧</a:t>
            </a:r>
            <a:r>
              <a:rPr lang="en-US" dirty="0" smtClean="0"/>
              <a:t>    o </a:t>
            </a:r>
            <a:r>
              <a:rPr lang="en-US" dirty="0" smtClean="0">
                <a:latin typeface="ArialUnicodeMS"/>
              </a:rPr>
              <a:t>∈ </a:t>
            </a:r>
            <a:r>
              <a:rPr lang="en-US" dirty="0" err="1" smtClean="0"/>
              <a:t>os</a:t>
            </a:r>
            <a:r>
              <a:rPr lang="en-US" dirty="0"/>
              <a:t>  </a:t>
            </a:r>
            <a:r>
              <a:rPr lang="en-US" dirty="0" smtClean="0"/>
              <a:t>  </a:t>
            </a:r>
            <a:r>
              <a:rPr lang="en-US" dirty="0"/>
              <a:t>    </a:t>
            </a:r>
            <a:r>
              <a:rPr lang="en-US" sz="2400" dirty="0"/>
              <a:t>∧</a:t>
            </a:r>
            <a:endParaRPr lang="en-US" dirty="0" smtClean="0"/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/>
              <a:t>	U = </a:t>
            </a:r>
            <a:r>
              <a:rPr lang="en-US" dirty="0" err="1"/>
              <a:t>upd</a:t>
            </a:r>
            <a:r>
              <a:rPr lang="en-US" dirty="0"/>
              <a:t>(t</a:t>
            </a:r>
            <a:r>
              <a:rPr lang="en-US" dirty="0" smtClean="0"/>
              <a:t>)    </a:t>
            </a:r>
            <a:r>
              <a:rPr lang="en-US" sz="2400" dirty="0" smtClean="0"/>
              <a:t>∧</a:t>
            </a:r>
            <a:r>
              <a:rPr lang="en-US" dirty="0" smtClean="0"/>
              <a:t>   L </a:t>
            </a:r>
            <a:r>
              <a:rPr lang="en-US" dirty="0"/>
              <a:t>= </a:t>
            </a:r>
            <a:r>
              <a:rPr lang="en-US" dirty="0" err="1"/>
              <a:t>os</a:t>
            </a:r>
            <a:r>
              <a:rPr lang="en-US" dirty="0"/>
              <a:t> ◁ </a:t>
            </a:r>
            <a:r>
              <a:rPr lang="en-US" dirty="0" err="1"/>
              <a:t>l</a:t>
            </a:r>
            <a:r>
              <a:rPr lang="en-US" dirty="0" err="1" smtClean="0"/>
              <a:t>db</a:t>
            </a:r>
            <a:r>
              <a:rPr lang="en-US" dirty="0"/>
              <a:t>(</a:t>
            </a:r>
            <a:r>
              <a:rPr lang="en-US" dirty="0" smtClean="0"/>
              <a:t>s) </a:t>
            </a:r>
          </a:p>
          <a:p>
            <a:pPr>
              <a:buNone/>
            </a:pPr>
            <a:r>
              <a:rPr lang="en-US" dirty="0" smtClean="0"/>
              <a:t>	⇒	</a:t>
            </a:r>
          </a:p>
          <a:p>
            <a:pPr>
              <a:buNone/>
            </a:pPr>
            <a:r>
              <a:rPr lang="en-US" dirty="0" smtClean="0"/>
              <a:t>        	</a:t>
            </a:r>
            <a:r>
              <a:rPr lang="en-US" dirty="0" err="1" smtClean="0"/>
              <a:t>db</a:t>
            </a:r>
            <a:r>
              <a:rPr lang="en-US" dirty="0" smtClean="0"/>
              <a:t>(o)  =  (U(L))(o)</a:t>
            </a:r>
          </a:p>
          <a:p>
            <a:pPr>
              <a:buNone/>
            </a:pPr>
            <a:endParaRPr lang="en-US" i="1" dirty="0" smtClean="0">
              <a:solidFill>
                <a:srgbClr val="0000FF"/>
              </a:solidFill>
            </a:endParaRPr>
          </a:p>
          <a:p>
            <a:pPr>
              <a:buNone/>
            </a:pPr>
            <a:r>
              <a:rPr lang="en-US" i="1" dirty="0" smtClean="0">
                <a:solidFill>
                  <a:srgbClr val="0000FF"/>
                </a:solidFill>
              </a:rPr>
              <a:t>	The abstract value of an object at a site is determined by applying the update associated with the transaction to the database at the local site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8409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Layered strategy for </a:t>
            </a:r>
            <a:r>
              <a:rPr lang="en-US" i="1" dirty="0" smtClean="0">
                <a:solidFill>
                  <a:srgbClr val="0000FF"/>
                </a:solidFill>
              </a:rPr>
              <a:t>Commit</a:t>
            </a:r>
            <a:endParaRPr lang="en-US" i="1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  <a:noFill/>
        </p:spPr>
        <p:txBody>
          <a:bodyPr/>
          <a:lstStyle/>
          <a:p>
            <a:pPr>
              <a:buNone/>
            </a:pPr>
            <a:r>
              <a:rPr lang="en-US" dirty="0" smtClean="0">
                <a:noFill/>
              </a:rPr>
              <a:t> </a:t>
            </a:r>
            <a:endParaRPr lang="en-US" dirty="0">
              <a:noFill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124200" y="1295400"/>
            <a:ext cx="1981200" cy="6096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sz="2400" dirty="0" err="1" smtClean="0">
                <a:solidFill>
                  <a:srgbClr val="000000"/>
                </a:solidFill>
              </a:rPr>
              <a:t>Commit(t</a:t>
            </a:r>
            <a:r>
              <a:rPr lang="en-US" sz="2400" dirty="0" smtClean="0">
                <a:solidFill>
                  <a:srgbClr val="000000"/>
                </a:solidFill>
              </a:rPr>
              <a:t>)</a:t>
            </a:r>
            <a:endParaRPr lang="en-US" sz="2400" dirty="0">
              <a:solidFill>
                <a:srgbClr val="000000"/>
              </a:solidFill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457200" y="1904999"/>
            <a:ext cx="8229600" cy="1752601"/>
            <a:chOff x="457200" y="1904999"/>
            <a:chExt cx="8229600" cy="1752601"/>
          </a:xfrm>
        </p:grpSpPr>
        <p:sp>
          <p:nvSpPr>
            <p:cNvPr id="6" name="Rounded Rectangle 5"/>
            <p:cNvSpPr/>
            <p:nvPr/>
          </p:nvSpPr>
          <p:spPr>
            <a:xfrm>
              <a:off x="457200" y="2819400"/>
              <a:ext cx="1524000" cy="761206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 smtClean="0">
                  <a:solidFill>
                    <a:schemeClr val="tx1"/>
                  </a:solidFill>
                </a:rPr>
                <a:t>Start(t</a:t>
              </a:r>
              <a:r>
                <a:rPr lang="en-US" sz="2400" dirty="0" smtClean="0">
                  <a:solidFill>
                    <a:schemeClr val="tx1"/>
                  </a:solidFill>
                </a:rPr>
                <a:t>)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Connector 7"/>
            <p:cNvCxnSpPr>
              <a:stCxn id="6" idx="0"/>
              <a:endCxn id="5" idx="2"/>
            </p:cNvCxnSpPr>
            <p:nvPr/>
          </p:nvCxnSpPr>
          <p:spPr>
            <a:xfrm rot="5400000" flipH="1" flipV="1">
              <a:off x="2209800" y="914400"/>
              <a:ext cx="914400" cy="2895600"/>
            </a:xfrm>
            <a:prstGeom prst="line">
              <a:avLst/>
            </a:prstGeom>
            <a:ln w="9525" cap="flat" cmpd="sng" algn="ctr">
              <a:solidFill>
                <a:schemeClr val="accent1">
                  <a:shade val="95000"/>
                  <a:satMod val="105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10" name="Rounded Rectangle 9"/>
            <p:cNvSpPr/>
            <p:nvPr/>
          </p:nvSpPr>
          <p:spPr>
            <a:xfrm>
              <a:off x="2971800" y="2895600"/>
              <a:ext cx="1752600" cy="762000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rgbClr val="000000"/>
                  </a:solidFill>
                </a:rPr>
                <a:t>Global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Commit(t</a:t>
              </a:r>
              <a:r>
                <a:rPr lang="en-US" sz="2400" dirty="0" smtClean="0">
                  <a:solidFill>
                    <a:srgbClr val="000000"/>
                  </a:solidFill>
                </a:rPr>
                <a:t>)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6858000" y="2894805"/>
              <a:ext cx="1828800" cy="762794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rgbClr val="000000"/>
                  </a:solidFill>
                </a:rPr>
                <a:t>Local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Commit(t,s</a:t>
              </a:r>
              <a:r>
                <a:rPr lang="en-US" sz="2400" dirty="0" smtClean="0">
                  <a:solidFill>
                    <a:srgbClr val="000000"/>
                  </a:solidFill>
                </a:rPr>
                <a:t>)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cxnSp>
          <p:nvCxnSpPr>
            <p:cNvPr id="18" name="Straight Connector 17"/>
            <p:cNvCxnSpPr>
              <a:stCxn id="5" idx="2"/>
              <a:endCxn id="17" idx="0"/>
            </p:cNvCxnSpPr>
            <p:nvPr/>
          </p:nvCxnSpPr>
          <p:spPr>
            <a:xfrm rot="16200000" flipH="1">
              <a:off x="5448698" y="571102"/>
              <a:ext cx="989805" cy="3657600"/>
            </a:xfrm>
            <a:prstGeom prst="line">
              <a:avLst/>
            </a:prstGeom>
            <a:ln w="9525" cap="flat" cmpd="sng" algn="ctr">
              <a:solidFill>
                <a:schemeClr val="accent1">
                  <a:shade val="95000"/>
                  <a:satMod val="105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5105400" y="2209800"/>
              <a:ext cx="1981200" cy="6096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 </a:t>
              </a:r>
              <a:r>
                <a:rPr lang="en-US" sz="2000" b="1" dirty="0" smtClean="0"/>
                <a:t>all </a:t>
              </a:r>
              <a:r>
                <a:rPr lang="en-US" sz="2000" dirty="0" err="1" smtClean="0"/>
                <a:t>s</a:t>
              </a:r>
              <a:r>
                <a:rPr lang="en-US" sz="2000" dirty="0" smtClean="0"/>
                <a:t> </a:t>
              </a:r>
              <a:r>
                <a:rPr lang="en-US" sz="2000" b="1" dirty="0" smtClean="0"/>
                <a:t>in </a:t>
              </a:r>
              <a:r>
                <a:rPr lang="en-US" sz="2000" dirty="0" smtClean="0"/>
                <a:t>SITE</a:t>
              </a:r>
              <a:endParaRPr lang="en-US" sz="2000" dirty="0"/>
            </a:p>
          </p:txBody>
        </p:sp>
        <p:cxnSp>
          <p:nvCxnSpPr>
            <p:cNvPr id="21" name="Straight Connector 20"/>
            <p:cNvCxnSpPr>
              <a:stCxn id="10" idx="0"/>
              <a:endCxn id="5" idx="2"/>
            </p:cNvCxnSpPr>
            <p:nvPr/>
          </p:nvCxnSpPr>
          <p:spPr>
            <a:xfrm rot="5400000" flipH="1" flipV="1">
              <a:off x="3486150" y="2266950"/>
              <a:ext cx="990600" cy="266700"/>
            </a:xfrm>
            <a:prstGeom prst="line">
              <a:avLst/>
            </a:prstGeom>
            <a:ln w="9525" cap="flat" cmpd="sng" algn="ctr">
              <a:solidFill>
                <a:schemeClr val="accent1">
                  <a:shade val="95000"/>
                  <a:satMod val="10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782730" y="3657599"/>
            <a:ext cx="7980270" cy="2993887"/>
            <a:chOff x="782730" y="3657599"/>
            <a:chExt cx="7980270" cy="2993887"/>
          </a:xfrm>
        </p:grpSpPr>
        <p:sp>
          <p:nvSpPr>
            <p:cNvPr id="9" name="Rounded Rectangle 8"/>
            <p:cNvSpPr/>
            <p:nvPr/>
          </p:nvSpPr>
          <p:spPr>
            <a:xfrm>
              <a:off x="1638300" y="5135563"/>
              <a:ext cx="2209800" cy="762000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 smtClean="0">
                  <a:solidFill>
                    <a:srgbClr val="000000"/>
                  </a:solidFill>
                </a:rPr>
                <a:t>PreCommit(t,s</a:t>
              </a:r>
              <a:r>
                <a:rPr lang="en-US" sz="2400" dirty="0" smtClean="0">
                  <a:solidFill>
                    <a:srgbClr val="000000"/>
                  </a:solidFill>
                </a:rPr>
                <a:t>)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cxnSp>
          <p:nvCxnSpPr>
            <p:cNvPr id="12" name="Straight Connector 11"/>
            <p:cNvCxnSpPr>
              <a:stCxn id="10" idx="2"/>
              <a:endCxn id="9" idx="0"/>
            </p:cNvCxnSpPr>
            <p:nvPr/>
          </p:nvCxnSpPr>
          <p:spPr>
            <a:xfrm rot="5400000">
              <a:off x="2556669" y="3844131"/>
              <a:ext cx="1477963" cy="1104900"/>
            </a:xfrm>
            <a:prstGeom prst="line">
              <a:avLst/>
            </a:prstGeom>
            <a:ln w="9525" cap="flat" cmpd="sng" algn="ctr">
              <a:solidFill>
                <a:schemeClr val="accent1">
                  <a:shade val="95000"/>
                  <a:satMod val="105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2286000" y="4114800"/>
              <a:ext cx="1981200" cy="6096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 </a:t>
              </a:r>
              <a:r>
                <a:rPr lang="en-US" sz="2000" b="1" dirty="0" smtClean="0"/>
                <a:t>all </a:t>
              </a:r>
              <a:r>
                <a:rPr lang="en-US" sz="2000" dirty="0" err="1" smtClean="0"/>
                <a:t>s</a:t>
              </a:r>
              <a:r>
                <a:rPr lang="en-US" sz="2000" dirty="0" smtClean="0"/>
                <a:t> </a:t>
              </a:r>
              <a:r>
                <a:rPr lang="en-US" sz="2000" b="1" dirty="0" smtClean="0"/>
                <a:t>in </a:t>
              </a:r>
              <a:r>
                <a:rPr lang="en-US" sz="2000" dirty="0" smtClean="0"/>
                <a:t>SITE</a:t>
              </a:r>
              <a:endParaRPr lang="en-US" sz="2000" dirty="0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4800600" y="5105400"/>
              <a:ext cx="1752600" cy="762000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rgbClr val="000000"/>
                  </a:solidFill>
                </a:rPr>
                <a:t>Global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Commit(t</a:t>
              </a:r>
              <a:r>
                <a:rPr lang="en-US" sz="2400" dirty="0" smtClean="0">
                  <a:solidFill>
                    <a:srgbClr val="000000"/>
                  </a:solidFill>
                </a:rPr>
                <a:t>)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cxnSp>
          <p:nvCxnSpPr>
            <p:cNvPr id="29" name="Straight Connector 28"/>
            <p:cNvCxnSpPr>
              <a:stCxn id="27" idx="0"/>
              <a:endCxn id="10" idx="2"/>
            </p:cNvCxnSpPr>
            <p:nvPr/>
          </p:nvCxnSpPr>
          <p:spPr>
            <a:xfrm rot="16200000" flipV="1">
              <a:off x="4038600" y="3467100"/>
              <a:ext cx="1447800" cy="1828800"/>
            </a:xfrm>
            <a:prstGeom prst="line">
              <a:avLst/>
            </a:prstGeom>
            <a:ln w="9525" cap="flat" cmpd="sng" algn="ctr">
              <a:solidFill>
                <a:schemeClr val="accent1">
                  <a:shade val="95000"/>
                  <a:satMod val="10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782730" y="5943600"/>
              <a:ext cx="798027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Layered strategy allowed us to focus on difficult part of the abstraction first</a:t>
              </a:r>
            </a:p>
            <a:p>
              <a:r>
                <a:rPr lang="en-US" sz="2000" dirty="0" smtClean="0"/>
                <a:t> led to simpler invariants, hence simpler proofs</a:t>
              </a:r>
              <a:endParaRPr lang="en-US" sz="2000" dirty="0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F73D1-2B98-634A-8DEF-EFFF38C9A331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Concluding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Abstract program structures add value to existing refinement framework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Structures provide explicit representation of atomicity decomposition (with sufficient interleaving)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Power of diagrams – rapid understanding</a:t>
            </a:r>
          </a:p>
          <a:p>
            <a:r>
              <a:rPr lang="en-US" dirty="0" smtClean="0"/>
              <a:t>Not quite transformational approach: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abstract programs provide templates for constructing refined models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refined models are verified but templates increases likelihood of correctness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F73D1-2B98-634A-8DEF-EFFF38C9A331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00FF"/>
                </a:solidFill>
                <a:latin typeface="Helvetica" pitchFamily="-108" charset="0"/>
              </a:rPr>
              <a:t>Simple file store example</a:t>
            </a:r>
          </a:p>
        </p:txBody>
      </p:sp>
      <p:sp>
        <p:nvSpPr>
          <p:cNvPr id="330755" name="Rectangle 3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Font typeface="Wingdings" pitchFamily="-108" charset="2"/>
              <a:buNone/>
            </a:pPr>
            <a:r>
              <a:rPr lang="en-GB" sz="2000" b="1" dirty="0" smtClean="0">
                <a:solidFill>
                  <a:srgbClr val="0000FF"/>
                </a:solidFill>
              </a:rPr>
              <a:t>machine </a:t>
            </a:r>
            <a:r>
              <a:rPr lang="en-GB" sz="2000" dirty="0" smtClean="0"/>
              <a:t>filestore1</a:t>
            </a:r>
          </a:p>
          <a:p>
            <a:pPr>
              <a:lnSpc>
                <a:spcPct val="80000"/>
              </a:lnSpc>
              <a:buFont typeface="Wingdings" pitchFamily="-108" charset="2"/>
              <a:buNone/>
            </a:pPr>
            <a:endParaRPr lang="en-GB" sz="2000" dirty="0" smtClean="0"/>
          </a:p>
          <a:p>
            <a:pPr>
              <a:lnSpc>
                <a:spcPct val="80000"/>
              </a:lnSpc>
              <a:buFont typeface="Wingdings" pitchFamily="-108" charset="2"/>
              <a:buNone/>
            </a:pPr>
            <a:r>
              <a:rPr lang="en-GB" sz="2000" b="1" dirty="0" smtClean="0">
                <a:solidFill>
                  <a:srgbClr val="0000FF"/>
                </a:solidFill>
              </a:rPr>
              <a:t>variables  </a:t>
            </a:r>
            <a:r>
              <a:rPr lang="en-GB" sz="2000" dirty="0" smtClean="0"/>
              <a:t>file</a:t>
            </a:r>
            <a:r>
              <a:rPr lang="en-GB" sz="2000" dirty="0"/>
              <a:t>, </a:t>
            </a:r>
            <a:r>
              <a:rPr lang="en-GB" sz="2000" dirty="0" smtClean="0"/>
              <a:t> </a:t>
            </a:r>
            <a:r>
              <a:rPr lang="en-GB" sz="2000" dirty="0" err="1" smtClean="0"/>
              <a:t>dsk</a:t>
            </a:r>
            <a:endParaRPr lang="en-GB" sz="2000" dirty="0" smtClean="0"/>
          </a:p>
          <a:p>
            <a:pPr>
              <a:lnSpc>
                <a:spcPct val="80000"/>
              </a:lnSpc>
              <a:buFont typeface="Wingdings" pitchFamily="-108" charset="2"/>
              <a:buNone/>
            </a:pPr>
            <a:endParaRPr lang="en-GB" sz="2000" dirty="0" smtClean="0"/>
          </a:p>
          <a:p>
            <a:pPr>
              <a:lnSpc>
                <a:spcPct val="80000"/>
              </a:lnSpc>
              <a:buFont typeface="Wingdings" pitchFamily="-108" charset="2"/>
              <a:buNone/>
            </a:pPr>
            <a:r>
              <a:rPr lang="en-GB" sz="2000" b="1" dirty="0" smtClean="0">
                <a:solidFill>
                  <a:srgbClr val="0000FF"/>
                </a:solidFill>
              </a:rPr>
              <a:t>invariant</a:t>
            </a:r>
            <a:endParaRPr lang="en-GB" sz="2000" dirty="0" smtClean="0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  <a:buFont typeface="Wingdings" pitchFamily="-108" charset="2"/>
              <a:buNone/>
            </a:pPr>
            <a:r>
              <a:rPr lang="en-GB" sz="2000" dirty="0"/>
              <a:t>    file </a:t>
            </a:r>
            <a:r>
              <a:rPr lang="en-GB" sz="2000" dirty="0" err="1">
                <a:sym typeface="Symbol" pitchFamily="-108" charset="2"/>
              </a:rPr>
              <a:t></a:t>
            </a:r>
            <a:r>
              <a:rPr lang="en-GB" sz="2000" dirty="0">
                <a:sym typeface="Symbol" pitchFamily="-108" charset="2"/>
              </a:rPr>
              <a:t> </a:t>
            </a:r>
            <a:r>
              <a:rPr lang="en-GB" sz="2000" dirty="0"/>
              <a:t>FILE  </a:t>
            </a:r>
            <a:r>
              <a:rPr lang="en-GB" sz="2000" dirty="0">
                <a:latin typeface="Arial Unicode MS" pitchFamily="-108" charset="0"/>
                <a:ea typeface="Arial Unicode MS" pitchFamily="-108" charset="0"/>
                <a:cs typeface="Arial Unicode MS" pitchFamily="-108" charset="0"/>
              </a:rPr>
              <a:t>∧</a:t>
            </a:r>
          </a:p>
          <a:p>
            <a:pPr>
              <a:lnSpc>
                <a:spcPct val="80000"/>
              </a:lnSpc>
              <a:buFont typeface="Wingdings" pitchFamily="-108" charset="2"/>
              <a:buNone/>
            </a:pPr>
            <a:r>
              <a:rPr lang="en-GB" sz="2000" dirty="0"/>
              <a:t>   </a:t>
            </a:r>
            <a:r>
              <a:rPr lang="en-GB" sz="2000" dirty="0" smtClean="0"/>
              <a:t> </a:t>
            </a:r>
            <a:r>
              <a:rPr lang="en-GB" sz="2000" dirty="0" err="1" smtClean="0"/>
              <a:t>dsk</a:t>
            </a:r>
            <a:r>
              <a:rPr lang="en-GB" sz="2000" dirty="0" smtClean="0"/>
              <a:t>  </a:t>
            </a:r>
            <a:r>
              <a:rPr lang="en-GB" sz="2000" dirty="0" err="1" smtClean="0">
                <a:sym typeface="Symbol" pitchFamily="-108" charset="2"/>
              </a:rPr>
              <a:t></a:t>
            </a:r>
            <a:r>
              <a:rPr lang="en-GB" sz="2000" dirty="0" smtClean="0"/>
              <a:t>  file </a:t>
            </a:r>
            <a:r>
              <a:rPr lang="en-GB" sz="2000" dirty="0" err="1">
                <a:sym typeface="Symbol" pitchFamily="-108" charset="2"/>
              </a:rPr>
              <a:t></a:t>
            </a:r>
            <a:r>
              <a:rPr lang="en-GB" sz="2000" dirty="0"/>
              <a:t> CONT</a:t>
            </a:r>
          </a:p>
          <a:p>
            <a:pPr>
              <a:lnSpc>
                <a:spcPct val="80000"/>
              </a:lnSpc>
              <a:buFont typeface="Wingdings" pitchFamily="-108" charset="2"/>
              <a:buNone/>
            </a:pPr>
            <a:endParaRPr lang="en-GB" sz="2000" dirty="0" smtClean="0"/>
          </a:p>
          <a:p>
            <a:pPr>
              <a:lnSpc>
                <a:spcPct val="80000"/>
              </a:lnSpc>
              <a:buFont typeface="Wingdings" pitchFamily="-108" charset="2"/>
              <a:buNone/>
            </a:pPr>
            <a:r>
              <a:rPr lang="en-GB" sz="2000" b="1" dirty="0" smtClean="0">
                <a:solidFill>
                  <a:srgbClr val="0000FF"/>
                </a:solidFill>
              </a:rPr>
              <a:t>initialisation</a:t>
            </a:r>
            <a:endParaRPr lang="en-GB" sz="2000" dirty="0" smtClean="0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  <a:buFont typeface="Wingdings" pitchFamily="-108" charset="2"/>
              <a:buNone/>
            </a:pPr>
            <a:r>
              <a:rPr lang="en-GB" sz="2000" dirty="0"/>
              <a:t>    file := { }    ||   </a:t>
            </a:r>
            <a:r>
              <a:rPr lang="en-GB" sz="2000" dirty="0" smtClean="0"/>
              <a:t> </a:t>
            </a:r>
            <a:r>
              <a:rPr lang="en-GB" sz="2000" dirty="0" err="1" smtClean="0"/>
              <a:t>dsk</a:t>
            </a:r>
            <a:r>
              <a:rPr lang="en-GB" sz="2000" dirty="0" smtClean="0"/>
              <a:t> :</a:t>
            </a:r>
            <a:r>
              <a:rPr lang="en-GB" sz="2000" dirty="0"/>
              <a:t>= { } </a:t>
            </a:r>
            <a:endParaRPr lang="en-GB" sz="2000" dirty="0" smtClean="0"/>
          </a:p>
          <a:p>
            <a:pPr>
              <a:lnSpc>
                <a:spcPct val="80000"/>
              </a:lnSpc>
              <a:buFont typeface="Wingdings" pitchFamily="-108" charset="2"/>
              <a:buNone/>
            </a:pPr>
            <a:endParaRPr lang="en-GB" sz="1800" b="1" dirty="0" smtClean="0"/>
          </a:p>
          <a:p>
            <a:pPr>
              <a:lnSpc>
                <a:spcPct val="80000"/>
              </a:lnSpc>
              <a:buFont typeface="Wingdings" pitchFamily="-108" charset="2"/>
              <a:buNone/>
            </a:pPr>
            <a:r>
              <a:rPr lang="en-GB" sz="1800" b="1" dirty="0" smtClean="0">
                <a:solidFill>
                  <a:srgbClr val="0000FF"/>
                </a:solidFill>
              </a:rPr>
              <a:t>events</a:t>
            </a:r>
            <a:endParaRPr lang="en-GB" sz="2000" dirty="0" smtClean="0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  <a:buFont typeface="Wingdings" pitchFamily="-108" charset="2"/>
              <a:buNone/>
            </a:pPr>
            <a:endParaRPr lang="en-GB" sz="2000" dirty="0" smtClean="0"/>
          </a:p>
          <a:p>
            <a:pPr>
              <a:lnSpc>
                <a:spcPct val="80000"/>
              </a:lnSpc>
              <a:buFont typeface="Wingdings" pitchFamily="-108" charset="2"/>
              <a:buNone/>
            </a:pPr>
            <a:r>
              <a:rPr lang="en-GB" sz="2000" dirty="0" err="1" smtClean="0"/>
              <a:t>CreateFile</a:t>
            </a:r>
            <a:r>
              <a:rPr lang="en-GB" sz="2000" dirty="0" smtClean="0"/>
              <a:t> </a:t>
            </a:r>
            <a:r>
              <a:rPr lang="en-GB" sz="2400" dirty="0" smtClean="0"/>
              <a:t> </a:t>
            </a:r>
            <a:r>
              <a:rPr lang="en-GB" sz="2400" dirty="0" smtClean="0">
                <a:solidFill>
                  <a:srgbClr val="0000FF"/>
                </a:solidFill>
              </a:rPr>
              <a:t>≙</a:t>
            </a:r>
            <a:r>
              <a:rPr lang="en-GB" sz="2400" b="1" dirty="0" smtClean="0">
                <a:solidFill>
                  <a:srgbClr val="0000FF"/>
                </a:solidFill>
              </a:rPr>
              <a:t> </a:t>
            </a:r>
            <a:r>
              <a:rPr lang="en-GB" sz="2400" b="1" dirty="0" smtClean="0"/>
              <a:t> </a:t>
            </a:r>
            <a:r>
              <a:rPr lang="en-GB" sz="2000" dirty="0" smtClean="0"/>
              <a:t>…</a:t>
            </a:r>
            <a:endParaRPr lang="en-GB" sz="2000" dirty="0"/>
          </a:p>
          <a:p>
            <a:pPr>
              <a:lnSpc>
                <a:spcPct val="80000"/>
              </a:lnSpc>
            </a:pPr>
            <a:endParaRPr lang="en-GB" sz="2000" dirty="0"/>
          </a:p>
        </p:txBody>
      </p:sp>
      <p:sp>
        <p:nvSpPr>
          <p:cNvPr id="330756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419600" y="1600200"/>
            <a:ext cx="4572000" cy="48768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 typeface="Wingdings" pitchFamily="-108" charset="2"/>
              <a:buNone/>
            </a:pPr>
            <a:r>
              <a:rPr lang="en-GB" sz="2000" dirty="0" err="1" smtClean="0"/>
              <a:t>WriteFile</a:t>
            </a:r>
            <a:r>
              <a:rPr lang="en-GB" sz="2000" dirty="0" smtClean="0"/>
              <a:t> </a:t>
            </a:r>
            <a:r>
              <a:rPr lang="en-GB" sz="2000" b="1" dirty="0" smtClean="0">
                <a:solidFill>
                  <a:srgbClr val="0000FF"/>
                </a:solidFill>
              </a:rPr>
              <a:t> ≙    </a:t>
            </a:r>
            <a:r>
              <a:rPr lang="en-GB" sz="2000" dirty="0" smtClean="0"/>
              <a:t>// set contents of </a:t>
            </a:r>
            <a:r>
              <a:rPr lang="en-GB" sz="2000" i="1" dirty="0" err="1" smtClean="0"/>
              <a:t>f</a:t>
            </a:r>
            <a:r>
              <a:rPr lang="en-GB" sz="2000" dirty="0" smtClean="0"/>
              <a:t> to be </a:t>
            </a:r>
            <a:r>
              <a:rPr lang="en-GB" sz="2000" i="1" dirty="0" err="1" smtClean="0"/>
              <a:t>c</a:t>
            </a:r>
            <a:endParaRPr lang="en-GB" sz="2000" i="1" dirty="0" smtClean="0"/>
          </a:p>
          <a:p>
            <a:pPr>
              <a:lnSpc>
                <a:spcPct val="80000"/>
              </a:lnSpc>
              <a:buFont typeface="Wingdings" pitchFamily="-108" charset="2"/>
              <a:buNone/>
            </a:pPr>
            <a:r>
              <a:rPr lang="en-GB" sz="2000" dirty="0" smtClean="0"/>
              <a:t>	</a:t>
            </a:r>
            <a:r>
              <a:rPr lang="en-GB" sz="2000" b="1" dirty="0" smtClean="0">
                <a:solidFill>
                  <a:srgbClr val="0000FF"/>
                </a:solidFill>
              </a:rPr>
              <a:t>any</a:t>
            </a:r>
            <a:r>
              <a:rPr lang="en-GB" sz="2000" dirty="0" smtClean="0"/>
              <a:t>	</a:t>
            </a:r>
            <a:r>
              <a:rPr lang="en-GB" sz="2000" dirty="0" err="1" smtClean="0"/>
              <a:t>f</a:t>
            </a:r>
            <a:r>
              <a:rPr lang="en-GB" sz="2000" dirty="0"/>
              <a:t>, </a:t>
            </a:r>
            <a:r>
              <a:rPr lang="en-GB" sz="2000" dirty="0" err="1" smtClean="0"/>
              <a:t>c</a:t>
            </a:r>
            <a:r>
              <a:rPr lang="en-GB" sz="2000" dirty="0" smtClean="0"/>
              <a:t>   </a:t>
            </a:r>
            <a:r>
              <a:rPr lang="en-GB" sz="2000" b="1" dirty="0" smtClean="0">
                <a:solidFill>
                  <a:srgbClr val="0000FF"/>
                </a:solidFill>
              </a:rPr>
              <a:t>where</a:t>
            </a:r>
          </a:p>
          <a:p>
            <a:pPr>
              <a:lnSpc>
                <a:spcPct val="80000"/>
              </a:lnSpc>
              <a:buFont typeface="Wingdings" pitchFamily="-108" charset="2"/>
              <a:buNone/>
            </a:pPr>
            <a:r>
              <a:rPr lang="en-GB" sz="2000" dirty="0"/>
              <a:t>	</a:t>
            </a:r>
            <a:r>
              <a:rPr lang="en-GB" sz="2000" dirty="0" smtClean="0"/>
              <a:t>	 </a:t>
            </a:r>
            <a:r>
              <a:rPr lang="en-GB" sz="2000" dirty="0" err="1" smtClean="0"/>
              <a:t>f</a:t>
            </a:r>
            <a:r>
              <a:rPr lang="en-GB" sz="2000" dirty="0" smtClean="0"/>
              <a:t> </a:t>
            </a:r>
            <a:r>
              <a:rPr lang="en-GB" sz="2000" dirty="0">
                <a:latin typeface="Arial Unicode MS" pitchFamily="-108" charset="0"/>
                <a:ea typeface="Arial Unicode MS" pitchFamily="-108" charset="0"/>
                <a:cs typeface="Arial Unicode MS" pitchFamily="-108" charset="0"/>
              </a:rPr>
              <a:t>∈ </a:t>
            </a:r>
            <a:r>
              <a:rPr lang="en-GB" sz="2000" dirty="0" smtClean="0">
                <a:latin typeface="Arial Unicode MS" pitchFamily="-108" charset="0"/>
                <a:ea typeface="Arial Unicode MS" pitchFamily="-108" charset="0"/>
                <a:cs typeface="Arial Unicode MS" pitchFamily="-108" charset="0"/>
              </a:rPr>
              <a:t>file</a:t>
            </a:r>
          </a:p>
          <a:p>
            <a:pPr>
              <a:lnSpc>
                <a:spcPct val="80000"/>
              </a:lnSpc>
              <a:buFont typeface="Wingdings" pitchFamily="-108" charset="2"/>
              <a:buNone/>
            </a:pPr>
            <a:r>
              <a:rPr lang="en-GB" sz="2000" dirty="0">
                <a:latin typeface="Arial Unicode MS" pitchFamily="-108" charset="0"/>
                <a:ea typeface="Arial Unicode MS" pitchFamily="-108" charset="0"/>
                <a:cs typeface="Arial Unicode MS" pitchFamily="-108" charset="0"/>
              </a:rPr>
              <a:t>	</a:t>
            </a:r>
            <a:r>
              <a:rPr lang="en-GB" sz="2000" dirty="0" smtClean="0">
                <a:latin typeface="Arial Unicode MS" pitchFamily="-108" charset="0"/>
                <a:ea typeface="Arial Unicode MS" pitchFamily="-108" charset="0"/>
                <a:cs typeface="Arial Unicode MS" pitchFamily="-108" charset="0"/>
              </a:rPr>
              <a:t>	 </a:t>
            </a:r>
            <a:r>
              <a:rPr lang="en-GB" sz="2000" dirty="0" err="1" smtClean="0"/>
              <a:t>c</a:t>
            </a:r>
            <a:r>
              <a:rPr lang="en-GB" sz="2000" dirty="0" smtClean="0"/>
              <a:t> </a:t>
            </a:r>
            <a:r>
              <a:rPr lang="en-GB" sz="2000" dirty="0">
                <a:latin typeface="Arial Unicode MS" pitchFamily="-108" charset="0"/>
                <a:ea typeface="Arial Unicode MS" pitchFamily="-108" charset="0"/>
                <a:cs typeface="Arial Unicode MS" pitchFamily="-108" charset="0"/>
              </a:rPr>
              <a:t>∈ CONT</a:t>
            </a:r>
            <a:r>
              <a:rPr lang="en-GB" sz="2000" dirty="0"/>
              <a:t> </a:t>
            </a:r>
          </a:p>
          <a:p>
            <a:pPr>
              <a:lnSpc>
                <a:spcPct val="80000"/>
              </a:lnSpc>
              <a:buFont typeface="Wingdings" pitchFamily="-108" charset="2"/>
              <a:buNone/>
            </a:pPr>
            <a:r>
              <a:rPr lang="en-GB" sz="2000" dirty="0" smtClean="0"/>
              <a:t>	</a:t>
            </a:r>
            <a:r>
              <a:rPr lang="en-GB" sz="2000" b="1" dirty="0" smtClean="0">
                <a:solidFill>
                  <a:srgbClr val="0000FF"/>
                </a:solidFill>
              </a:rPr>
              <a:t>then</a:t>
            </a:r>
          </a:p>
          <a:p>
            <a:pPr>
              <a:lnSpc>
                <a:spcPct val="80000"/>
              </a:lnSpc>
              <a:buFont typeface="Wingdings" pitchFamily="-108" charset="2"/>
              <a:buNone/>
            </a:pPr>
            <a:r>
              <a:rPr lang="en-GB" sz="2000" dirty="0"/>
              <a:t>       	</a:t>
            </a:r>
            <a:r>
              <a:rPr lang="en-GB" sz="2000" dirty="0" smtClean="0"/>
              <a:t> </a:t>
            </a:r>
            <a:r>
              <a:rPr lang="en-GB" sz="2000" dirty="0" err="1" smtClean="0"/>
              <a:t>dsk(</a:t>
            </a:r>
            <a:r>
              <a:rPr lang="en-GB" sz="2000" dirty="0" err="1"/>
              <a:t>f</a:t>
            </a:r>
            <a:r>
              <a:rPr lang="en-GB" sz="2000" dirty="0"/>
              <a:t>) := </a:t>
            </a:r>
            <a:r>
              <a:rPr lang="en-GB" sz="2000" dirty="0" err="1"/>
              <a:t>c</a:t>
            </a:r>
            <a:endParaRPr lang="en-GB" sz="2000" dirty="0"/>
          </a:p>
          <a:p>
            <a:pPr>
              <a:lnSpc>
                <a:spcPct val="80000"/>
              </a:lnSpc>
              <a:buFont typeface="Wingdings" pitchFamily="-108" charset="2"/>
              <a:buNone/>
            </a:pPr>
            <a:r>
              <a:rPr lang="en-GB" sz="2000" dirty="0" smtClean="0"/>
              <a:t>	</a:t>
            </a:r>
            <a:r>
              <a:rPr lang="en-GB" sz="2000" b="1" dirty="0" smtClean="0">
                <a:solidFill>
                  <a:srgbClr val="0000FF"/>
                </a:solidFill>
              </a:rPr>
              <a:t>end </a:t>
            </a:r>
            <a:endParaRPr lang="en-GB" sz="2000" dirty="0" smtClean="0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  <a:buFont typeface="Wingdings" pitchFamily="-108" charset="2"/>
              <a:buNone/>
            </a:pPr>
            <a:endParaRPr lang="en-GB" sz="2000" dirty="0" smtClean="0"/>
          </a:p>
          <a:p>
            <a:pPr>
              <a:lnSpc>
                <a:spcPct val="80000"/>
              </a:lnSpc>
              <a:buFont typeface="Wingdings" pitchFamily="-108" charset="2"/>
              <a:buNone/>
            </a:pPr>
            <a:endParaRPr lang="en-GB" sz="2000" dirty="0" smtClean="0"/>
          </a:p>
          <a:p>
            <a:pPr>
              <a:lnSpc>
                <a:spcPct val="80000"/>
              </a:lnSpc>
              <a:buFont typeface="Wingdings" pitchFamily="-108" charset="2"/>
              <a:buNone/>
            </a:pPr>
            <a:r>
              <a:rPr lang="en-GB" sz="2000" dirty="0" err="1" smtClean="0"/>
              <a:t>ReadFile</a:t>
            </a:r>
            <a:r>
              <a:rPr lang="en-GB" sz="2000" dirty="0" smtClean="0"/>
              <a:t> </a:t>
            </a:r>
            <a:r>
              <a:rPr lang="en-GB" sz="2000" b="1" dirty="0" smtClean="0">
                <a:solidFill>
                  <a:srgbClr val="0000FF"/>
                </a:solidFill>
              </a:rPr>
              <a:t> ≙   </a:t>
            </a:r>
            <a:r>
              <a:rPr lang="en-GB" sz="2000" dirty="0" smtClean="0"/>
              <a:t>  //  return contents of </a:t>
            </a:r>
            <a:r>
              <a:rPr lang="en-GB" sz="2000" i="1" dirty="0" smtClean="0"/>
              <a:t>f</a:t>
            </a:r>
          </a:p>
          <a:p>
            <a:pPr>
              <a:lnSpc>
                <a:spcPct val="80000"/>
              </a:lnSpc>
              <a:buFont typeface="Wingdings" pitchFamily="-108" charset="2"/>
              <a:buNone/>
            </a:pPr>
            <a:r>
              <a:rPr lang="en-GB" sz="2000" dirty="0" smtClean="0"/>
              <a:t>	</a:t>
            </a:r>
            <a:r>
              <a:rPr lang="en-GB" sz="2000" b="1" dirty="0" smtClean="0">
                <a:solidFill>
                  <a:srgbClr val="0000FF"/>
                </a:solidFill>
              </a:rPr>
              <a:t>any</a:t>
            </a:r>
            <a:r>
              <a:rPr lang="en-GB" sz="2000" dirty="0" smtClean="0"/>
              <a:t>	f</a:t>
            </a:r>
            <a:r>
              <a:rPr lang="en-GB" sz="2000" dirty="0"/>
              <a:t>, </a:t>
            </a:r>
            <a:r>
              <a:rPr lang="en-GB" sz="2000" dirty="0" smtClean="0"/>
              <a:t>c!   </a:t>
            </a:r>
            <a:r>
              <a:rPr lang="en-GB" sz="2000" b="1" dirty="0" smtClean="0">
                <a:solidFill>
                  <a:srgbClr val="0000FF"/>
                </a:solidFill>
              </a:rPr>
              <a:t>where</a:t>
            </a:r>
          </a:p>
          <a:p>
            <a:pPr>
              <a:lnSpc>
                <a:spcPct val="80000"/>
              </a:lnSpc>
              <a:buFont typeface="Wingdings" pitchFamily="-108" charset="2"/>
              <a:buNone/>
            </a:pPr>
            <a:r>
              <a:rPr lang="en-GB" sz="2000" dirty="0"/>
              <a:t>	</a:t>
            </a:r>
            <a:r>
              <a:rPr lang="en-GB" sz="2000" dirty="0" smtClean="0"/>
              <a:t>	 </a:t>
            </a:r>
            <a:r>
              <a:rPr lang="en-GB" sz="2000" dirty="0" err="1" smtClean="0"/>
              <a:t>f</a:t>
            </a:r>
            <a:r>
              <a:rPr lang="en-GB" sz="2000" dirty="0" smtClean="0"/>
              <a:t> </a:t>
            </a:r>
            <a:r>
              <a:rPr lang="en-GB" sz="2000" dirty="0">
                <a:latin typeface="Arial Unicode MS" pitchFamily="-108" charset="0"/>
                <a:ea typeface="Arial Unicode MS" pitchFamily="-108" charset="0"/>
                <a:cs typeface="Arial Unicode MS" pitchFamily="-108" charset="0"/>
              </a:rPr>
              <a:t>∈ file</a:t>
            </a:r>
            <a:r>
              <a:rPr lang="en-GB" sz="2000" dirty="0" smtClean="0"/>
              <a:t> </a:t>
            </a:r>
            <a:endParaRPr lang="en-GB" sz="2000" dirty="0" smtClean="0">
              <a:latin typeface="Arial Unicode MS" pitchFamily="-108" charset="0"/>
              <a:ea typeface="Arial Unicode MS" pitchFamily="-108" charset="0"/>
              <a:cs typeface="Arial Unicode MS" pitchFamily="-108" charset="0"/>
            </a:endParaRPr>
          </a:p>
          <a:p>
            <a:pPr>
              <a:lnSpc>
                <a:spcPct val="80000"/>
              </a:lnSpc>
              <a:buFont typeface="Wingdings" pitchFamily="-108" charset="2"/>
              <a:buNone/>
            </a:pPr>
            <a:r>
              <a:rPr lang="en-GB" sz="2000" dirty="0"/>
              <a:t>	</a:t>
            </a:r>
            <a:r>
              <a:rPr lang="en-GB" sz="2000" dirty="0" smtClean="0"/>
              <a:t>	 </a:t>
            </a:r>
            <a:r>
              <a:rPr lang="en-GB" sz="2000" dirty="0"/>
              <a:t>c</a:t>
            </a:r>
            <a:r>
              <a:rPr lang="en-GB" sz="2000" dirty="0" smtClean="0"/>
              <a:t>!  </a:t>
            </a:r>
            <a:r>
              <a:rPr lang="en-GB" sz="2000" dirty="0"/>
              <a:t>= </a:t>
            </a:r>
            <a:r>
              <a:rPr lang="en-GB" sz="2000" dirty="0" smtClean="0"/>
              <a:t> </a:t>
            </a:r>
            <a:r>
              <a:rPr lang="en-GB" sz="2000" dirty="0" err="1" smtClean="0"/>
              <a:t>dsk</a:t>
            </a:r>
            <a:r>
              <a:rPr lang="en-GB" sz="2000" dirty="0" smtClean="0"/>
              <a:t>(</a:t>
            </a:r>
            <a:r>
              <a:rPr lang="en-GB" sz="2000" dirty="0"/>
              <a:t>f</a:t>
            </a:r>
            <a:r>
              <a:rPr lang="en-GB" sz="2000" dirty="0" smtClean="0"/>
              <a:t>) </a:t>
            </a:r>
            <a:endParaRPr lang="en-GB" sz="2000" dirty="0"/>
          </a:p>
          <a:p>
            <a:pPr>
              <a:lnSpc>
                <a:spcPct val="80000"/>
              </a:lnSpc>
              <a:buFont typeface="Wingdings" pitchFamily="-108" charset="2"/>
              <a:buNone/>
            </a:pPr>
            <a:r>
              <a:rPr lang="en-GB" sz="2000" dirty="0" smtClean="0"/>
              <a:t>	</a:t>
            </a:r>
            <a:r>
              <a:rPr lang="en-GB" sz="2000" b="1" dirty="0" smtClean="0">
                <a:solidFill>
                  <a:srgbClr val="0000FF"/>
                </a:solidFill>
              </a:rPr>
              <a:t>end </a:t>
            </a:r>
            <a:endParaRPr lang="en-GB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F73D1-2B98-634A-8DEF-EFFF38C9A331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>
                <a:solidFill>
                  <a:srgbClr val="0000FF"/>
                </a:solidFill>
              </a:rPr>
              <a:t>Sample</a:t>
            </a:r>
            <a:r>
              <a:rPr lang="en-GB" dirty="0">
                <a:solidFill>
                  <a:srgbClr val="0000FF"/>
                </a:solidFill>
              </a:rPr>
              <a:t> event traces of file store</a:t>
            </a:r>
          </a:p>
        </p:txBody>
      </p:sp>
      <p:sp>
        <p:nvSpPr>
          <p:cNvPr id="3317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27088" y="1557338"/>
            <a:ext cx="6985000" cy="4608512"/>
          </a:xfrm>
        </p:spPr>
        <p:txBody>
          <a:bodyPr>
            <a:normAutofit/>
          </a:bodyPr>
          <a:lstStyle/>
          <a:p>
            <a:pPr lvl="1">
              <a:buFont typeface="Wingdings" pitchFamily="-112" charset="2"/>
              <a:buNone/>
            </a:pPr>
            <a:r>
              <a:rPr lang="en-GB" sz="2162" b="1" dirty="0" err="1" smtClean="0">
                <a:sym typeface="Symbol" pitchFamily="-112" charset="2"/>
              </a:rPr>
              <a:t></a:t>
            </a:r>
            <a:r>
              <a:rPr lang="en-GB" sz="2162" dirty="0" smtClean="0">
                <a:latin typeface="Helvetica" pitchFamily="-112" charset="0"/>
              </a:rPr>
              <a:t> 	CreateFile.</a:t>
            </a:r>
            <a:r>
              <a:rPr lang="en-GB" sz="2162" dirty="0">
                <a:latin typeface="Helvetica" pitchFamily="-112" charset="0"/>
              </a:rPr>
              <a:t>f1</a:t>
            </a:r>
            <a:r>
              <a:rPr lang="en-GB" sz="2162" dirty="0" smtClean="0">
                <a:latin typeface="Helvetica" pitchFamily="-112" charset="0"/>
              </a:rPr>
              <a:t>, </a:t>
            </a:r>
            <a:r>
              <a:rPr lang="en-US" sz="2162" dirty="0" smtClean="0"/>
              <a:t>	</a:t>
            </a:r>
            <a:endParaRPr lang="en-GB" sz="2162" dirty="0" smtClean="0">
              <a:latin typeface="Helvetica" pitchFamily="-112" charset="0"/>
            </a:endParaRPr>
          </a:p>
          <a:p>
            <a:pPr lvl="1">
              <a:buFont typeface="Wingdings" pitchFamily="-112" charset="2"/>
              <a:buNone/>
            </a:pPr>
            <a:r>
              <a:rPr lang="en-GB" sz="2162" dirty="0" smtClean="0">
                <a:latin typeface="Helvetica" pitchFamily="-112" charset="0"/>
              </a:rPr>
              <a:t>	WriteFile.</a:t>
            </a:r>
            <a:r>
              <a:rPr lang="en-GB" sz="2162" dirty="0">
                <a:latin typeface="Helvetica" pitchFamily="-112" charset="0"/>
              </a:rPr>
              <a:t>f1.c1, </a:t>
            </a:r>
            <a:r>
              <a:rPr lang="en-GB" sz="2162" dirty="0" smtClean="0">
                <a:latin typeface="Helvetica" pitchFamily="-112" charset="0"/>
              </a:rPr>
              <a:t> </a:t>
            </a:r>
          </a:p>
          <a:p>
            <a:pPr lvl="1">
              <a:buFont typeface="Wingdings" pitchFamily="-112" charset="2"/>
              <a:buNone/>
            </a:pPr>
            <a:r>
              <a:rPr lang="en-GB" sz="2162" dirty="0" smtClean="0">
                <a:latin typeface="Helvetica" pitchFamily="-112" charset="0"/>
              </a:rPr>
              <a:t>	ReadFile.f1.c1,  … </a:t>
            </a:r>
            <a:r>
              <a:rPr lang="en-GB" sz="2162" b="1" dirty="0" smtClean="0">
                <a:sym typeface="Symbol" pitchFamily="-112" charset="2"/>
              </a:rPr>
              <a:t></a:t>
            </a:r>
            <a:endParaRPr lang="en-GB" sz="2162" dirty="0" smtClean="0">
              <a:latin typeface="Helvetica" pitchFamily="-112" charset="0"/>
            </a:endParaRPr>
          </a:p>
          <a:p>
            <a:pPr>
              <a:buFont typeface="Wingdings" pitchFamily="-112" charset="2"/>
              <a:buNone/>
            </a:pPr>
            <a:endParaRPr lang="en-GB" sz="2400" dirty="0" smtClean="0">
              <a:latin typeface="Helvetica" pitchFamily="-112" charset="0"/>
            </a:endParaRPr>
          </a:p>
          <a:p>
            <a:pPr lvl="1">
              <a:buFont typeface="Wingdings" pitchFamily="-112" charset="2"/>
              <a:buNone/>
            </a:pPr>
            <a:r>
              <a:rPr lang="en-GB" sz="2400" b="1" dirty="0" err="1" smtClean="0">
                <a:sym typeface="Symbol" pitchFamily="-112" charset="2"/>
              </a:rPr>
              <a:t></a:t>
            </a:r>
            <a:r>
              <a:rPr lang="en-GB" sz="2400" dirty="0" smtClean="0">
                <a:latin typeface="Helvetica" pitchFamily="-112" charset="0"/>
              </a:rPr>
              <a:t> 	CreateFile.</a:t>
            </a:r>
            <a:r>
              <a:rPr lang="en-GB" sz="2400" dirty="0">
                <a:latin typeface="Helvetica" pitchFamily="-112" charset="0"/>
              </a:rPr>
              <a:t>f1,</a:t>
            </a:r>
            <a:r>
              <a:rPr lang="en-GB" sz="2400" dirty="0" smtClean="0">
                <a:latin typeface="Helvetica" pitchFamily="-112" charset="0"/>
              </a:rPr>
              <a:t> </a:t>
            </a:r>
          </a:p>
          <a:p>
            <a:pPr lvl="1">
              <a:buFont typeface="Wingdings" pitchFamily="-112" charset="2"/>
              <a:buNone/>
            </a:pPr>
            <a:r>
              <a:rPr lang="en-GB" sz="2400" dirty="0">
                <a:latin typeface="Helvetica" pitchFamily="-112" charset="0"/>
              </a:rPr>
              <a:t>	</a:t>
            </a:r>
            <a:r>
              <a:rPr lang="en-GB" sz="2400" dirty="0" smtClean="0">
                <a:latin typeface="Helvetica" pitchFamily="-112" charset="0"/>
              </a:rPr>
              <a:t>CreateFile.</a:t>
            </a:r>
            <a:r>
              <a:rPr lang="en-GB" sz="2400" dirty="0">
                <a:latin typeface="Helvetica" pitchFamily="-112" charset="0"/>
              </a:rPr>
              <a:t>f2,</a:t>
            </a:r>
            <a:r>
              <a:rPr lang="en-GB" sz="2400" dirty="0" smtClean="0">
                <a:latin typeface="Helvetica" pitchFamily="-112" charset="0"/>
              </a:rPr>
              <a:t> </a:t>
            </a:r>
          </a:p>
          <a:p>
            <a:pPr lvl="1">
              <a:buFont typeface="Wingdings" pitchFamily="-112" charset="2"/>
              <a:buNone/>
            </a:pPr>
            <a:r>
              <a:rPr lang="en-GB" sz="2400" dirty="0">
                <a:latin typeface="Helvetica" pitchFamily="-112" charset="0"/>
              </a:rPr>
              <a:t>	</a:t>
            </a:r>
            <a:r>
              <a:rPr lang="en-GB" sz="2400" dirty="0" smtClean="0">
                <a:latin typeface="Helvetica" pitchFamily="-112" charset="0"/>
              </a:rPr>
              <a:t>WriteFile.</a:t>
            </a:r>
            <a:r>
              <a:rPr lang="en-GB" sz="2400" dirty="0">
                <a:latin typeface="Helvetica" pitchFamily="-112" charset="0"/>
              </a:rPr>
              <a:t>f2.c4,</a:t>
            </a:r>
            <a:r>
              <a:rPr lang="en-GB" sz="2400" dirty="0" smtClean="0">
                <a:latin typeface="Helvetica" pitchFamily="-112" charset="0"/>
              </a:rPr>
              <a:t> </a:t>
            </a:r>
          </a:p>
          <a:p>
            <a:pPr lvl="1">
              <a:buFont typeface="Wingdings" pitchFamily="-112" charset="2"/>
              <a:buNone/>
            </a:pPr>
            <a:r>
              <a:rPr lang="en-GB" sz="2400" dirty="0">
                <a:latin typeface="Helvetica" pitchFamily="-112" charset="0"/>
              </a:rPr>
              <a:t>	</a:t>
            </a:r>
            <a:r>
              <a:rPr lang="en-GB" sz="2400" dirty="0" smtClean="0">
                <a:latin typeface="Helvetica" pitchFamily="-112" charset="0"/>
              </a:rPr>
              <a:t>WriteFile.</a:t>
            </a:r>
            <a:r>
              <a:rPr lang="en-GB" sz="2400" dirty="0">
                <a:latin typeface="Helvetica" pitchFamily="-112" charset="0"/>
              </a:rPr>
              <a:t>f1.c6</a:t>
            </a:r>
            <a:r>
              <a:rPr lang="en-GB" sz="2400" dirty="0" smtClean="0">
                <a:latin typeface="Helvetica" pitchFamily="-112" charset="0"/>
              </a:rPr>
              <a:t>,  …  </a:t>
            </a:r>
            <a:r>
              <a:rPr lang="en-GB" sz="2400" b="1" dirty="0" err="1" smtClean="0">
                <a:sym typeface="Symbol" pitchFamily="-112" charset="2"/>
              </a:rPr>
              <a:t></a:t>
            </a:r>
            <a:endParaRPr lang="en-GB" sz="2400" dirty="0" smtClean="0">
              <a:latin typeface="Helvetica" pitchFamily="-112" charset="0"/>
            </a:endParaRPr>
          </a:p>
          <a:p>
            <a:pPr>
              <a:buFont typeface="Wingdings" pitchFamily="-112" charset="2"/>
              <a:buNone/>
            </a:pPr>
            <a:endParaRPr lang="en-GB" sz="2400" dirty="0" smtClean="0">
              <a:latin typeface="Helvetica" pitchFamily="-112" charset="0"/>
            </a:endParaRPr>
          </a:p>
          <a:p>
            <a:pPr>
              <a:buFont typeface="Wingdings" pitchFamily="-112" charset="2"/>
              <a:buNone/>
            </a:pPr>
            <a:r>
              <a:rPr lang="en-GB" sz="2400" dirty="0" smtClean="0">
                <a:latin typeface="Helvetica" pitchFamily="-112" charset="0"/>
              </a:rPr>
              <a:t>An (infinitely) many more traces.</a:t>
            </a:r>
          </a:p>
          <a:p>
            <a:pPr>
              <a:buFont typeface="Wingdings" pitchFamily="-112" charset="2"/>
              <a:buNone/>
            </a:pPr>
            <a:endParaRPr lang="en-GB" sz="2400" dirty="0">
              <a:latin typeface="Helvetica" pitchFamily="-11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79BEA-70AF-DA4B-99B4-A279EA704372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00FF"/>
                </a:solidFill>
                <a:latin typeface="Helvetica" pitchFamily="-108" charset="0"/>
              </a:rPr>
              <a:t>Refinement</a:t>
            </a:r>
            <a:r>
              <a:rPr lang="en-GB" dirty="0" smtClean="0">
                <a:solidFill>
                  <a:srgbClr val="0000FF"/>
                </a:solidFill>
                <a:latin typeface="Helvetica" pitchFamily="-108" charset="0"/>
              </a:rPr>
              <a:t> of file store</a:t>
            </a:r>
            <a:endParaRPr lang="en-GB" dirty="0">
              <a:solidFill>
                <a:srgbClr val="0000FF"/>
              </a:solidFill>
              <a:latin typeface="Helvetica" pitchFamily="-108" charset="0"/>
            </a:endParaRPr>
          </a:p>
        </p:txBody>
      </p:sp>
      <p:sp>
        <p:nvSpPr>
          <p:cNvPr id="3829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lvl="1" indent="-342900">
              <a:lnSpc>
                <a:spcPct val="80000"/>
              </a:lnSpc>
              <a:buFont typeface="Arial"/>
              <a:buChar char="•"/>
            </a:pPr>
            <a:r>
              <a:rPr lang="en-GB" sz="2400" dirty="0" smtClean="0"/>
              <a:t>Structure of file content:	</a:t>
            </a:r>
            <a:r>
              <a:rPr lang="en-GB" sz="2400" dirty="0"/>
              <a:t>	</a:t>
            </a:r>
            <a:r>
              <a:rPr lang="en-GB" sz="2400" dirty="0">
                <a:solidFill>
                  <a:srgbClr val="0000FF"/>
                </a:solidFill>
              </a:rPr>
              <a:t>CONT </a:t>
            </a:r>
            <a:r>
              <a:rPr lang="en-GB" sz="2400" dirty="0" smtClean="0">
                <a:solidFill>
                  <a:srgbClr val="0000FF"/>
                </a:solidFill>
              </a:rPr>
              <a:t> =  </a:t>
            </a:r>
            <a:r>
              <a:rPr lang="en-GB" sz="2400" dirty="0">
                <a:solidFill>
                  <a:srgbClr val="0000FF"/>
                </a:solidFill>
              </a:rPr>
              <a:t>PAGE </a:t>
            </a:r>
            <a:r>
              <a:rPr lang="en-GB" sz="2600" dirty="0">
                <a:solidFill>
                  <a:srgbClr val="0000FF"/>
                </a:solidFill>
                <a:latin typeface="Arial Unicode MS" pitchFamily="-108" charset="0"/>
                <a:ea typeface="Arial Unicode MS" pitchFamily="-108" charset="0"/>
                <a:cs typeface="Arial Unicode MS" pitchFamily="-108" charset="0"/>
              </a:rPr>
              <a:t>↛</a:t>
            </a:r>
            <a:r>
              <a:rPr lang="en-GB" sz="2400" dirty="0">
                <a:solidFill>
                  <a:srgbClr val="0000FF"/>
                </a:solidFill>
                <a:latin typeface="Arial Unicode MS" pitchFamily="-108" charset="0"/>
                <a:ea typeface="Arial Unicode MS" pitchFamily="-108" charset="0"/>
                <a:cs typeface="Arial Unicode MS" pitchFamily="-108" charset="0"/>
              </a:rPr>
              <a:t> DATA</a:t>
            </a:r>
            <a:endParaRPr lang="en-GB" sz="2400" b="1" dirty="0">
              <a:solidFill>
                <a:srgbClr val="0000FF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endParaRPr lang="en-GB" sz="2400" dirty="0" smtClean="0"/>
          </a:p>
          <a:p>
            <a:pPr>
              <a:lnSpc>
                <a:spcPct val="80000"/>
              </a:lnSpc>
            </a:pPr>
            <a:r>
              <a:rPr lang="en-GB" sz="2400" dirty="0" smtClean="0"/>
              <a:t>Instead </a:t>
            </a:r>
            <a:r>
              <a:rPr lang="en-GB" sz="2400" dirty="0"/>
              <a:t>of writing entire </a:t>
            </a:r>
            <a:r>
              <a:rPr lang="en-GB" sz="2400" dirty="0" smtClean="0"/>
              <a:t>contents </a:t>
            </a:r>
            <a:r>
              <a:rPr lang="en-GB" sz="2400" dirty="0"/>
              <a:t>in one atomic step, each page</a:t>
            </a:r>
            <a:r>
              <a:rPr lang="en-GB" sz="2400" dirty="0" smtClean="0"/>
              <a:t> is </a:t>
            </a:r>
            <a:r>
              <a:rPr lang="en-GB" sz="2400" dirty="0"/>
              <a:t>written </a:t>
            </a:r>
            <a:r>
              <a:rPr lang="en-GB" sz="2400" dirty="0" smtClean="0"/>
              <a:t>separately:</a:t>
            </a:r>
          </a:p>
          <a:p>
            <a:pPr>
              <a:lnSpc>
                <a:spcPct val="80000"/>
              </a:lnSpc>
              <a:buFont typeface="Wingdings" pitchFamily="-108" charset="2"/>
              <a:buNone/>
            </a:pPr>
            <a:endParaRPr lang="en-GB" sz="2200" b="1" dirty="0"/>
          </a:p>
          <a:p>
            <a:pPr>
              <a:lnSpc>
                <a:spcPct val="80000"/>
              </a:lnSpc>
              <a:buFont typeface="Wingdings" pitchFamily="-108" charset="2"/>
              <a:buNone/>
            </a:pPr>
            <a:r>
              <a:rPr lang="en-GB" sz="2200" b="1" dirty="0" smtClean="0"/>
              <a:t>		</a:t>
            </a:r>
            <a:r>
              <a:rPr lang="en-GB" sz="2200" b="1" dirty="0" smtClean="0">
                <a:solidFill>
                  <a:srgbClr val="0000FF"/>
                </a:solidFill>
              </a:rPr>
              <a:t>machine</a:t>
            </a:r>
            <a:r>
              <a:rPr lang="en-GB" sz="2200" b="1" dirty="0" smtClean="0"/>
              <a:t>		</a:t>
            </a:r>
            <a:r>
              <a:rPr lang="en-GB" sz="2200" dirty="0" smtClean="0"/>
              <a:t>filestore2</a:t>
            </a:r>
            <a:endParaRPr lang="en-GB" sz="2200" dirty="0"/>
          </a:p>
          <a:p>
            <a:pPr>
              <a:lnSpc>
                <a:spcPct val="80000"/>
              </a:lnSpc>
              <a:buFont typeface="Wingdings" pitchFamily="-108" charset="2"/>
              <a:buNone/>
            </a:pPr>
            <a:r>
              <a:rPr lang="en-GB" sz="2200" b="1" dirty="0" smtClean="0"/>
              <a:t>		</a:t>
            </a:r>
            <a:r>
              <a:rPr lang="en-GB" sz="2200" b="1" dirty="0" smtClean="0">
                <a:solidFill>
                  <a:srgbClr val="0000FF"/>
                </a:solidFill>
              </a:rPr>
              <a:t>refines</a:t>
            </a:r>
            <a:r>
              <a:rPr lang="en-GB" sz="2200" b="1" dirty="0" smtClean="0"/>
              <a:t>		</a:t>
            </a:r>
            <a:r>
              <a:rPr lang="en-GB" sz="2200" dirty="0" err="1" smtClean="0"/>
              <a:t>filestore</a:t>
            </a:r>
            <a:endParaRPr lang="en-GB" sz="2200" dirty="0"/>
          </a:p>
          <a:p>
            <a:pPr>
              <a:lnSpc>
                <a:spcPct val="80000"/>
              </a:lnSpc>
              <a:buFont typeface="Wingdings" pitchFamily="-108" charset="2"/>
              <a:buNone/>
            </a:pPr>
            <a:r>
              <a:rPr lang="en-GB" sz="2200" b="1" dirty="0" smtClean="0"/>
              <a:t>		</a:t>
            </a:r>
          </a:p>
          <a:p>
            <a:pPr>
              <a:lnSpc>
                <a:spcPct val="80000"/>
              </a:lnSpc>
              <a:buFont typeface="Wingdings" pitchFamily="-108" charset="2"/>
              <a:buNone/>
            </a:pPr>
            <a:r>
              <a:rPr lang="en-GB" sz="2200" b="1" dirty="0">
                <a:solidFill>
                  <a:srgbClr val="0000FF"/>
                </a:solidFill>
              </a:rPr>
              <a:t>	</a:t>
            </a:r>
            <a:r>
              <a:rPr lang="en-GB" sz="2200" b="1" dirty="0" smtClean="0">
                <a:solidFill>
                  <a:srgbClr val="0000FF"/>
                </a:solidFill>
              </a:rPr>
              <a:t>	variables		</a:t>
            </a:r>
            <a:r>
              <a:rPr lang="en-GB" sz="2200" dirty="0" smtClean="0"/>
              <a:t>file</a:t>
            </a:r>
            <a:r>
              <a:rPr lang="en-GB" sz="2200" dirty="0"/>
              <a:t>,</a:t>
            </a:r>
            <a:r>
              <a:rPr lang="en-GB" sz="2200" dirty="0" smtClean="0"/>
              <a:t>  </a:t>
            </a:r>
            <a:r>
              <a:rPr lang="en-GB" sz="2200" dirty="0" err="1" smtClean="0"/>
              <a:t>dsk</a:t>
            </a:r>
            <a:r>
              <a:rPr lang="en-GB" sz="2200" dirty="0" smtClean="0">
                <a:solidFill>
                  <a:srgbClr val="000000"/>
                </a:solidFill>
              </a:rPr>
              <a:t>,</a:t>
            </a:r>
            <a:r>
              <a:rPr lang="en-GB" sz="2200" dirty="0" smtClean="0">
                <a:solidFill>
                  <a:srgbClr val="0000FF"/>
                </a:solidFill>
              </a:rPr>
              <a:t>  </a:t>
            </a:r>
            <a:r>
              <a:rPr lang="en-GB" sz="2200" dirty="0" smtClean="0">
                <a:solidFill>
                  <a:srgbClr val="FF0000"/>
                </a:solidFill>
              </a:rPr>
              <a:t>writing</a:t>
            </a:r>
            <a:r>
              <a:rPr lang="en-GB" sz="2200" dirty="0">
                <a:solidFill>
                  <a:srgbClr val="FF0000"/>
                </a:solidFill>
              </a:rPr>
              <a:t>,</a:t>
            </a:r>
            <a:r>
              <a:rPr lang="en-GB" sz="2200" dirty="0" smtClean="0">
                <a:solidFill>
                  <a:srgbClr val="FF0000"/>
                </a:solidFill>
              </a:rPr>
              <a:t>  </a:t>
            </a:r>
            <a:r>
              <a:rPr lang="en-GB" sz="2200" dirty="0" err="1" smtClean="0">
                <a:solidFill>
                  <a:srgbClr val="FF0000"/>
                </a:solidFill>
              </a:rPr>
              <a:t>wbuf</a:t>
            </a:r>
            <a:r>
              <a:rPr lang="en-GB" sz="2200" dirty="0" smtClean="0">
                <a:solidFill>
                  <a:srgbClr val="FF0000"/>
                </a:solidFill>
              </a:rPr>
              <a:t>,  </a:t>
            </a:r>
            <a:r>
              <a:rPr lang="en-GB" sz="2200" dirty="0" err="1">
                <a:solidFill>
                  <a:srgbClr val="FF0000"/>
                </a:solidFill>
              </a:rPr>
              <a:t>t</a:t>
            </a:r>
            <a:r>
              <a:rPr lang="en-GB" sz="2200" dirty="0" err="1" smtClean="0">
                <a:solidFill>
                  <a:srgbClr val="FF0000"/>
                </a:solidFill>
              </a:rPr>
              <a:t>dsk</a:t>
            </a:r>
            <a:endParaRPr lang="en-GB" sz="2200" dirty="0" smtClean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  <a:buFont typeface="Wingdings" pitchFamily="-108" charset="2"/>
              <a:buNone/>
            </a:pPr>
            <a:endParaRPr lang="en-GB" sz="2200" dirty="0"/>
          </a:p>
          <a:p>
            <a:pPr>
              <a:lnSpc>
                <a:spcPct val="80000"/>
              </a:lnSpc>
              <a:buFont typeface="Wingdings" pitchFamily="-108" charset="2"/>
              <a:buNone/>
            </a:pPr>
            <a:r>
              <a:rPr lang="en-GB" sz="2200" b="1" dirty="0" smtClean="0"/>
              <a:t>		</a:t>
            </a:r>
            <a:r>
              <a:rPr lang="en-GB" sz="2200" b="1" dirty="0" smtClean="0">
                <a:solidFill>
                  <a:srgbClr val="0000FF"/>
                </a:solidFill>
              </a:rPr>
              <a:t>invariant</a:t>
            </a:r>
            <a:endParaRPr lang="en-GB" sz="2200" dirty="0" smtClean="0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  <a:buFont typeface="Wingdings" pitchFamily="-108" charset="2"/>
              <a:buNone/>
            </a:pPr>
            <a:endParaRPr lang="en-GB" sz="2200" dirty="0" smtClean="0"/>
          </a:p>
          <a:p>
            <a:pPr>
              <a:lnSpc>
                <a:spcPct val="80000"/>
              </a:lnSpc>
              <a:buFont typeface="Wingdings" pitchFamily="-108" charset="2"/>
              <a:buNone/>
            </a:pPr>
            <a:r>
              <a:rPr lang="en-GB" sz="2200" dirty="0" smtClean="0"/>
              <a:t>	</a:t>
            </a:r>
            <a:r>
              <a:rPr lang="en-GB" sz="2200" dirty="0"/>
              <a:t>	</a:t>
            </a:r>
            <a:r>
              <a:rPr lang="en-GB" sz="2200" dirty="0" smtClean="0"/>
              <a:t>	writing  </a:t>
            </a:r>
            <a:r>
              <a:rPr lang="en-GB" sz="2200" dirty="0">
                <a:sym typeface="Symbol" pitchFamily="-108" charset="2"/>
              </a:rPr>
              <a:t></a:t>
            </a:r>
            <a:r>
              <a:rPr lang="en-GB" sz="2200" dirty="0" smtClean="0">
                <a:sym typeface="Symbol" pitchFamily="-108" charset="2"/>
              </a:rPr>
              <a:t>  file</a:t>
            </a:r>
            <a:endParaRPr lang="en-GB" sz="2200" dirty="0">
              <a:sym typeface="Symbol" pitchFamily="-108" charset="2"/>
            </a:endParaRPr>
          </a:p>
          <a:p>
            <a:pPr>
              <a:lnSpc>
                <a:spcPct val="80000"/>
              </a:lnSpc>
              <a:buFont typeface="Wingdings" pitchFamily="-108" charset="2"/>
              <a:buNone/>
            </a:pPr>
            <a:r>
              <a:rPr lang="en-GB" sz="2200" dirty="0">
                <a:sym typeface="Symbol" pitchFamily="-108" charset="2"/>
              </a:rPr>
              <a:t>		</a:t>
            </a:r>
            <a:r>
              <a:rPr lang="en-GB" sz="2200" dirty="0" smtClean="0">
                <a:sym typeface="Symbol" pitchFamily="-108" charset="2"/>
              </a:rPr>
              <a:t>	</a:t>
            </a:r>
            <a:r>
              <a:rPr lang="en-GB" sz="2200" dirty="0" err="1" smtClean="0">
                <a:sym typeface="Symbol" pitchFamily="-108" charset="2"/>
              </a:rPr>
              <a:t>wbuf</a:t>
            </a:r>
            <a:r>
              <a:rPr lang="en-GB" sz="2200" dirty="0" smtClean="0">
                <a:sym typeface="Symbol" pitchFamily="-108" charset="2"/>
              </a:rPr>
              <a:t>   </a:t>
            </a:r>
            <a:r>
              <a:rPr lang="en-GB" sz="2200" dirty="0" smtClean="0"/>
              <a:t>  writing </a:t>
            </a:r>
            <a:r>
              <a:rPr lang="en-GB" sz="2200" dirty="0">
                <a:sym typeface="Symbol" pitchFamily="-108" charset="2"/>
              </a:rPr>
              <a:t></a:t>
            </a:r>
            <a:r>
              <a:rPr lang="en-GB" sz="2200" dirty="0"/>
              <a:t> </a:t>
            </a:r>
            <a:r>
              <a:rPr lang="en-GB" sz="2200" dirty="0" smtClean="0"/>
              <a:t>CONT</a:t>
            </a:r>
          </a:p>
          <a:p>
            <a:pPr>
              <a:lnSpc>
                <a:spcPct val="80000"/>
              </a:lnSpc>
              <a:buFont typeface="Wingdings" pitchFamily="-108" charset="2"/>
              <a:buNone/>
            </a:pPr>
            <a:r>
              <a:rPr lang="en-US" sz="2200" dirty="0" smtClean="0"/>
              <a:t>			</a:t>
            </a:r>
            <a:r>
              <a:rPr lang="en-US" sz="2200" dirty="0" err="1" smtClean="0"/>
              <a:t>tdsk</a:t>
            </a:r>
            <a:r>
              <a:rPr lang="en-US" sz="2200" dirty="0" smtClean="0"/>
              <a:t>  </a:t>
            </a:r>
            <a:r>
              <a:rPr lang="en-GB" sz="2200" dirty="0" err="1" smtClean="0">
                <a:sym typeface="Symbol" pitchFamily="-108" charset="2"/>
              </a:rPr>
              <a:t></a:t>
            </a:r>
            <a:r>
              <a:rPr lang="en-US" sz="2200" dirty="0" smtClean="0"/>
              <a:t>  writing </a:t>
            </a:r>
            <a:r>
              <a:rPr lang="en-GB" sz="2200" dirty="0" err="1" smtClean="0">
                <a:sym typeface="Symbol" pitchFamily="-108" charset="2"/>
              </a:rPr>
              <a:t></a:t>
            </a:r>
            <a:r>
              <a:rPr lang="en-US" sz="2200" dirty="0" smtClean="0"/>
              <a:t> CONT			// temporary disk</a:t>
            </a:r>
            <a:endParaRPr lang="en-GB" sz="2200" dirty="0" smtClean="0"/>
          </a:p>
          <a:p>
            <a:pPr>
              <a:lnSpc>
                <a:spcPct val="80000"/>
              </a:lnSpc>
              <a:buFont typeface="Wingdings" pitchFamily="-108" charset="2"/>
              <a:buNone/>
            </a:pPr>
            <a:endParaRPr lang="en-GB" sz="2000" dirty="0"/>
          </a:p>
          <a:p>
            <a:pPr>
              <a:lnSpc>
                <a:spcPct val="80000"/>
              </a:lnSpc>
            </a:pPr>
            <a:endParaRPr lang="en-GB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F73D1-2B98-634A-8DEF-EFFF38C9A331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0000FF"/>
                </a:solidFill>
                <a:latin typeface="Helvetica" pitchFamily="-108" charset="0"/>
              </a:rPr>
              <a:t>Refining the </a:t>
            </a:r>
            <a:r>
              <a:rPr lang="en-GB" i="1" dirty="0" err="1" smtClean="0">
                <a:solidFill>
                  <a:srgbClr val="0000FF"/>
                </a:solidFill>
                <a:latin typeface="Helvetica" pitchFamily="-108" charset="0"/>
              </a:rPr>
              <a:t>WriteFile</a:t>
            </a:r>
            <a:r>
              <a:rPr lang="en-GB" dirty="0" smtClean="0">
                <a:solidFill>
                  <a:srgbClr val="0000FF"/>
                </a:solidFill>
                <a:latin typeface="Helvetica" pitchFamily="-108" charset="0"/>
              </a:rPr>
              <a:t> event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Abstract</a:t>
            </a:r>
            <a:r>
              <a:rPr lang="en-US" dirty="0" smtClean="0"/>
              <a:t>:		</a:t>
            </a:r>
            <a:r>
              <a:rPr lang="en-US" dirty="0" err="1" smtClean="0"/>
              <a:t>WriteFile</a:t>
            </a:r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Refinement</a:t>
            </a:r>
            <a:r>
              <a:rPr lang="en-US" dirty="0" smtClean="0"/>
              <a:t>:</a:t>
            </a:r>
          </a:p>
          <a:p>
            <a:pPr lvl="1">
              <a:buNone/>
            </a:pPr>
            <a:r>
              <a:rPr lang="en-US" dirty="0" smtClean="0"/>
              <a:t>	</a:t>
            </a:r>
            <a:r>
              <a:rPr lang="en-US" dirty="0" err="1" smtClean="0">
                <a:solidFill>
                  <a:srgbClr val="0000FF"/>
                </a:solidFill>
              </a:rPr>
              <a:t>StartWriteFile</a:t>
            </a:r>
            <a:endParaRPr lang="en-US" dirty="0" smtClean="0">
              <a:solidFill>
                <a:srgbClr val="0000FF"/>
              </a:solidFill>
            </a:endParaRPr>
          </a:p>
          <a:p>
            <a:pPr lvl="1">
              <a:buNone/>
            </a:pPr>
            <a:r>
              <a:rPr lang="en-US" dirty="0" smtClean="0">
                <a:solidFill>
                  <a:srgbClr val="0000FF"/>
                </a:solidFill>
              </a:rPr>
              <a:t>	</a:t>
            </a:r>
            <a:r>
              <a:rPr lang="en-US" dirty="0" err="1" smtClean="0">
                <a:solidFill>
                  <a:srgbClr val="0000FF"/>
                </a:solidFill>
              </a:rPr>
              <a:t>WritePage</a:t>
            </a:r>
            <a:endParaRPr lang="en-US" dirty="0" smtClean="0">
              <a:solidFill>
                <a:srgbClr val="0000FF"/>
              </a:solidFill>
            </a:endParaRPr>
          </a:p>
          <a:p>
            <a:pPr lvl="1">
              <a:buNone/>
            </a:pPr>
            <a:r>
              <a:rPr lang="en-US" dirty="0" smtClean="0"/>
              <a:t>	</a:t>
            </a:r>
            <a:r>
              <a:rPr lang="en-US" dirty="0" err="1" smtClean="0"/>
              <a:t>EndWriteFile</a:t>
            </a:r>
            <a:r>
              <a:rPr lang="en-US" dirty="0" smtClean="0"/>
              <a:t>		(refines </a:t>
            </a:r>
            <a:r>
              <a:rPr lang="en-US" dirty="0" err="1" smtClean="0"/>
              <a:t>WriteFile</a:t>
            </a:r>
            <a:r>
              <a:rPr lang="en-US" dirty="0" smtClean="0"/>
              <a:t>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F73D1-2B98-634A-8DEF-EFFF38C9A331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0000FF"/>
                </a:solidFill>
                <a:latin typeface="Helvetica" pitchFamily="-108" charset="0"/>
              </a:rPr>
              <a:t>Events of refinement</a:t>
            </a:r>
            <a:endParaRPr lang="en-GB" dirty="0">
              <a:solidFill>
                <a:srgbClr val="0000FF"/>
              </a:solidFill>
              <a:latin typeface="Helvetica" pitchFamily="-108" charset="0"/>
            </a:endParaRPr>
          </a:p>
        </p:txBody>
      </p:sp>
      <p:sp>
        <p:nvSpPr>
          <p:cNvPr id="38400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152400" y="1341438"/>
            <a:ext cx="4186238" cy="5183187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 typeface="Wingdings" pitchFamily="-108" charset="2"/>
              <a:buNone/>
            </a:pPr>
            <a:endParaRPr lang="en-GB" sz="2400" dirty="0" smtClean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buFont typeface="Wingdings" pitchFamily="-108" charset="2"/>
              <a:buNone/>
            </a:pPr>
            <a:endParaRPr lang="en-GB" sz="2400" dirty="0" smtClean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buFont typeface="Wingdings" pitchFamily="-108" charset="2"/>
              <a:buNone/>
            </a:pPr>
            <a:r>
              <a:rPr lang="en-GB" sz="2400" dirty="0" err="1" smtClean="0">
                <a:solidFill>
                  <a:srgbClr val="000000"/>
                </a:solidFill>
              </a:rPr>
              <a:t>StartWriteFile</a:t>
            </a:r>
            <a:r>
              <a:rPr lang="en-GB" sz="2400" dirty="0" smtClean="0">
                <a:solidFill>
                  <a:srgbClr val="000000"/>
                </a:solidFill>
              </a:rPr>
              <a:t> </a:t>
            </a:r>
            <a:r>
              <a:rPr lang="en-GB" sz="2400" b="1" dirty="0" smtClean="0">
                <a:solidFill>
                  <a:srgbClr val="0000FF"/>
                </a:solidFill>
              </a:rPr>
              <a:t> ≙   </a:t>
            </a:r>
            <a:endParaRPr lang="en-GB" sz="2400" dirty="0" smtClean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buFont typeface="Wingdings" pitchFamily="-108" charset="2"/>
              <a:buNone/>
            </a:pPr>
            <a:r>
              <a:rPr lang="en-GB" sz="2400" dirty="0" smtClean="0">
                <a:solidFill>
                  <a:srgbClr val="000000"/>
                </a:solidFill>
              </a:rPr>
              <a:t>	</a:t>
            </a:r>
            <a:r>
              <a:rPr lang="en-GB" sz="2400" b="1" dirty="0" smtClean="0">
                <a:solidFill>
                  <a:srgbClr val="0000FF"/>
                </a:solidFill>
              </a:rPr>
              <a:t>any</a:t>
            </a:r>
            <a:r>
              <a:rPr lang="en-GB" sz="2400" dirty="0" smtClean="0">
                <a:solidFill>
                  <a:srgbClr val="000000"/>
                </a:solidFill>
              </a:rPr>
              <a:t>	</a:t>
            </a:r>
            <a:r>
              <a:rPr lang="en-GB" sz="2400" dirty="0" err="1" smtClean="0">
                <a:solidFill>
                  <a:srgbClr val="000000"/>
                </a:solidFill>
              </a:rPr>
              <a:t>f</a:t>
            </a:r>
            <a:r>
              <a:rPr lang="en-GB" sz="2400" dirty="0">
                <a:solidFill>
                  <a:srgbClr val="000000"/>
                </a:solidFill>
              </a:rPr>
              <a:t>, </a:t>
            </a:r>
            <a:r>
              <a:rPr lang="en-GB" sz="2400" dirty="0" err="1" smtClean="0">
                <a:solidFill>
                  <a:srgbClr val="000000"/>
                </a:solidFill>
              </a:rPr>
              <a:t>c</a:t>
            </a:r>
            <a:r>
              <a:rPr lang="en-GB" sz="2400" dirty="0" smtClean="0">
                <a:solidFill>
                  <a:srgbClr val="000000"/>
                </a:solidFill>
              </a:rPr>
              <a:t>  </a:t>
            </a:r>
            <a:r>
              <a:rPr lang="en-GB" sz="2400" b="1" dirty="0" smtClean="0">
                <a:solidFill>
                  <a:srgbClr val="0000FF"/>
                </a:solidFill>
              </a:rPr>
              <a:t>where</a:t>
            </a:r>
          </a:p>
          <a:p>
            <a:pPr>
              <a:lnSpc>
                <a:spcPct val="80000"/>
              </a:lnSpc>
              <a:buFont typeface="Wingdings" pitchFamily="-108" charset="2"/>
              <a:buNone/>
            </a:pPr>
            <a:r>
              <a:rPr lang="en-GB" sz="2400" dirty="0" smtClean="0">
                <a:solidFill>
                  <a:srgbClr val="000000"/>
                </a:solidFill>
              </a:rPr>
              <a:t>			f  </a:t>
            </a:r>
            <a:r>
              <a:rPr lang="en-GB" sz="2400" dirty="0" smtClean="0">
                <a:solidFill>
                  <a:srgbClr val="000000"/>
                </a:solidFill>
                <a:latin typeface="Arial Unicode MS" pitchFamily="-108" charset="0"/>
                <a:ea typeface="Arial Unicode MS" pitchFamily="-108" charset="0"/>
                <a:cs typeface="Arial Unicode MS" pitchFamily="-108" charset="0"/>
              </a:rPr>
              <a:t>∈  (</a:t>
            </a:r>
            <a:r>
              <a:rPr lang="en-GB" sz="2400" dirty="0">
                <a:solidFill>
                  <a:srgbClr val="000000"/>
                </a:solidFill>
                <a:latin typeface="Arial Unicode MS" pitchFamily="-108" charset="0"/>
                <a:ea typeface="Arial Unicode MS" pitchFamily="-108" charset="0"/>
                <a:cs typeface="Arial Unicode MS" pitchFamily="-108" charset="0"/>
              </a:rPr>
              <a:t>file \ writing)</a:t>
            </a:r>
          </a:p>
          <a:p>
            <a:pPr>
              <a:lnSpc>
                <a:spcPct val="80000"/>
              </a:lnSpc>
              <a:buFont typeface="Wingdings" pitchFamily="-108" charset="2"/>
              <a:buNone/>
            </a:pPr>
            <a:r>
              <a:rPr lang="en-GB" sz="2400" dirty="0" smtClean="0">
                <a:solidFill>
                  <a:srgbClr val="000000"/>
                </a:solidFill>
                <a:latin typeface="Arial Unicode MS" pitchFamily="-108" charset="0"/>
                <a:ea typeface="Arial Unicode MS" pitchFamily="-108" charset="0"/>
                <a:cs typeface="Arial Unicode MS" pitchFamily="-108" charset="0"/>
              </a:rPr>
              <a:t>			</a:t>
            </a:r>
            <a:r>
              <a:rPr lang="en-GB" sz="2400" dirty="0" smtClean="0">
                <a:solidFill>
                  <a:srgbClr val="000000"/>
                </a:solidFill>
              </a:rPr>
              <a:t>c  </a:t>
            </a:r>
            <a:r>
              <a:rPr lang="en-GB" sz="2400" dirty="0" smtClean="0">
                <a:solidFill>
                  <a:srgbClr val="000000"/>
                </a:solidFill>
                <a:latin typeface="Arial Unicode MS" pitchFamily="-108" charset="0"/>
                <a:ea typeface="Arial Unicode MS" pitchFamily="-108" charset="0"/>
                <a:cs typeface="Arial Unicode MS" pitchFamily="-108" charset="0"/>
              </a:rPr>
              <a:t>∈  CONT</a:t>
            </a:r>
            <a:r>
              <a:rPr lang="en-GB" sz="2400" dirty="0" smtClean="0">
                <a:solidFill>
                  <a:srgbClr val="000000"/>
                </a:solidFill>
              </a:rPr>
              <a:t> </a:t>
            </a:r>
          </a:p>
          <a:p>
            <a:pPr>
              <a:lnSpc>
                <a:spcPct val="80000"/>
              </a:lnSpc>
              <a:buFont typeface="Wingdings" pitchFamily="-108" charset="2"/>
              <a:buNone/>
            </a:pPr>
            <a:r>
              <a:rPr lang="en-GB" sz="2400" dirty="0" smtClean="0">
                <a:solidFill>
                  <a:srgbClr val="000000"/>
                </a:solidFill>
              </a:rPr>
              <a:t>	</a:t>
            </a:r>
            <a:r>
              <a:rPr lang="en-GB" sz="2400" b="1" dirty="0" smtClean="0">
                <a:solidFill>
                  <a:srgbClr val="0000FF"/>
                </a:solidFill>
              </a:rPr>
              <a:t>then</a:t>
            </a:r>
          </a:p>
          <a:p>
            <a:pPr>
              <a:lnSpc>
                <a:spcPct val="80000"/>
              </a:lnSpc>
              <a:buFont typeface="Wingdings" pitchFamily="-108" charset="2"/>
              <a:buNone/>
            </a:pPr>
            <a:r>
              <a:rPr lang="en-GB" sz="2400" dirty="0" smtClean="0">
                <a:solidFill>
                  <a:srgbClr val="000000"/>
                </a:solidFill>
              </a:rPr>
              <a:t>			writing  </a:t>
            </a:r>
            <a:r>
              <a:rPr lang="en-GB" sz="2400" dirty="0">
                <a:solidFill>
                  <a:srgbClr val="000000"/>
                </a:solidFill>
              </a:rPr>
              <a:t>:</a:t>
            </a:r>
            <a:r>
              <a:rPr lang="en-GB" sz="2400" dirty="0" smtClean="0">
                <a:solidFill>
                  <a:srgbClr val="000000"/>
                </a:solidFill>
              </a:rPr>
              <a:t>=  </a:t>
            </a:r>
            <a:r>
              <a:rPr lang="en-GB" sz="2400" dirty="0">
                <a:solidFill>
                  <a:srgbClr val="000000"/>
                </a:solidFill>
              </a:rPr>
              <a:t>writing</a:t>
            </a:r>
            <a:r>
              <a:rPr lang="en-GB" sz="2400" dirty="0" smtClean="0">
                <a:solidFill>
                  <a:srgbClr val="000000"/>
                </a:solidFill>
              </a:rPr>
              <a:t>  </a:t>
            </a:r>
            <a:r>
              <a:rPr lang="en-GB" sz="2400" dirty="0" smtClean="0">
                <a:solidFill>
                  <a:srgbClr val="000000"/>
                </a:solidFill>
                <a:sym typeface="Symbol" pitchFamily="-108" charset="2"/>
              </a:rPr>
              <a:t>  </a:t>
            </a:r>
            <a:r>
              <a:rPr lang="en-GB" sz="2400" dirty="0">
                <a:solidFill>
                  <a:srgbClr val="000000"/>
                </a:solidFill>
                <a:sym typeface="Symbol" pitchFamily="-108" charset="2"/>
              </a:rPr>
              <a:t>{f}</a:t>
            </a:r>
            <a:endParaRPr lang="en-GB" sz="2400" dirty="0" smtClean="0">
              <a:solidFill>
                <a:srgbClr val="000000"/>
              </a:solidFill>
              <a:sym typeface="Symbol" pitchFamily="-108" charset="2"/>
            </a:endParaRPr>
          </a:p>
          <a:p>
            <a:pPr>
              <a:lnSpc>
                <a:spcPct val="80000"/>
              </a:lnSpc>
              <a:buFont typeface="Wingdings" pitchFamily="-108" charset="2"/>
              <a:buNone/>
            </a:pPr>
            <a:r>
              <a:rPr lang="en-GB" sz="2400" dirty="0" smtClean="0">
                <a:solidFill>
                  <a:srgbClr val="000000"/>
                </a:solidFill>
              </a:rPr>
              <a:t> 			</a:t>
            </a:r>
            <a:r>
              <a:rPr lang="en-GB" sz="2400" dirty="0" err="1" smtClean="0">
                <a:solidFill>
                  <a:srgbClr val="000000"/>
                </a:solidFill>
              </a:rPr>
              <a:t>wbuf</a:t>
            </a:r>
            <a:r>
              <a:rPr lang="en-GB" sz="2400" dirty="0">
                <a:solidFill>
                  <a:srgbClr val="000000"/>
                </a:solidFill>
              </a:rPr>
              <a:t>(f) </a:t>
            </a:r>
            <a:r>
              <a:rPr lang="en-GB" sz="2400" dirty="0" smtClean="0">
                <a:solidFill>
                  <a:srgbClr val="000000"/>
                </a:solidFill>
              </a:rPr>
              <a:t> :=  c</a:t>
            </a:r>
          </a:p>
          <a:p>
            <a:pPr>
              <a:lnSpc>
                <a:spcPct val="80000"/>
              </a:lnSpc>
              <a:buFont typeface="Wingdings" pitchFamily="-108" charset="2"/>
              <a:buNone/>
            </a:pPr>
            <a:r>
              <a:rPr lang="en-GB" sz="2400" dirty="0" smtClean="0"/>
              <a:t>			</a:t>
            </a:r>
            <a:r>
              <a:rPr lang="en-GB" sz="2400" dirty="0" err="1"/>
              <a:t>t</a:t>
            </a:r>
            <a:r>
              <a:rPr lang="en-GB" sz="2400" dirty="0" err="1" smtClean="0"/>
              <a:t>dsk</a:t>
            </a:r>
            <a:r>
              <a:rPr lang="en-GB" sz="2400" dirty="0"/>
              <a:t>(f) </a:t>
            </a:r>
            <a:r>
              <a:rPr lang="en-GB" sz="2400" dirty="0" smtClean="0"/>
              <a:t> :=  {}</a:t>
            </a:r>
            <a:endParaRPr lang="en-GB" sz="2400" dirty="0" smtClean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buFont typeface="Wingdings" pitchFamily="-108" charset="2"/>
              <a:buNone/>
            </a:pPr>
            <a:r>
              <a:rPr lang="en-GB" sz="2400" b="1" dirty="0" smtClean="0">
                <a:solidFill>
                  <a:srgbClr val="000000"/>
                </a:solidFill>
              </a:rPr>
              <a:t>	</a:t>
            </a:r>
            <a:r>
              <a:rPr lang="en-GB" sz="2400" b="1" dirty="0" smtClean="0">
                <a:solidFill>
                  <a:srgbClr val="0000FF"/>
                </a:solidFill>
              </a:rPr>
              <a:t>end</a:t>
            </a:r>
          </a:p>
          <a:p>
            <a:pPr>
              <a:lnSpc>
                <a:spcPct val="80000"/>
              </a:lnSpc>
              <a:buFont typeface="Wingdings" pitchFamily="-108" charset="2"/>
              <a:buNone/>
            </a:pPr>
            <a:endParaRPr lang="en-GB" sz="2400" dirty="0" smtClean="0">
              <a:solidFill>
                <a:srgbClr val="000000"/>
              </a:solidFill>
            </a:endParaRPr>
          </a:p>
        </p:txBody>
      </p:sp>
      <p:sp>
        <p:nvSpPr>
          <p:cNvPr id="384004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191000" y="1412875"/>
            <a:ext cx="4953000" cy="453072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 typeface="Wingdings" pitchFamily="-108" charset="2"/>
              <a:buNone/>
            </a:pPr>
            <a:endParaRPr lang="en-GB" sz="2400" dirty="0" smtClean="0"/>
          </a:p>
          <a:p>
            <a:pPr>
              <a:lnSpc>
                <a:spcPct val="80000"/>
              </a:lnSpc>
              <a:buFont typeface="Wingdings" pitchFamily="-108" charset="2"/>
              <a:buNone/>
            </a:pPr>
            <a:endParaRPr lang="en-GB" sz="2400" dirty="0" smtClean="0"/>
          </a:p>
          <a:p>
            <a:pPr>
              <a:lnSpc>
                <a:spcPct val="80000"/>
              </a:lnSpc>
              <a:buFont typeface="Wingdings" pitchFamily="-108" charset="2"/>
              <a:buNone/>
            </a:pPr>
            <a:r>
              <a:rPr lang="en-GB" sz="2400" dirty="0" err="1" smtClean="0"/>
              <a:t>WritePage</a:t>
            </a:r>
            <a:r>
              <a:rPr lang="en-GB" sz="2400" dirty="0" smtClean="0"/>
              <a:t> </a:t>
            </a:r>
            <a:r>
              <a:rPr lang="en-GB" sz="2400" b="1" dirty="0" smtClean="0">
                <a:solidFill>
                  <a:srgbClr val="0000FF"/>
                </a:solidFill>
              </a:rPr>
              <a:t> ≙   </a:t>
            </a:r>
            <a:endParaRPr lang="en-GB" sz="2400" dirty="0" smtClean="0"/>
          </a:p>
          <a:p>
            <a:pPr>
              <a:lnSpc>
                <a:spcPct val="80000"/>
              </a:lnSpc>
              <a:buFont typeface="Wingdings" pitchFamily="-108" charset="2"/>
              <a:buNone/>
            </a:pPr>
            <a:r>
              <a:rPr lang="en-GB" sz="2400" dirty="0" smtClean="0"/>
              <a:t>	</a:t>
            </a:r>
            <a:r>
              <a:rPr lang="en-GB" sz="2400" b="1" dirty="0" smtClean="0">
                <a:solidFill>
                  <a:srgbClr val="0000FF"/>
                </a:solidFill>
              </a:rPr>
              <a:t>any</a:t>
            </a:r>
            <a:r>
              <a:rPr lang="en-GB" sz="2400" dirty="0" smtClean="0"/>
              <a:t>	</a:t>
            </a:r>
            <a:r>
              <a:rPr lang="en-GB" sz="2400" dirty="0" err="1" smtClean="0"/>
              <a:t>f</a:t>
            </a:r>
            <a:r>
              <a:rPr lang="en-GB" sz="2400" dirty="0" smtClean="0"/>
              <a:t>, </a:t>
            </a:r>
            <a:r>
              <a:rPr lang="en-GB" sz="2400" dirty="0" err="1" smtClean="0"/>
              <a:t>p</a:t>
            </a:r>
            <a:r>
              <a:rPr lang="en-GB" sz="2400" dirty="0" smtClean="0"/>
              <a:t>, </a:t>
            </a:r>
            <a:r>
              <a:rPr lang="en-GB" sz="2400" dirty="0" err="1" smtClean="0"/>
              <a:t>d</a:t>
            </a:r>
            <a:r>
              <a:rPr lang="en-GB" sz="2400" dirty="0" smtClean="0"/>
              <a:t>   </a:t>
            </a:r>
            <a:r>
              <a:rPr lang="en-GB" sz="2400" b="1" dirty="0" smtClean="0">
                <a:solidFill>
                  <a:srgbClr val="0000FF"/>
                </a:solidFill>
              </a:rPr>
              <a:t>where</a:t>
            </a:r>
          </a:p>
          <a:p>
            <a:pPr>
              <a:lnSpc>
                <a:spcPct val="80000"/>
              </a:lnSpc>
              <a:buFont typeface="Wingdings" pitchFamily="-108" charset="2"/>
              <a:buNone/>
            </a:pPr>
            <a:r>
              <a:rPr lang="en-GB" sz="2400" dirty="0" smtClean="0"/>
              <a:t>			f  </a:t>
            </a:r>
            <a:r>
              <a:rPr lang="en-GB" sz="2400" dirty="0" smtClean="0">
                <a:latin typeface="Arial Unicode MS" pitchFamily="-108" charset="0"/>
                <a:ea typeface="Arial Unicode MS" pitchFamily="-108" charset="0"/>
                <a:cs typeface="Arial Unicode MS" pitchFamily="-108" charset="0"/>
              </a:rPr>
              <a:t>∈  writing</a:t>
            </a:r>
            <a:r>
              <a:rPr lang="en-GB" sz="2400" dirty="0" smtClean="0"/>
              <a:t> </a:t>
            </a:r>
            <a:endParaRPr lang="en-GB" sz="2400" dirty="0" smtClean="0">
              <a:latin typeface="Arial Unicode MS" pitchFamily="-108" charset="0"/>
              <a:ea typeface="Arial Unicode MS" pitchFamily="-108" charset="0"/>
              <a:cs typeface="Arial Unicode MS" pitchFamily="-108" charset="0"/>
            </a:endParaRPr>
          </a:p>
          <a:p>
            <a:pPr>
              <a:lnSpc>
                <a:spcPct val="80000"/>
              </a:lnSpc>
              <a:buFont typeface="Wingdings" pitchFamily="-108" charset="2"/>
              <a:buNone/>
            </a:pPr>
            <a:r>
              <a:rPr lang="en-GB" sz="2400" dirty="0" smtClean="0">
                <a:latin typeface="Arial Unicode MS" pitchFamily="-108" charset="0"/>
                <a:ea typeface="Arial Unicode MS" pitchFamily="-108" charset="0"/>
                <a:cs typeface="Arial Unicode MS" pitchFamily="-108" charset="0"/>
              </a:rPr>
              <a:t>			</a:t>
            </a:r>
            <a:r>
              <a:rPr lang="en-GB" sz="2400" dirty="0" smtClean="0"/>
              <a:t>p </a:t>
            </a:r>
            <a:r>
              <a:rPr lang="en-GB" sz="2400" dirty="0" smtClean="0">
                <a:latin typeface="Arial Unicode MS" pitchFamily="-108" charset="0"/>
                <a:ea typeface="Arial Unicode MS" pitchFamily="-108" charset="0"/>
                <a:cs typeface="Arial Unicode MS" pitchFamily="-108" charset="0"/>
              </a:rPr>
              <a:t>↦ </a:t>
            </a:r>
            <a:r>
              <a:rPr lang="en-GB" sz="2400" dirty="0" smtClean="0"/>
              <a:t>d  </a:t>
            </a:r>
            <a:r>
              <a:rPr lang="en-GB" sz="2400" dirty="0" smtClean="0">
                <a:latin typeface="Arial Unicode MS" pitchFamily="-108" charset="0"/>
                <a:ea typeface="Arial Unicode MS" pitchFamily="-108" charset="0"/>
                <a:cs typeface="Arial Unicode MS" pitchFamily="-108" charset="0"/>
              </a:rPr>
              <a:t>∈  </a:t>
            </a:r>
            <a:r>
              <a:rPr lang="en-GB" sz="2400" dirty="0" err="1" smtClean="0">
                <a:latin typeface="Arial Unicode MS" pitchFamily="-108" charset="0"/>
                <a:ea typeface="Arial Unicode MS" pitchFamily="-108" charset="0"/>
                <a:cs typeface="Arial Unicode MS" pitchFamily="-108" charset="0"/>
              </a:rPr>
              <a:t>wbuf</a:t>
            </a:r>
            <a:r>
              <a:rPr lang="en-GB" sz="2400" dirty="0" smtClean="0">
                <a:latin typeface="Arial Unicode MS" pitchFamily="-108" charset="0"/>
                <a:ea typeface="Arial Unicode MS" pitchFamily="-108" charset="0"/>
                <a:cs typeface="Arial Unicode MS" pitchFamily="-108" charset="0"/>
              </a:rPr>
              <a:t>(f)</a:t>
            </a:r>
            <a:r>
              <a:rPr lang="en-GB" sz="2400" dirty="0" smtClean="0"/>
              <a:t> </a:t>
            </a:r>
          </a:p>
          <a:p>
            <a:pPr>
              <a:lnSpc>
                <a:spcPct val="80000"/>
              </a:lnSpc>
              <a:buNone/>
            </a:pPr>
            <a:r>
              <a:rPr lang="en-GB" sz="2400" dirty="0" smtClean="0">
                <a:latin typeface="Arial Unicode MS" pitchFamily="-108" charset="0"/>
                <a:ea typeface="Arial Unicode MS" pitchFamily="-108" charset="0"/>
                <a:cs typeface="Arial Unicode MS" pitchFamily="-108" charset="0"/>
              </a:rPr>
              <a:t>			</a:t>
            </a:r>
            <a:r>
              <a:rPr lang="en-GB" sz="2400" dirty="0" smtClean="0"/>
              <a:t>p </a:t>
            </a:r>
            <a:r>
              <a:rPr lang="en-GB" sz="2400" dirty="0" smtClean="0">
                <a:latin typeface="Arial Unicode MS" pitchFamily="-108" charset="0"/>
                <a:ea typeface="Arial Unicode MS" pitchFamily="-108" charset="0"/>
                <a:cs typeface="Arial Unicode MS" pitchFamily="-108" charset="0"/>
              </a:rPr>
              <a:t>↦ </a:t>
            </a:r>
            <a:r>
              <a:rPr lang="en-GB" sz="2400" dirty="0" smtClean="0"/>
              <a:t>d  </a:t>
            </a:r>
            <a:r>
              <a:rPr lang="en-GB" sz="2400" dirty="0" smtClean="0">
                <a:latin typeface="Arial Unicode MS" pitchFamily="-108" charset="0"/>
                <a:ea typeface="Arial Unicode MS" pitchFamily="-108" charset="0"/>
                <a:cs typeface="Arial Unicode MS" pitchFamily="-108" charset="0"/>
              </a:rPr>
              <a:t>∉  </a:t>
            </a:r>
            <a:r>
              <a:rPr lang="en-GB" sz="2400" dirty="0" err="1" smtClean="0">
                <a:latin typeface="Arial Unicode MS" pitchFamily="-108" charset="0"/>
                <a:ea typeface="Arial Unicode MS" pitchFamily="-108" charset="0"/>
                <a:cs typeface="Arial Unicode MS" pitchFamily="-108" charset="0"/>
              </a:rPr>
              <a:t>tdsk</a:t>
            </a:r>
            <a:r>
              <a:rPr lang="en-GB" sz="2400" dirty="0" smtClean="0">
                <a:latin typeface="Arial Unicode MS" pitchFamily="-108" charset="0"/>
                <a:ea typeface="Arial Unicode MS" pitchFamily="-108" charset="0"/>
                <a:cs typeface="Arial Unicode MS" pitchFamily="-108" charset="0"/>
              </a:rPr>
              <a:t>(f)</a:t>
            </a:r>
            <a:r>
              <a:rPr lang="en-GB" sz="2400" dirty="0" smtClean="0"/>
              <a:t> </a:t>
            </a:r>
          </a:p>
          <a:p>
            <a:pPr>
              <a:lnSpc>
                <a:spcPct val="80000"/>
              </a:lnSpc>
              <a:buFont typeface="Wingdings" pitchFamily="-108" charset="2"/>
              <a:buNone/>
            </a:pPr>
            <a:r>
              <a:rPr lang="en-GB" sz="2400" b="1" dirty="0" smtClean="0"/>
              <a:t>	</a:t>
            </a:r>
            <a:r>
              <a:rPr lang="en-GB" sz="2400" b="1" dirty="0" smtClean="0">
                <a:solidFill>
                  <a:srgbClr val="0000FF"/>
                </a:solidFill>
              </a:rPr>
              <a:t>then</a:t>
            </a:r>
          </a:p>
          <a:p>
            <a:pPr>
              <a:lnSpc>
                <a:spcPct val="80000"/>
              </a:lnSpc>
              <a:buFont typeface="Wingdings" pitchFamily="-108" charset="2"/>
              <a:buNone/>
            </a:pPr>
            <a:r>
              <a:rPr lang="en-GB" sz="2400" dirty="0" smtClean="0"/>
              <a:t>       	</a:t>
            </a:r>
            <a:r>
              <a:rPr lang="en-GB" sz="2400" dirty="0" err="1"/>
              <a:t>t</a:t>
            </a:r>
            <a:r>
              <a:rPr lang="en-GB" sz="2400" dirty="0" err="1" smtClean="0"/>
              <a:t>dsk</a:t>
            </a:r>
            <a:r>
              <a:rPr lang="en-GB" sz="2400" dirty="0" smtClean="0"/>
              <a:t>(f)  :=  </a:t>
            </a:r>
            <a:r>
              <a:rPr lang="en-GB" sz="2400" dirty="0" err="1" smtClean="0"/>
              <a:t>tdsk</a:t>
            </a:r>
            <a:r>
              <a:rPr lang="en-GB" sz="2400" dirty="0" smtClean="0"/>
              <a:t>(f)  </a:t>
            </a:r>
            <a:r>
              <a:rPr lang="en-GB" sz="2400" dirty="0" smtClean="0">
                <a:sym typeface="Symbol" pitchFamily="-108" charset="2"/>
              </a:rPr>
              <a:t>  { </a:t>
            </a:r>
            <a:r>
              <a:rPr lang="en-GB" sz="2400" dirty="0" smtClean="0"/>
              <a:t>p </a:t>
            </a:r>
            <a:r>
              <a:rPr lang="en-GB" sz="2400" dirty="0" smtClean="0">
                <a:latin typeface="Arial Unicode MS" pitchFamily="-108" charset="0"/>
                <a:ea typeface="Arial Unicode MS" pitchFamily="-108" charset="0"/>
                <a:cs typeface="Arial Unicode MS" pitchFamily="-108" charset="0"/>
              </a:rPr>
              <a:t>↦</a:t>
            </a:r>
            <a:r>
              <a:rPr lang="en-GB" sz="2400" dirty="0" smtClean="0"/>
              <a:t> d </a:t>
            </a:r>
            <a:r>
              <a:rPr lang="en-GB" sz="2400" dirty="0" smtClean="0">
                <a:sym typeface="Symbol" pitchFamily="-108" charset="2"/>
              </a:rPr>
              <a:t>}</a:t>
            </a:r>
            <a:endParaRPr lang="en-GB" sz="2400" dirty="0" smtClean="0"/>
          </a:p>
          <a:p>
            <a:pPr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GB" sz="2400" dirty="0" smtClean="0"/>
              <a:t>	</a:t>
            </a:r>
            <a:r>
              <a:rPr lang="en-GB" sz="2400" b="1" dirty="0" smtClean="0">
                <a:solidFill>
                  <a:srgbClr val="0000FF"/>
                </a:solidFill>
              </a:rPr>
              <a:t>end</a:t>
            </a:r>
            <a:endParaRPr lang="en-GB" sz="2400" b="1" dirty="0">
              <a:solidFill>
                <a:srgbClr val="0000FF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F73D1-2B98-634A-8DEF-EFFF38C9A331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0000FF"/>
                </a:solidFill>
                <a:latin typeface="Helvetica" pitchFamily="-108" charset="0"/>
              </a:rPr>
              <a:t>Events of refinement</a:t>
            </a:r>
            <a:endParaRPr lang="en-GB" dirty="0">
              <a:solidFill>
                <a:srgbClr val="0000FF"/>
              </a:solidFill>
              <a:latin typeface="Helvetica" pitchFamily="-108" charset="0"/>
            </a:endParaRPr>
          </a:p>
        </p:txBody>
      </p:sp>
      <p:sp>
        <p:nvSpPr>
          <p:cNvPr id="38400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228600" y="1341438"/>
            <a:ext cx="4186238" cy="5183187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 typeface="Wingdings" pitchFamily="-108" charset="2"/>
              <a:buNone/>
            </a:pPr>
            <a:r>
              <a:rPr lang="en-GB" sz="2400" dirty="0" err="1" smtClean="0"/>
              <a:t>EndWriteFile</a:t>
            </a:r>
            <a:r>
              <a:rPr lang="en-GB" sz="2400" b="1" dirty="0" smtClean="0">
                <a:solidFill>
                  <a:srgbClr val="0000FF"/>
                </a:solidFill>
              </a:rPr>
              <a:t> </a:t>
            </a:r>
            <a:r>
              <a:rPr lang="en-GB" sz="2400" dirty="0" smtClean="0"/>
              <a:t>  </a:t>
            </a:r>
          </a:p>
          <a:p>
            <a:pPr>
              <a:lnSpc>
                <a:spcPct val="80000"/>
              </a:lnSpc>
              <a:buFont typeface="Wingdings" pitchFamily="-108" charset="2"/>
              <a:buNone/>
            </a:pPr>
            <a:r>
              <a:rPr lang="en-GB" sz="2400" b="1" dirty="0" smtClean="0">
                <a:solidFill>
                  <a:srgbClr val="0000FF"/>
                </a:solidFill>
              </a:rPr>
              <a:t>refines  </a:t>
            </a:r>
            <a:r>
              <a:rPr lang="en-GB" sz="2400" dirty="0" err="1" smtClean="0"/>
              <a:t>WriteFile</a:t>
            </a:r>
            <a:r>
              <a:rPr lang="en-GB" sz="2400" dirty="0" smtClean="0"/>
              <a:t> </a:t>
            </a:r>
            <a:r>
              <a:rPr lang="en-GB" sz="2400" b="1" dirty="0" smtClean="0">
                <a:solidFill>
                  <a:srgbClr val="0000FF"/>
                </a:solidFill>
              </a:rPr>
              <a:t> ≙   </a:t>
            </a:r>
            <a:r>
              <a:rPr lang="en-GB" sz="2400" dirty="0" smtClean="0"/>
              <a:t>    </a:t>
            </a:r>
          </a:p>
          <a:p>
            <a:pPr>
              <a:lnSpc>
                <a:spcPct val="80000"/>
              </a:lnSpc>
              <a:buFont typeface="Wingdings" pitchFamily="-108" charset="2"/>
              <a:buNone/>
            </a:pPr>
            <a:r>
              <a:rPr lang="en-GB" sz="2400" dirty="0" smtClean="0"/>
              <a:t>	</a:t>
            </a:r>
            <a:r>
              <a:rPr lang="en-GB" sz="2400" b="1" dirty="0" smtClean="0">
                <a:solidFill>
                  <a:srgbClr val="0000FF"/>
                </a:solidFill>
              </a:rPr>
              <a:t>any</a:t>
            </a:r>
            <a:r>
              <a:rPr lang="en-GB" sz="2400" dirty="0" smtClean="0"/>
              <a:t>	</a:t>
            </a:r>
            <a:r>
              <a:rPr lang="en-GB" sz="2400" dirty="0" err="1" smtClean="0"/>
              <a:t>f</a:t>
            </a:r>
            <a:r>
              <a:rPr lang="en-GB" sz="2400" dirty="0" smtClean="0"/>
              <a:t>, </a:t>
            </a:r>
            <a:r>
              <a:rPr lang="en-GB" sz="2400" dirty="0" err="1" smtClean="0"/>
              <a:t>c</a:t>
            </a:r>
            <a:r>
              <a:rPr lang="en-GB" sz="2400" dirty="0" smtClean="0"/>
              <a:t>  </a:t>
            </a:r>
            <a:r>
              <a:rPr lang="en-GB" sz="2400" b="1" dirty="0" smtClean="0">
                <a:solidFill>
                  <a:srgbClr val="0000FF"/>
                </a:solidFill>
              </a:rPr>
              <a:t>where</a:t>
            </a:r>
          </a:p>
          <a:p>
            <a:pPr>
              <a:lnSpc>
                <a:spcPct val="80000"/>
              </a:lnSpc>
              <a:buFont typeface="Wingdings" pitchFamily="-108" charset="2"/>
              <a:buNone/>
            </a:pPr>
            <a:r>
              <a:rPr lang="en-GB" sz="2400" dirty="0" smtClean="0"/>
              <a:t>		 </a:t>
            </a:r>
            <a:r>
              <a:rPr lang="en-GB" sz="2400" dirty="0" err="1" smtClean="0"/>
              <a:t>f</a:t>
            </a:r>
            <a:r>
              <a:rPr lang="en-GB" sz="2400" dirty="0" smtClean="0"/>
              <a:t> </a:t>
            </a:r>
            <a:r>
              <a:rPr lang="en-GB" sz="2400" dirty="0" smtClean="0">
                <a:latin typeface="Arial Unicode MS" pitchFamily="-108" charset="0"/>
                <a:ea typeface="Arial Unicode MS" pitchFamily="-108" charset="0"/>
                <a:cs typeface="Arial Unicode MS" pitchFamily="-108" charset="0"/>
              </a:rPr>
              <a:t>∈ writing</a:t>
            </a:r>
          </a:p>
          <a:p>
            <a:pPr>
              <a:lnSpc>
                <a:spcPct val="80000"/>
              </a:lnSpc>
              <a:buFont typeface="Wingdings" pitchFamily="-108" charset="2"/>
              <a:buNone/>
            </a:pPr>
            <a:r>
              <a:rPr lang="en-GB" sz="2400" dirty="0" smtClean="0">
                <a:latin typeface="Arial Unicode MS" pitchFamily="-108" charset="0"/>
                <a:ea typeface="Arial Unicode MS" pitchFamily="-108" charset="0"/>
                <a:cs typeface="Arial Unicode MS" pitchFamily="-108" charset="0"/>
              </a:rPr>
              <a:t>		 c = </a:t>
            </a:r>
            <a:r>
              <a:rPr lang="en-GB" sz="2400" dirty="0" err="1" smtClean="0"/>
              <a:t>tdsk</a:t>
            </a:r>
            <a:r>
              <a:rPr lang="en-GB" sz="2400" dirty="0" smtClean="0">
                <a:latin typeface="Arial Unicode MS" pitchFamily="-108" charset="0"/>
                <a:ea typeface="Arial Unicode MS" pitchFamily="-108" charset="0"/>
                <a:cs typeface="Arial Unicode MS" pitchFamily="-108" charset="0"/>
              </a:rPr>
              <a:t>(f)</a:t>
            </a:r>
          </a:p>
          <a:p>
            <a:pPr>
              <a:lnSpc>
                <a:spcPct val="80000"/>
              </a:lnSpc>
              <a:buFont typeface="Wingdings" pitchFamily="-108" charset="2"/>
              <a:buNone/>
            </a:pPr>
            <a:r>
              <a:rPr lang="en-US" sz="2400" dirty="0" smtClean="0"/>
              <a:t> 		 </a:t>
            </a:r>
            <a:r>
              <a:rPr lang="en-US" sz="2400" dirty="0" err="1" smtClean="0"/>
              <a:t>dom</a:t>
            </a:r>
            <a:r>
              <a:rPr lang="en-US" sz="2400" dirty="0" smtClean="0"/>
              <a:t>( </a:t>
            </a:r>
            <a:r>
              <a:rPr lang="en-US" sz="2400" dirty="0" err="1" smtClean="0"/>
              <a:t>tdsk</a:t>
            </a:r>
            <a:r>
              <a:rPr lang="en-US" sz="2400" dirty="0" smtClean="0"/>
              <a:t>(f) )  = </a:t>
            </a:r>
          </a:p>
          <a:p>
            <a:pPr>
              <a:lnSpc>
                <a:spcPct val="80000"/>
              </a:lnSpc>
              <a:buFont typeface="Wingdings" pitchFamily="-108" charset="2"/>
              <a:buNone/>
            </a:pPr>
            <a:r>
              <a:rPr lang="en-US" sz="2400" dirty="0" smtClean="0"/>
              <a:t>				</a:t>
            </a:r>
            <a:r>
              <a:rPr lang="en-US" sz="2400" dirty="0" err="1" smtClean="0"/>
              <a:t>dom</a:t>
            </a:r>
            <a:r>
              <a:rPr lang="en-US" sz="2400" dirty="0" smtClean="0"/>
              <a:t>( </a:t>
            </a:r>
            <a:r>
              <a:rPr lang="en-US" sz="2400" dirty="0" err="1" smtClean="0"/>
              <a:t>wbuf</a:t>
            </a:r>
            <a:r>
              <a:rPr lang="en-US" sz="2400" dirty="0" smtClean="0"/>
              <a:t>(f) )</a:t>
            </a:r>
            <a:r>
              <a:rPr lang="en-GB" sz="2400" dirty="0" smtClean="0"/>
              <a:t>	</a:t>
            </a:r>
          </a:p>
          <a:p>
            <a:pPr>
              <a:lnSpc>
                <a:spcPct val="80000"/>
              </a:lnSpc>
              <a:buFont typeface="Wingdings" pitchFamily="-108" charset="2"/>
              <a:buNone/>
            </a:pPr>
            <a:r>
              <a:rPr lang="en-GB" sz="2400" b="1" dirty="0" smtClean="0">
                <a:solidFill>
                  <a:srgbClr val="0000FF"/>
                </a:solidFill>
              </a:rPr>
              <a:t>	then</a:t>
            </a:r>
          </a:p>
          <a:p>
            <a:pPr>
              <a:lnSpc>
                <a:spcPct val="80000"/>
              </a:lnSpc>
              <a:buNone/>
            </a:pPr>
            <a:r>
              <a:rPr lang="en-GB" sz="2400" dirty="0"/>
              <a:t>	 	 </a:t>
            </a:r>
            <a:r>
              <a:rPr lang="en-US" sz="2400" dirty="0" err="1"/>
              <a:t>dsk</a:t>
            </a:r>
            <a:r>
              <a:rPr lang="en-US" sz="2400" dirty="0"/>
              <a:t>(f)  :=  </a:t>
            </a:r>
            <a:r>
              <a:rPr lang="en-US" sz="2400" dirty="0" err="1"/>
              <a:t>tdsk</a:t>
            </a:r>
            <a:r>
              <a:rPr lang="en-US" sz="2400" dirty="0"/>
              <a:t>(f)</a:t>
            </a:r>
            <a:r>
              <a:rPr lang="en-GB" sz="2400" dirty="0"/>
              <a:t>  </a:t>
            </a:r>
          </a:p>
          <a:p>
            <a:pPr>
              <a:lnSpc>
                <a:spcPct val="80000"/>
              </a:lnSpc>
              <a:buFont typeface="Wingdings" pitchFamily="-108" charset="2"/>
              <a:buNone/>
            </a:pPr>
            <a:r>
              <a:rPr lang="en-GB" sz="2400" dirty="0" smtClean="0"/>
              <a:t>        writing  :=  writing </a:t>
            </a:r>
            <a:r>
              <a:rPr lang="en-GB" sz="2400" dirty="0" smtClean="0">
                <a:sym typeface="Symbol" pitchFamily="-108" charset="2"/>
              </a:rPr>
              <a:t>\ { f }</a:t>
            </a:r>
          </a:p>
          <a:p>
            <a:pPr>
              <a:lnSpc>
                <a:spcPct val="80000"/>
              </a:lnSpc>
              <a:buNone/>
            </a:pPr>
            <a:r>
              <a:rPr lang="en-GB" sz="2400" dirty="0" smtClean="0"/>
              <a:t>	 	 </a:t>
            </a:r>
            <a:r>
              <a:rPr lang="en-GB" sz="2400" dirty="0" err="1" smtClean="0"/>
              <a:t>wbuf</a:t>
            </a:r>
            <a:r>
              <a:rPr lang="en-GB" sz="2400" dirty="0" smtClean="0"/>
              <a:t>  :=  </a:t>
            </a:r>
            <a:r>
              <a:rPr lang="en-GB" sz="2400" dirty="0" err="1" smtClean="0"/>
              <a:t>wbuf</a:t>
            </a:r>
            <a:r>
              <a:rPr lang="en-GB" sz="2400" dirty="0" smtClean="0"/>
              <a:t> \ { f }</a:t>
            </a:r>
          </a:p>
          <a:p>
            <a:pPr>
              <a:lnSpc>
                <a:spcPct val="80000"/>
              </a:lnSpc>
              <a:buNone/>
            </a:pPr>
            <a:r>
              <a:rPr lang="en-GB" sz="2400" dirty="0" smtClean="0"/>
              <a:t>	 	 </a:t>
            </a:r>
            <a:r>
              <a:rPr lang="en-GB" sz="2400" dirty="0" err="1"/>
              <a:t>t</a:t>
            </a:r>
            <a:r>
              <a:rPr lang="en-GB" sz="2400" dirty="0" err="1" smtClean="0"/>
              <a:t>dsk</a:t>
            </a:r>
            <a:r>
              <a:rPr lang="en-GB" sz="2400" dirty="0" smtClean="0"/>
              <a:t>  :=  </a:t>
            </a:r>
            <a:r>
              <a:rPr lang="en-GB" sz="2400" dirty="0" err="1" smtClean="0"/>
              <a:t>tdsk</a:t>
            </a:r>
            <a:r>
              <a:rPr lang="en-GB" sz="2400" dirty="0" smtClean="0"/>
              <a:t> \ { f }</a:t>
            </a:r>
          </a:p>
          <a:p>
            <a:pPr>
              <a:lnSpc>
                <a:spcPct val="80000"/>
              </a:lnSpc>
              <a:buFont typeface="Wingdings" pitchFamily="-108" charset="2"/>
              <a:buNone/>
            </a:pPr>
            <a:r>
              <a:rPr lang="en-GB" sz="2400" dirty="0" smtClean="0"/>
              <a:t>	</a:t>
            </a:r>
            <a:r>
              <a:rPr lang="en-GB" sz="2400" b="1" dirty="0" smtClean="0">
                <a:solidFill>
                  <a:srgbClr val="0000FF"/>
                </a:solidFill>
              </a:rPr>
              <a:t>end</a:t>
            </a:r>
          </a:p>
        </p:txBody>
      </p:sp>
      <p:sp>
        <p:nvSpPr>
          <p:cNvPr id="384004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716463" y="1412875"/>
            <a:ext cx="4038600" cy="453072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 typeface="Wingdings" pitchFamily="-108" charset="2"/>
              <a:buNone/>
            </a:pPr>
            <a:r>
              <a:rPr lang="en-GB" sz="2400" dirty="0" err="1" smtClean="0"/>
              <a:t>AbortWriteFile</a:t>
            </a:r>
            <a:r>
              <a:rPr lang="en-GB" sz="2400" dirty="0" smtClean="0"/>
              <a:t> </a:t>
            </a:r>
            <a:r>
              <a:rPr lang="en-GB" sz="2400" b="1" dirty="0" smtClean="0">
                <a:solidFill>
                  <a:srgbClr val="0000FF"/>
                </a:solidFill>
              </a:rPr>
              <a:t> ≙   </a:t>
            </a:r>
            <a:r>
              <a:rPr lang="en-GB" sz="2400" dirty="0" smtClean="0"/>
              <a:t>     </a:t>
            </a:r>
          </a:p>
          <a:p>
            <a:pPr>
              <a:lnSpc>
                <a:spcPct val="80000"/>
              </a:lnSpc>
              <a:buFont typeface="Wingdings" pitchFamily="-108" charset="2"/>
              <a:buNone/>
            </a:pPr>
            <a:r>
              <a:rPr lang="en-GB" sz="2400" dirty="0" smtClean="0"/>
              <a:t>	</a:t>
            </a:r>
            <a:r>
              <a:rPr lang="en-GB" sz="2400" b="1" dirty="0" smtClean="0">
                <a:solidFill>
                  <a:srgbClr val="0000FF"/>
                </a:solidFill>
              </a:rPr>
              <a:t>any</a:t>
            </a:r>
            <a:r>
              <a:rPr lang="en-GB" sz="2400" dirty="0" smtClean="0"/>
              <a:t>	</a:t>
            </a:r>
            <a:r>
              <a:rPr lang="en-GB" sz="2400" dirty="0" err="1" smtClean="0"/>
              <a:t>f</a:t>
            </a:r>
            <a:r>
              <a:rPr lang="en-GB" sz="2400" dirty="0" smtClean="0"/>
              <a:t>, </a:t>
            </a:r>
            <a:r>
              <a:rPr lang="en-GB" sz="2400" dirty="0" err="1" smtClean="0"/>
              <a:t>c</a:t>
            </a:r>
            <a:r>
              <a:rPr lang="en-GB" sz="2400" dirty="0" smtClean="0"/>
              <a:t>  </a:t>
            </a:r>
            <a:r>
              <a:rPr lang="en-GB" sz="2400" b="1" dirty="0" smtClean="0">
                <a:solidFill>
                  <a:srgbClr val="0000FF"/>
                </a:solidFill>
              </a:rPr>
              <a:t>where</a:t>
            </a:r>
          </a:p>
          <a:p>
            <a:pPr>
              <a:lnSpc>
                <a:spcPct val="80000"/>
              </a:lnSpc>
              <a:buFont typeface="Wingdings" pitchFamily="-108" charset="2"/>
              <a:buNone/>
            </a:pPr>
            <a:r>
              <a:rPr lang="en-GB" sz="2400" dirty="0" smtClean="0"/>
              <a:t>		   f  </a:t>
            </a:r>
            <a:r>
              <a:rPr lang="en-GB" sz="2400" dirty="0" smtClean="0">
                <a:latin typeface="Arial Unicode MS" pitchFamily="-108" charset="0"/>
                <a:ea typeface="Arial Unicode MS" pitchFamily="-108" charset="0"/>
                <a:cs typeface="Arial Unicode MS" pitchFamily="-108" charset="0"/>
              </a:rPr>
              <a:t>∈  writing</a:t>
            </a:r>
          </a:p>
          <a:p>
            <a:pPr>
              <a:lnSpc>
                <a:spcPct val="80000"/>
              </a:lnSpc>
              <a:buNone/>
            </a:pPr>
            <a:r>
              <a:rPr lang="en-GB" sz="2400" dirty="0" smtClean="0">
                <a:latin typeface="Arial Unicode MS" pitchFamily="-108" charset="0"/>
                <a:ea typeface="Arial Unicode MS" pitchFamily="-108" charset="0"/>
                <a:cs typeface="Arial Unicode MS" pitchFamily="-108" charset="0"/>
              </a:rPr>
              <a:t>		  c  =  </a:t>
            </a:r>
            <a:r>
              <a:rPr lang="en-GB" sz="2400" dirty="0" err="1" smtClean="0"/>
              <a:t>tdsk</a:t>
            </a:r>
            <a:r>
              <a:rPr lang="en-GB" sz="2400" dirty="0" smtClean="0">
                <a:latin typeface="Arial Unicode MS" pitchFamily="-108" charset="0"/>
                <a:ea typeface="Arial Unicode MS" pitchFamily="-108" charset="0"/>
                <a:cs typeface="Arial Unicode MS" pitchFamily="-108" charset="0"/>
              </a:rPr>
              <a:t>(f)</a:t>
            </a:r>
          </a:p>
          <a:p>
            <a:pPr>
              <a:lnSpc>
                <a:spcPct val="80000"/>
              </a:lnSpc>
              <a:buFont typeface="Wingdings" pitchFamily="-108" charset="2"/>
              <a:buNone/>
            </a:pPr>
            <a:r>
              <a:rPr lang="en-GB" sz="2400" dirty="0" smtClean="0"/>
              <a:t>	</a:t>
            </a:r>
            <a:r>
              <a:rPr lang="en-GB" sz="2400" b="1" dirty="0" smtClean="0">
                <a:solidFill>
                  <a:srgbClr val="0000FF"/>
                </a:solidFill>
              </a:rPr>
              <a:t>then</a:t>
            </a:r>
          </a:p>
          <a:p>
            <a:pPr>
              <a:lnSpc>
                <a:spcPct val="80000"/>
              </a:lnSpc>
              <a:buFont typeface="Wingdings" pitchFamily="-108" charset="2"/>
              <a:buNone/>
            </a:pPr>
            <a:r>
              <a:rPr lang="en-GB" sz="2400" dirty="0" smtClean="0"/>
              <a:t>        writing  := writing  </a:t>
            </a:r>
            <a:r>
              <a:rPr lang="en-GB" sz="2400" dirty="0" smtClean="0">
                <a:sym typeface="Symbol" pitchFamily="-108" charset="2"/>
              </a:rPr>
              <a:t>\  { f }</a:t>
            </a:r>
          </a:p>
          <a:p>
            <a:pPr>
              <a:lnSpc>
                <a:spcPct val="80000"/>
              </a:lnSpc>
              <a:buNone/>
            </a:pPr>
            <a:r>
              <a:rPr lang="en-GB" sz="2400" dirty="0" smtClean="0"/>
              <a:t>	 	 </a:t>
            </a:r>
            <a:r>
              <a:rPr lang="en-GB" sz="2400" dirty="0" err="1" smtClean="0"/>
              <a:t>wbuf</a:t>
            </a:r>
            <a:r>
              <a:rPr lang="en-GB" sz="2400" dirty="0" smtClean="0"/>
              <a:t>  :=  </a:t>
            </a:r>
            <a:r>
              <a:rPr lang="en-GB" sz="2400" dirty="0" err="1" smtClean="0"/>
              <a:t>wbuf</a:t>
            </a:r>
            <a:r>
              <a:rPr lang="en-GB" sz="2400" dirty="0" smtClean="0"/>
              <a:t>  \  { f }</a:t>
            </a:r>
          </a:p>
          <a:p>
            <a:pPr>
              <a:lnSpc>
                <a:spcPct val="80000"/>
              </a:lnSpc>
              <a:buNone/>
            </a:pPr>
            <a:r>
              <a:rPr lang="en-GB" sz="2400" dirty="0" smtClean="0"/>
              <a:t>	 	 </a:t>
            </a:r>
            <a:r>
              <a:rPr lang="en-GB" sz="2400" dirty="0" err="1" smtClean="0"/>
              <a:t>tdsk</a:t>
            </a:r>
            <a:r>
              <a:rPr lang="en-GB" sz="2400" dirty="0" smtClean="0"/>
              <a:t>  :=  </a:t>
            </a:r>
            <a:r>
              <a:rPr lang="en-GB" sz="2400" dirty="0" err="1"/>
              <a:t>t</a:t>
            </a:r>
            <a:r>
              <a:rPr lang="en-GB" sz="2400" dirty="0" err="1" smtClean="0"/>
              <a:t>dsk</a:t>
            </a:r>
            <a:r>
              <a:rPr lang="en-GB" sz="2400" dirty="0" smtClean="0"/>
              <a:t>  \  { f }</a:t>
            </a:r>
          </a:p>
          <a:p>
            <a:pPr>
              <a:lnSpc>
                <a:spcPct val="80000"/>
              </a:lnSpc>
              <a:buFont typeface="Wingdings" pitchFamily="-108" charset="2"/>
              <a:buNone/>
            </a:pPr>
            <a:r>
              <a:rPr lang="en-GB" sz="2400" dirty="0" smtClean="0"/>
              <a:t>	</a:t>
            </a:r>
            <a:r>
              <a:rPr lang="en-GB" sz="2400" b="1" dirty="0" smtClean="0">
                <a:solidFill>
                  <a:srgbClr val="0000FF"/>
                </a:solidFill>
              </a:rPr>
              <a:t>end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F73D1-2B98-634A-8DEF-EFFF38C9A331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2680</TotalTime>
  <Words>1351</Words>
  <Application>Microsoft Macintosh PowerPoint</Application>
  <PresentationFormat>On-screen Show (4:3)</PresentationFormat>
  <Paragraphs>480</Paragraphs>
  <Slides>39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Office Theme</vt:lpstr>
      <vt:lpstr>Abstract program structures for decomposing atomicity</vt:lpstr>
      <vt:lpstr>Abstraction and decomposition</vt:lpstr>
      <vt:lpstr>Event-B style refinement</vt:lpstr>
      <vt:lpstr>Simple file store example</vt:lpstr>
      <vt:lpstr>Sample event traces of file store</vt:lpstr>
      <vt:lpstr>Refinement of file store</vt:lpstr>
      <vt:lpstr>Refining the WriteFile event</vt:lpstr>
      <vt:lpstr>Events of refinement</vt:lpstr>
      <vt:lpstr>Events of refinement</vt:lpstr>
      <vt:lpstr>Comparing abstract and refined traces</vt:lpstr>
      <vt:lpstr>Breaking atomicity</vt:lpstr>
      <vt:lpstr>Jackson Structure Diagrams</vt:lpstr>
      <vt:lpstr>WriteFile sequencing in JSD</vt:lpstr>
      <vt:lpstr>Adapting the diagrams</vt:lpstr>
      <vt:lpstr>Nondeterministic forall</vt:lpstr>
      <vt:lpstr>Interleaving of multiple instances</vt:lpstr>
      <vt:lpstr>Hierarchical refinement</vt:lpstr>
      <vt:lpstr>Event-B encoding</vt:lpstr>
      <vt:lpstr>SOME program structure</vt:lpstr>
      <vt:lpstr>Treating failure in file write</vt:lpstr>
      <vt:lpstr>Separation of concerns</vt:lpstr>
      <vt:lpstr>Layered refinement</vt:lpstr>
      <vt:lpstr>Search</vt:lpstr>
      <vt:lpstr>Invariants for verification</vt:lpstr>
      <vt:lpstr>Transform to sequential model</vt:lpstr>
      <vt:lpstr>Alternatively refine to parallel model</vt:lpstr>
      <vt:lpstr>Replicated data base</vt:lpstr>
      <vt:lpstr>Update Transaction</vt:lpstr>
      <vt:lpstr>Refinement by replicated database</vt:lpstr>
      <vt:lpstr>Event refinement diagram for Commit</vt:lpstr>
      <vt:lpstr>Event refinement diagram for Commit</vt:lpstr>
      <vt:lpstr>Event refinement diagram for Abort</vt:lpstr>
      <vt:lpstr>Locking objects</vt:lpstr>
      <vt:lpstr>Read transactions</vt:lpstr>
      <vt:lpstr>Global and local commit not synchronised</vt:lpstr>
      <vt:lpstr>Another gluing invariant</vt:lpstr>
      <vt:lpstr>Layered strategy for Commit</vt:lpstr>
      <vt:lpstr>Concluding</vt:lpstr>
      <vt:lpstr>End</vt:lpstr>
    </vt:vector>
  </TitlesOfParts>
  <Company>University of Southampton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 Butler</dc:creator>
  <cp:lastModifiedBy>Michael Butler</cp:lastModifiedBy>
  <cp:revision>861</cp:revision>
  <dcterms:created xsi:type="dcterms:W3CDTF">2011-05-03T13:24:53Z</dcterms:created>
  <dcterms:modified xsi:type="dcterms:W3CDTF">2012-08-10T15:02:40Z</dcterms:modified>
</cp:coreProperties>
</file>