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1" r:id="rId2"/>
    <p:sldId id="346" r:id="rId3"/>
    <p:sldId id="329" r:id="rId4"/>
    <p:sldId id="331" r:id="rId5"/>
    <p:sldId id="333" r:id="rId6"/>
    <p:sldId id="351" r:id="rId7"/>
    <p:sldId id="337" r:id="rId8"/>
    <p:sldId id="338" r:id="rId9"/>
    <p:sldId id="352" r:id="rId10"/>
    <p:sldId id="340" r:id="rId11"/>
    <p:sldId id="354" r:id="rId12"/>
    <p:sldId id="353" r:id="rId13"/>
    <p:sldId id="348" r:id="rId14"/>
    <p:sldId id="347" r:id="rId15"/>
    <p:sldId id="345" r:id="rId16"/>
    <p:sldId id="350" r:id="rId17"/>
    <p:sldId id="349" r:id="rId18"/>
    <p:sldId id="356" r:id="rId19"/>
    <p:sldId id="359" r:id="rId20"/>
    <p:sldId id="360" r:id="rId21"/>
    <p:sldId id="34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0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46256-BD37-2A44-AF6C-47669709F231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03C2-2B38-5743-AA65-2762EC20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7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3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0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2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E785-5BDC-EC4B-8A16-7281498CD3C9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F8B9-74A9-1644-8A00-D65FA2CB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2833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Practical Theory Extension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39" y="2788608"/>
            <a:ext cx="8876531" cy="1725868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Asieh</a:t>
            </a:r>
            <a:r>
              <a:rPr lang="en-US" dirty="0" smtClean="0">
                <a:solidFill>
                  <a:schemeClr val="tx1"/>
                </a:solidFill>
              </a:rPr>
              <a:t> Salehi</a:t>
            </a:r>
            <a:r>
              <a:rPr lang="en-US" baseline="30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Michael Butler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Jean-Raymond Abrial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University of Southampton</a:t>
            </a:r>
            <a:r>
              <a:rPr lang="en-US" sz="2800" baseline="30000" dirty="0">
                <a:solidFill>
                  <a:schemeClr val="tx1"/>
                </a:solidFill>
              </a:rPr>
              <a:t>1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Marseille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university_southampton_blac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068" y="6013085"/>
            <a:ext cx="3057123" cy="665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5" y="5596714"/>
            <a:ext cx="2942098" cy="894888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29208" y="4736575"/>
            <a:ext cx="8285583" cy="113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5</a:t>
            </a:r>
            <a:r>
              <a:rPr lang="en-US" sz="2800" baseline="30000" dirty="0" smtClean="0">
                <a:solidFill>
                  <a:schemeClr val="accent1"/>
                </a:solidFill>
              </a:rPr>
              <a:t>th</a:t>
            </a:r>
            <a:r>
              <a:rPr lang="en-US" sz="2800" dirty="0" smtClean="0">
                <a:solidFill>
                  <a:schemeClr val="accent1"/>
                </a:solidFill>
              </a:rPr>
              <a:t> Rodin Workshop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2</a:t>
            </a:r>
            <a:r>
              <a:rPr lang="en-US" sz="2800" baseline="30000" dirty="0" smtClean="0">
                <a:solidFill>
                  <a:schemeClr val="accent1"/>
                </a:solidFill>
              </a:rPr>
              <a:t>nd</a:t>
            </a:r>
            <a:r>
              <a:rPr lang="en-US" sz="2800" dirty="0" smtClean="0">
                <a:solidFill>
                  <a:schemeClr val="accent1"/>
                </a:solidFill>
              </a:rPr>
              <a:t> June 2014, Toulouse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8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Soundness POs for proof rules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Theorems:</a:t>
            </a:r>
          </a:p>
          <a:p>
            <a:pPr lvl="1"/>
            <a:r>
              <a:rPr lang="en-US" dirty="0" smtClean="0"/>
              <a:t>Soundness PO: theorem provable (from definitions and existing theorems)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Conditional rewrites:</a:t>
            </a:r>
            <a:endParaRPr lang="en-US" dirty="0" smtClean="0"/>
          </a:p>
          <a:p>
            <a:pPr lvl="1"/>
            <a:r>
              <a:rPr lang="en-US" dirty="0" smtClean="0"/>
              <a:t>Soundness PO:	C1 ⇒ lhs = rhs1, …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Inference rules:</a:t>
            </a:r>
          </a:p>
          <a:p>
            <a:pPr lvl="1"/>
            <a:r>
              <a:rPr lang="en-US" dirty="0" smtClean="0"/>
              <a:t>Soundness PO:	P1 ∧ P2 ∧ … ⇒  Q</a:t>
            </a:r>
          </a:p>
        </p:txBody>
      </p:sp>
    </p:spTree>
    <p:extLst>
      <p:ext uri="{BB962C8B-B14F-4D97-AF65-F5344CB8AC3E}">
        <p14:creationId xmlns:p14="http://schemas.microsoft.com/office/powerpoint/2010/main" val="332278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Proof of </a:t>
            </a:r>
            <a:r>
              <a:rPr lang="en-US" dirty="0" err="1" smtClean="0">
                <a:solidFill>
                  <a:srgbClr val="0000FF"/>
                </a:solidFill>
              </a:rPr>
              <a:t>seq</a:t>
            </a:r>
            <a:r>
              <a:rPr lang="en-US" dirty="0" smtClean="0">
                <a:solidFill>
                  <a:srgbClr val="0000FF"/>
                </a:solidFill>
              </a:rPr>
              <a:t> monotonic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6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Inductive </a:t>
            </a:r>
            <a:r>
              <a:rPr lang="en-US" dirty="0" err="1" smtClean="0">
                <a:solidFill>
                  <a:srgbClr val="0000FF"/>
                </a:solidFill>
              </a:rPr>
              <a:t>datatypes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Peano</a:t>
            </a:r>
            <a:endParaRPr lang="en-US" dirty="0" smtClean="0"/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7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4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Visibility and Scoping: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Deploying a theory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61" y="1896715"/>
            <a:ext cx="8518849" cy="2300229"/>
          </a:xfrm>
        </p:spPr>
        <p:txBody>
          <a:bodyPr>
            <a:normAutofit/>
          </a:bodyPr>
          <a:lstStyle/>
          <a:p>
            <a:r>
              <a:rPr lang="en-US" dirty="0" smtClean="0"/>
              <a:t>An individual </a:t>
            </a:r>
            <a:r>
              <a:rPr lang="en-US" dirty="0" smtClean="0">
                <a:solidFill>
                  <a:srgbClr val="0000FF"/>
                </a:solidFill>
              </a:rPr>
              <a:t>theory</a:t>
            </a:r>
            <a:r>
              <a:rPr lang="en-US" dirty="0" smtClean="0"/>
              <a:t> consist of a collection of definitions and proof rules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first step </a:t>
            </a:r>
            <a:r>
              <a:rPr lang="en-US" dirty="0" smtClean="0"/>
              <a:t>to make the definitions and proof rules </a:t>
            </a:r>
            <a:r>
              <a:rPr lang="en-US" dirty="0" smtClean="0">
                <a:solidFill>
                  <a:srgbClr val="0000FF"/>
                </a:solidFill>
              </a:rPr>
              <a:t>available</a:t>
            </a:r>
            <a:r>
              <a:rPr lang="en-US" dirty="0" smtClean="0"/>
              <a:t> to use is </a:t>
            </a:r>
            <a:r>
              <a:rPr lang="en-US" dirty="0" smtClean="0">
                <a:solidFill>
                  <a:srgbClr val="0000FF"/>
                </a:solidFill>
              </a:rPr>
              <a:t>deploy</a:t>
            </a:r>
            <a:r>
              <a:rPr lang="en-US" dirty="0" smtClean="0"/>
              <a:t>ing a theory.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08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Visibility and Scoping: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Importing other theories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61" y="1344475"/>
            <a:ext cx="8518849" cy="5420342"/>
          </a:xfrm>
        </p:spPr>
        <p:txBody>
          <a:bodyPr>
            <a:normAutofit/>
          </a:bodyPr>
          <a:lstStyle/>
          <a:p>
            <a:r>
              <a:rPr lang="en-US" dirty="0" smtClean="0"/>
              <a:t> A theory can import other </a:t>
            </a:r>
            <a:r>
              <a:rPr lang="en-US" dirty="0" smtClean="0">
                <a:solidFill>
                  <a:srgbClr val="0000FF"/>
                </a:solidFill>
              </a:rPr>
              <a:t>deployed</a:t>
            </a:r>
            <a:r>
              <a:rPr lang="en-US" dirty="0" smtClean="0"/>
              <a:t> theories 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Hierarchy</a:t>
            </a:r>
            <a:r>
              <a:rPr lang="en-US" dirty="0" smtClean="0"/>
              <a:t> of theories: </a:t>
            </a:r>
          </a:p>
          <a:p>
            <a:pPr lvl="1"/>
            <a:r>
              <a:rPr lang="en-US" dirty="0" smtClean="0"/>
              <a:t> Importing theory </a:t>
            </a:r>
            <a:r>
              <a:rPr lang="en-US" dirty="0" smtClean="0">
                <a:solidFill>
                  <a:srgbClr val="0000FF"/>
                </a:solidFill>
              </a:rPr>
              <a:t>inherits</a:t>
            </a:r>
            <a:r>
              <a:rPr lang="en-US" dirty="0" smtClean="0"/>
              <a:t> definitions from the imported theory</a:t>
            </a:r>
          </a:p>
          <a:p>
            <a:pPr lvl="1"/>
            <a:r>
              <a:rPr lang="en-US" dirty="0" smtClean="0"/>
              <a:t> Importing theory can </a:t>
            </a:r>
            <a:r>
              <a:rPr lang="en-US" dirty="0" smtClean="0">
                <a:solidFill>
                  <a:srgbClr val="0000FF"/>
                </a:solidFill>
              </a:rPr>
              <a:t>extend</a:t>
            </a:r>
            <a:r>
              <a:rPr lang="en-US" dirty="0" smtClean="0"/>
              <a:t> the parent definition</a:t>
            </a:r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Conflicting</a:t>
            </a:r>
            <a:r>
              <a:rPr lang="en-US" dirty="0" smtClean="0"/>
              <a:t> validation applied (e.g., same name elements is not allowed )</a:t>
            </a:r>
          </a:p>
          <a:p>
            <a:r>
              <a:rPr lang="en-US" dirty="0" smtClean="0"/>
              <a:t> A theory can import a </a:t>
            </a:r>
            <a:r>
              <a:rPr lang="en-US" dirty="0" smtClean="0">
                <a:solidFill>
                  <a:srgbClr val="0000FF"/>
                </a:solidFill>
              </a:rPr>
              <a:t>local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global</a:t>
            </a:r>
            <a:r>
              <a:rPr lang="en-US" dirty="0" smtClean="0"/>
              <a:t> theory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8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6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Visibility and Scoping: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Theory Path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" y="1979538"/>
            <a:ext cx="8518849" cy="470243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0000FF"/>
                </a:solidFill>
              </a:rPr>
              <a:t>theorypath   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a tool to introduce the deployed theories in a project scope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0000FF"/>
                </a:solidFill>
              </a:rPr>
              <a:t>theorypath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can imports deployed (local/global) theories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machine/context </a:t>
            </a:r>
            <a:r>
              <a:rPr lang="en-US" dirty="0"/>
              <a:t>accesses (local/global) theories imported directly or indirectly by a </a:t>
            </a:r>
            <a:r>
              <a:rPr lang="en-US" i="1" dirty="0"/>
              <a:t>theorypath</a:t>
            </a:r>
            <a:r>
              <a:rPr lang="en-US" dirty="0"/>
              <a:t> within the same project as the machine/context 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thPa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35" y="216033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6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Visibility and Scoping: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26113" y="2120914"/>
            <a:ext cx="1876301" cy="2372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855790" y="2138591"/>
            <a:ext cx="1876301" cy="3108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803292" y="1659249"/>
            <a:ext cx="49965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/>
                </a:solidFill>
              </a:rPr>
              <a:t>P1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5797" y="2249038"/>
            <a:ext cx="1662545" cy="1854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i="1" dirty="0" smtClean="0">
                <a:solidFill>
                  <a:srgbClr val="4F81BD"/>
                </a:solidFill>
              </a:rPr>
              <a:t>TheoryPath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imports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P1.T1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P3.T4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2790" y="2147562"/>
            <a:ext cx="1876301" cy="2372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8" name="Rectangle 17"/>
          <p:cNvSpPr/>
          <p:nvPr/>
        </p:nvSpPr>
        <p:spPr>
          <a:xfrm>
            <a:off x="5990292" y="1685897"/>
            <a:ext cx="49965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/>
                </a:solidFill>
              </a:rPr>
              <a:t>P3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5682" y="2318836"/>
            <a:ext cx="1262398" cy="395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5682" y="3544569"/>
            <a:ext cx="1262397" cy="4174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T4</a:t>
            </a:r>
          </a:p>
        </p:txBody>
      </p:sp>
      <p:cxnSp>
        <p:nvCxnSpPr>
          <p:cNvPr id="21" name="Straight Arrow Connector 20"/>
          <p:cNvCxnSpPr>
            <a:stCxn id="20" idx="0"/>
            <a:endCxn id="19" idx="2"/>
          </p:cNvCxnSpPr>
          <p:nvPr/>
        </p:nvCxnSpPr>
        <p:spPr>
          <a:xfrm flipV="1">
            <a:off x="6876881" y="2714635"/>
            <a:ext cx="0" cy="8299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50868" y="4520126"/>
            <a:ext cx="1262398" cy="395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86438" y="1659249"/>
            <a:ext cx="49965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/>
                </a:solidFill>
              </a:rPr>
              <a:t>P2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33065" y="2317338"/>
            <a:ext cx="1262398" cy="395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T2</a:t>
            </a:r>
          </a:p>
        </p:txBody>
      </p:sp>
      <p:cxnSp>
        <p:nvCxnSpPr>
          <p:cNvPr id="25" name="Elbow Connector 24"/>
          <p:cNvCxnSpPr>
            <a:stCxn id="22" idx="3"/>
            <a:endCxn id="24" idx="1"/>
          </p:cNvCxnSpPr>
          <p:nvPr/>
        </p:nvCxnSpPr>
        <p:spPr>
          <a:xfrm flipV="1">
            <a:off x="2413266" y="2515238"/>
            <a:ext cx="1619799" cy="2202788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6996" y="5688162"/>
            <a:ext cx="742027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Theories T1, T2, T3 and T4 are visible in P1 via </a:t>
            </a:r>
            <a:r>
              <a:rPr lang="en-GB" sz="2400" i="1" dirty="0" smtClean="0">
                <a:solidFill>
                  <a:schemeClr val="tx1"/>
                </a:solidFill>
              </a:rPr>
              <a:t>TheoryPath</a:t>
            </a:r>
            <a:endParaRPr lang="en-GB" sz="2400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05673" y="4709232"/>
            <a:ext cx="8258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import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77937" y="2923871"/>
            <a:ext cx="8258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import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4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Visibility and Scoping: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err="1" smtClean="0">
                <a:solidFill>
                  <a:srgbClr val="0000FF"/>
                </a:solidFill>
              </a:rPr>
              <a:t>Colour</a:t>
            </a:r>
            <a:r>
              <a:rPr lang="en-US" dirty="0" smtClean="0">
                <a:solidFill>
                  <a:srgbClr val="0000FF"/>
                </a:solidFill>
              </a:rPr>
              <a:t> Coding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61" y="1344475"/>
            <a:ext cx="8518849" cy="5199444"/>
          </a:xfrm>
        </p:spPr>
        <p:txBody>
          <a:bodyPr>
            <a:normAutofit/>
          </a:bodyPr>
          <a:lstStyle/>
          <a:p>
            <a:r>
              <a:rPr lang="en-US" dirty="0" smtClean="0"/>
              <a:t>White        : a new and un-deployed theory</a:t>
            </a:r>
          </a:p>
          <a:p>
            <a:pPr lvl="1"/>
            <a:r>
              <a:rPr lang="en-US" dirty="0" smtClean="0"/>
              <a:t>A white theory </a:t>
            </a:r>
            <a:r>
              <a:rPr lang="en-US" dirty="0"/>
              <a:t>is not accessible to be imported either in another theory or </a:t>
            </a:r>
            <a:r>
              <a:rPr lang="en-US" dirty="0" smtClean="0"/>
              <a:t>in a </a:t>
            </a:r>
            <a:r>
              <a:rPr lang="en-US" dirty="0"/>
              <a:t>theorypath </a:t>
            </a:r>
            <a:endParaRPr lang="en-US" dirty="0" smtClean="0"/>
          </a:p>
          <a:p>
            <a:r>
              <a:rPr lang="en-US" dirty="0" smtClean="0"/>
              <a:t>Green        : a deployed updated theory</a:t>
            </a:r>
          </a:p>
          <a:p>
            <a:pPr lvl="1"/>
            <a:r>
              <a:rPr lang="en-US" dirty="0" smtClean="0"/>
              <a:t>A green theory </a:t>
            </a:r>
            <a:r>
              <a:rPr lang="en-US" dirty="0"/>
              <a:t>is deployed and updated. </a:t>
            </a:r>
            <a:endParaRPr lang="en-US" dirty="0" smtClean="0"/>
          </a:p>
          <a:p>
            <a:r>
              <a:rPr lang="en-US" dirty="0" smtClean="0"/>
              <a:t>Amber       : a deployed </a:t>
            </a:r>
            <a:r>
              <a:rPr lang="en-US" dirty="0" err="1" smtClean="0"/>
              <a:t>out-dated</a:t>
            </a:r>
            <a:r>
              <a:rPr lang="en-US" dirty="0" smtClean="0"/>
              <a:t>  theory</a:t>
            </a:r>
          </a:p>
          <a:p>
            <a:pPr lvl="1"/>
            <a:r>
              <a:rPr lang="en-US" dirty="0" smtClean="0"/>
              <a:t>an amber theory </a:t>
            </a:r>
            <a:r>
              <a:rPr lang="en-US" dirty="0"/>
              <a:t>is modified after </a:t>
            </a:r>
            <a:r>
              <a:rPr lang="en-US" dirty="0" smtClean="0"/>
              <a:t>deployment</a:t>
            </a:r>
            <a:r>
              <a:rPr lang="en-US" dirty="0"/>
              <a:t>; the deployed version of the theory is not sync with the current state of the theory.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11" y="1525218"/>
            <a:ext cx="360166" cy="360166"/>
          </a:xfrm>
          <a:prstGeom prst="rect">
            <a:avLst/>
          </a:prstGeom>
        </p:spPr>
      </p:pic>
      <p:pic>
        <p:nvPicPr>
          <p:cNvPr id="5" name="Picture 4" descr="thDe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5540" y="2991944"/>
            <a:ext cx="359997" cy="359997"/>
          </a:xfrm>
          <a:prstGeom prst="rect">
            <a:avLst/>
          </a:prstGeom>
        </p:spPr>
      </p:pic>
      <p:pic>
        <p:nvPicPr>
          <p:cNvPr id="7" name="Picture 6" descr="th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0" y="4119029"/>
            <a:ext cx="359997" cy="3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Tree structured file store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Objects can be files or directories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Unique </a:t>
            </a:r>
            <a:r>
              <a:rPr lang="en-GB" sz="2800" i="1" dirty="0"/>
              <a:t>root</a:t>
            </a:r>
            <a:r>
              <a:rPr lang="en-GB" sz="2800" dirty="0"/>
              <a:t> object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Each object has a parent (except </a:t>
            </a:r>
            <a:r>
              <a:rPr lang="en-GB" sz="2800" i="1" dirty="0"/>
              <a:t>root</a:t>
            </a:r>
            <a:r>
              <a:rPr lang="en-GB" sz="2800" dirty="0"/>
              <a:t>)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No loops in the structure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Each object reachable from </a:t>
            </a:r>
            <a:r>
              <a:rPr lang="en-GB" sz="2800" i="1" dirty="0"/>
              <a:t>root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Operations</a:t>
            </a:r>
            <a:r>
              <a:rPr lang="en-GB" sz="28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create object,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add object,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delete object (</a:t>
            </a:r>
            <a:r>
              <a:rPr lang="en-GB" sz="2400" dirty="0" err="1"/>
              <a:t>incl</a:t>
            </a:r>
            <a:r>
              <a:rPr lang="en-GB" sz="2400" dirty="0"/>
              <a:t> directory),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move object (</a:t>
            </a:r>
            <a:r>
              <a:rPr lang="en-GB" sz="2400" dirty="0" err="1"/>
              <a:t>incl</a:t>
            </a:r>
            <a:r>
              <a:rPr lang="en-GB" sz="2400" dirty="0"/>
              <a:t> directory),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copy object (</a:t>
            </a:r>
            <a:r>
              <a:rPr lang="en-GB" sz="2400" dirty="0" err="1"/>
              <a:t>incl</a:t>
            </a:r>
            <a:r>
              <a:rPr lang="en-GB" sz="2400" dirty="0"/>
              <a:t> directory)</a:t>
            </a:r>
          </a:p>
          <a:p>
            <a:pPr>
              <a:lnSpc>
                <a:spcPct val="8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5004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No-loop property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GB" dirty="0" smtClean="0"/>
              <a:t>@inv1:  parent </a:t>
            </a:r>
            <a:r>
              <a:rPr lang="en-GB" dirty="0">
                <a:sym typeface="Symbol" charset="0"/>
              </a:rPr>
              <a:t></a:t>
            </a:r>
            <a:r>
              <a:rPr lang="en-GB" dirty="0"/>
              <a:t> objects \ {root} </a:t>
            </a:r>
            <a:r>
              <a:rPr lang="en-GB" dirty="0">
                <a:sym typeface="Symbol" charset="0"/>
              </a:rPr>
              <a:t></a:t>
            </a:r>
            <a:r>
              <a:rPr lang="en-GB" dirty="0"/>
              <a:t> objects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GB" dirty="0" smtClean="0"/>
              <a:t>@inv2:  parent</a:t>
            </a:r>
            <a:r>
              <a:rPr lang="en-GB" dirty="0"/>
              <a:t>* </a:t>
            </a:r>
            <a:r>
              <a:rPr lang="en-GB" dirty="0">
                <a:sym typeface="Symbol" charset="0"/>
              </a:rPr>
              <a:t> </a:t>
            </a:r>
            <a:r>
              <a:rPr lang="en-GB" dirty="0" smtClean="0">
                <a:sym typeface="Symbol" charset="0"/>
              </a:rPr>
              <a:t> id </a:t>
            </a:r>
            <a:r>
              <a:rPr lang="en-GB" dirty="0">
                <a:sym typeface="Symbol" charset="0"/>
              </a:rPr>
              <a:t>= { }</a:t>
            </a:r>
          </a:p>
          <a:p>
            <a:pPr marL="609600" indent="-609600">
              <a:lnSpc>
                <a:spcPct val="90000"/>
              </a:lnSpc>
              <a:buFont typeface="Wingdings" charset="0"/>
              <a:buNone/>
            </a:pPr>
            <a:r>
              <a:rPr lang="en-GB" dirty="0"/>
              <a:t> </a:t>
            </a:r>
          </a:p>
          <a:p>
            <a:pPr marL="609600" indent="-609600">
              <a:lnSpc>
                <a:spcPct val="90000"/>
              </a:lnSpc>
              <a:buFont typeface="Wingdings" charset="0"/>
              <a:buNone/>
            </a:pPr>
            <a:r>
              <a:rPr lang="en-GB" dirty="0"/>
              <a:t>Invariant 2 is not easy to work with.</a:t>
            </a:r>
          </a:p>
          <a:p>
            <a:pPr marL="609600" indent="-609600">
              <a:lnSpc>
                <a:spcPct val="90000"/>
              </a:lnSpc>
              <a:buFont typeface="Wingdings" charset="0"/>
              <a:buNone/>
            </a:pPr>
            <a:r>
              <a:rPr lang="en-GB" dirty="0"/>
              <a:t>Instead we use </a:t>
            </a:r>
            <a:r>
              <a:rPr lang="en-GB" i="1" dirty="0" smtClean="0">
                <a:solidFill>
                  <a:srgbClr val="FF0000"/>
                </a:solidFill>
              </a:rPr>
              <a:t>Well-</a:t>
            </a:r>
            <a:r>
              <a:rPr lang="en-GB" i="1" dirty="0" err="1" smtClean="0">
                <a:solidFill>
                  <a:srgbClr val="FF0000"/>
                </a:solidFill>
              </a:rPr>
              <a:t>foundedness</a:t>
            </a:r>
            <a:r>
              <a:rPr lang="en-GB" dirty="0" smtClean="0"/>
              <a:t>:</a:t>
            </a:r>
            <a:endParaRPr lang="en-GB" dirty="0" smtClean="0"/>
          </a:p>
          <a:p>
            <a:pPr marL="609600" indent="-609600">
              <a:lnSpc>
                <a:spcPct val="90000"/>
              </a:lnSpc>
              <a:buFont typeface="Wingdings" charset="0"/>
              <a:buNone/>
            </a:pPr>
            <a:endParaRPr lang="en-GB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GB" dirty="0" smtClean="0"/>
              <a:t>		</a:t>
            </a:r>
            <a:r>
              <a:rPr lang="en-GB" dirty="0" err="1" smtClean="0">
                <a:sym typeface="Symbol" charset="0"/>
              </a:rPr>
              <a:t>w</a:t>
            </a:r>
            <a:r>
              <a:rPr lang="en-GB" dirty="0" err="1" smtClean="0">
                <a:sym typeface="Symbol" charset="0"/>
              </a:rPr>
              <a:t>f</a:t>
            </a:r>
            <a:r>
              <a:rPr lang="en-GB" dirty="0">
                <a:sym typeface="Symbol" charset="0"/>
              </a:rPr>
              <a:t>(R)   ==   s . </a:t>
            </a:r>
            <a:r>
              <a:rPr lang="en-GB" dirty="0"/>
              <a:t>s </a:t>
            </a:r>
            <a:r>
              <a:rPr lang="en-GB" dirty="0">
                <a:sym typeface="Symbol" charset="0"/>
              </a:rPr>
              <a:t> R</a:t>
            </a:r>
            <a:r>
              <a:rPr lang="en-GB" baseline="30000" dirty="0"/>
              <a:t>-1</a:t>
            </a:r>
            <a:r>
              <a:rPr lang="en-GB" dirty="0"/>
              <a:t>[s]  </a:t>
            </a:r>
            <a:r>
              <a:rPr lang="en-GB" dirty="0">
                <a:sym typeface="Symbol" charset="0"/>
              </a:rPr>
              <a:t>  s = { </a:t>
            </a:r>
            <a:r>
              <a:rPr lang="en-GB" dirty="0" smtClean="0">
                <a:sym typeface="Symbol" charset="0"/>
              </a:rPr>
              <a:t>}</a:t>
            </a:r>
            <a:endParaRPr lang="en-GB" dirty="0"/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 startAt="3"/>
            </a:pPr>
            <a:endParaRPr lang="en-GB" dirty="0" smtClean="0">
              <a:sym typeface="Symbol" charset="0"/>
            </a:endParaRP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 startAt="3"/>
            </a:pPr>
            <a:r>
              <a:rPr lang="en-GB" dirty="0" smtClean="0">
                <a:sym typeface="Symbol" charset="0"/>
              </a:rPr>
              <a:t>@inv3:   </a:t>
            </a:r>
            <a:r>
              <a:rPr lang="en-GB" dirty="0" err="1">
                <a:sym typeface="Symbol" charset="0"/>
              </a:rPr>
              <a:t>w</a:t>
            </a:r>
            <a:r>
              <a:rPr lang="en-GB" dirty="0" err="1" smtClean="0">
                <a:sym typeface="Symbol" charset="0"/>
              </a:rPr>
              <a:t>f</a:t>
            </a:r>
            <a:r>
              <a:rPr lang="en-GB" dirty="0" smtClean="0">
                <a:sym typeface="Symbol" charset="0"/>
              </a:rPr>
              <a:t>(parent)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 startAt="3"/>
            </a:pPr>
            <a:endParaRPr lang="en-GB" dirty="0">
              <a:sym typeface="Symbol" charset="0"/>
            </a:endParaRPr>
          </a:p>
          <a:p>
            <a:pPr marL="609600" indent="-609600">
              <a:lnSpc>
                <a:spcPct val="90000"/>
              </a:lnSpc>
              <a:buFont typeface="Wingdings" charset="0"/>
              <a:buNone/>
            </a:pPr>
            <a:r>
              <a:rPr lang="en-GB" dirty="0">
                <a:sym typeface="Symbol" charset="0"/>
              </a:rPr>
              <a:t>i</a:t>
            </a:r>
            <a:r>
              <a:rPr lang="en-GB" dirty="0" smtClean="0">
                <a:sym typeface="Symbol" charset="0"/>
              </a:rPr>
              <a:t>nv2 </a:t>
            </a:r>
            <a:r>
              <a:rPr lang="en-GB" dirty="0" smtClean="0">
                <a:sym typeface="Symbol" charset="0"/>
              </a:rPr>
              <a:t>becomes </a:t>
            </a:r>
            <a:r>
              <a:rPr lang="en-GB" dirty="0">
                <a:sym typeface="Symbol" charset="0"/>
              </a:rPr>
              <a:t>a theorem that follows from </a:t>
            </a:r>
            <a:r>
              <a:rPr lang="en-GB" dirty="0" smtClean="0">
                <a:sym typeface="Symbol" charset="0"/>
              </a:rPr>
              <a:t>inv3. </a:t>
            </a:r>
            <a:endParaRPr lang="en-GB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0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Tutorial Overview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7079"/>
          </a:xfrm>
        </p:spPr>
        <p:txBody>
          <a:bodyPr>
            <a:noAutofit/>
          </a:bodyPr>
          <a:lstStyle/>
          <a:p>
            <a:r>
              <a:rPr lang="en-US" sz="2400" dirty="0" smtClean="0"/>
              <a:t>Part I, </a:t>
            </a:r>
            <a:r>
              <a:rPr lang="en-US" sz="2400" dirty="0" err="1" smtClean="0"/>
              <a:t>Asieh</a:t>
            </a:r>
            <a:r>
              <a:rPr lang="en-US" sz="2400" dirty="0" smtClean="0"/>
              <a:t> </a:t>
            </a:r>
            <a:r>
              <a:rPr lang="en-US" sz="2400" dirty="0" err="1" smtClean="0"/>
              <a:t>Salehi</a:t>
            </a:r>
            <a:endParaRPr lang="en-US" sz="2400" dirty="0" smtClean="0"/>
          </a:p>
          <a:p>
            <a:pPr lvl="1"/>
            <a:r>
              <a:rPr lang="en-US" sz="2000" dirty="0" smtClean="0"/>
              <a:t>Motivation </a:t>
            </a:r>
          </a:p>
          <a:p>
            <a:pPr lvl="1"/>
            <a:r>
              <a:rPr lang="en-US" sz="2000" dirty="0" smtClean="0"/>
              <a:t>Introducing Theory Extension capabilities</a:t>
            </a:r>
          </a:p>
          <a:p>
            <a:pPr lvl="1"/>
            <a:r>
              <a:rPr lang="en-US" sz="2000" dirty="0" smtClean="0"/>
              <a:t>Simple demo of the Theory plug-in</a:t>
            </a:r>
          </a:p>
          <a:p>
            <a:r>
              <a:rPr lang="en-US" sz="2400" dirty="0" smtClean="0"/>
              <a:t>Part II, Michael Butler</a:t>
            </a:r>
          </a:p>
          <a:p>
            <a:pPr lvl="1"/>
            <a:r>
              <a:rPr lang="en-US" sz="2000" dirty="0" smtClean="0"/>
              <a:t>Inductive </a:t>
            </a:r>
            <a:r>
              <a:rPr lang="en-US" sz="2000" dirty="0"/>
              <a:t>definitions and </a:t>
            </a:r>
            <a:r>
              <a:rPr lang="en-US" sz="2000" dirty="0" smtClean="0"/>
              <a:t>proofs</a:t>
            </a:r>
          </a:p>
          <a:p>
            <a:pPr lvl="1"/>
            <a:r>
              <a:rPr lang="en-US" sz="2000" dirty="0" smtClean="0"/>
              <a:t>Axiomatic definitions</a:t>
            </a:r>
            <a:endParaRPr lang="en-US" sz="2000" dirty="0"/>
          </a:p>
          <a:p>
            <a:pPr lvl="1"/>
            <a:r>
              <a:rPr lang="en-US" sz="2000" dirty="0" smtClean="0"/>
              <a:t>Wrapping compound structures in data types</a:t>
            </a:r>
          </a:p>
          <a:p>
            <a:pPr lvl="1"/>
            <a:r>
              <a:rPr lang="en-US" sz="2000" dirty="0" smtClean="0"/>
              <a:t>Hierarchical file example</a:t>
            </a:r>
          </a:p>
          <a:p>
            <a:r>
              <a:rPr lang="en-US" sz="2400" dirty="0" smtClean="0"/>
              <a:t>Part III, Jean-Raymond </a:t>
            </a:r>
            <a:r>
              <a:rPr lang="en-US" sz="2400" dirty="0" err="1" smtClean="0"/>
              <a:t>Abrial</a:t>
            </a:r>
            <a:endParaRPr lang="en-US" sz="2400" dirty="0" smtClean="0"/>
          </a:p>
          <a:p>
            <a:pPr lvl="1"/>
            <a:r>
              <a:rPr lang="en-US" sz="2000" dirty="0"/>
              <a:t>Well</a:t>
            </a:r>
            <a:r>
              <a:rPr lang="en-US" sz="2000" dirty="0" smtClean="0"/>
              <a:t>-</a:t>
            </a:r>
            <a:r>
              <a:rPr lang="en-US" sz="2000" dirty="0" err="1" smtClean="0"/>
              <a:t>Definedness</a:t>
            </a:r>
            <a:r>
              <a:rPr lang="en-US" sz="2000" dirty="0"/>
              <a:t>, </a:t>
            </a:r>
            <a:r>
              <a:rPr lang="en-US" sz="2000" dirty="0" err="1"/>
              <a:t>Fixpoint</a:t>
            </a:r>
            <a:r>
              <a:rPr lang="en-US" sz="2000" dirty="0"/>
              <a:t>, Closure, Computation, Well-Ordering Theorem, Cantor-Bernstein Theorem, </a:t>
            </a:r>
            <a:r>
              <a:rPr lang="en-US" sz="2000" dirty="0" err="1"/>
              <a:t>Axiomatisation</a:t>
            </a:r>
            <a:r>
              <a:rPr lang="en-US" sz="2000" dirty="0"/>
              <a:t> of Real-Numbers</a:t>
            </a:r>
          </a:p>
        </p:txBody>
      </p:sp>
    </p:spTree>
    <p:extLst>
      <p:ext uri="{BB962C8B-B14F-4D97-AF65-F5344CB8AC3E}">
        <p14:creationId xmlns:p14="http://schemas.microsoft.com/office/powerpoint/2010/main" val="71889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Graph based tree theory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Tree structure represented by</a:t>
            </a:r>
          </a:p>
          <a:p>
            <a:pPr lvl="1"/>
            <a:r>
              <a:rPr lang="en-US" dirty="0" smtClean="0"/>
              <a:t>Set of nodes  n</a:t>
            </a:r>
          </a:p>
          <a:p>
            <a:pPr lvl="1"/>
            <a:r>
              <a:rPr lang="en-US" dirty="0" smtClean="0"/>
              <a:t>Root node  r</a:t>
            </a:r>
          </a:p>
          <a:p>
            <a:pPr lvl="1"/>
            <a:r>
              <a:rPr lang="en-US" dirty="0" smtClean="0"/>
              <a:t>Parent function  p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Wrap</a:t>
            </a:r>
            <a:r>
              <a:rPr lang="en-US" dirty="0" smtClean="0"/>
              <a:t> these as a data type (polymorphic on nodes)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TreeType</a:t>
            </a:r>
            <a:r>
              <a:rPr lang="en-US" dirty="0" smtClean="0">
                <a:solidFill>
                  <a:srgbClr val="0000FF"/>
                </a:solidFill>
              </a:rPr>
              <a:t>( </a:t>
            </a:r>
            <a:r>
              <a:rPr lang="en-US" dirty="0" err="1" smtClean="0">
                <a:solidFill>
                  <a:srgbClr val="0000FF"/>
                </a:solidFill>
              </a:rPr>
              <a:t>nodes:n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root:r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parent:p</a:t>
            </a:r>
            <a:r>
              <a:rPr lang="en-US" dirty="0" smtClean="0">
                <a:solidFill>
                  <a:srgbClr val="0000FF"/>
                </a:solidFill>
              </a:rPr>
              <a:t> )</a:t>
            </a:r>
            <a:endParaRPr lang="en-US" dirty="0"/>
          </a:p>
          <a:p>
            <a:r>
              <a:rPr lang="en-US" dirty="0" smtClean="0"/>
              <a:t>Define a validity predicate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ValidTree</a:t>
            </a:r>
            <a:r>
              <a:rPr lang="en-US" dirty="0" smtClean="0">
                <a:solidFill>
                  <a:srgbClr val="0000FF"/>
                </a:solidFill>
              </a:rPr>
              <a:t>(t) </a:t>
            </a:r>
            <a:r>
              <a:rPr lang="en-US" dirty="0" smtClean="0"/>
              <a:t>==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parent injective on nodes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no loops in parent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root is the ancestor of all other nodes</a:t>
            </a:r>
            <a:endParaRPr lang="en-US" dirty="0"/>
          </a:p>
          <a:p>
            <a:pPr marL="514350" indent="-457200"/>
            <a:r>
              <a:rPr lang="en-US" dirty="0" smtClean="0"/>
              <a:t>Define operators on tree structures</a:t>
            </a:r>
          </a:p>
          <a:p>
            <a:pPr marL="914400" lvl="1" indent="-457200"/>
            <a:r>
              <a:rPr lang="en-US" dirty="0" err="1" smtClean="0">
                <a:solidFill>
                  <a:srgbClr val="0000FF"/>
                </a:solidFill>
              </a:rPr>
              <a:t>addChild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addSubtree</a:t>
            </a:r>
            <a:r>
              <a:rPr lang="en-US" dirty="0" smtClean="0"/>
              <a:t>, …</a:t>
            </a:r>
          </a:p>
          <a:p>
            <a:pPr marL="514350" indent="-457200"/>
            <a:r>
              <a:rPr lang="en-US" dirty="0" smtClean="0"/>
              <a:t>Use theory to specify a machine model of a file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9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Concluding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Added support for user-defined theories and proof rules in seamless way with soundness POs</a:t>
            </a:r>
          </a:p>
          <a:p>
            <a:pPr lvl="1"/>
            <a:endParaRPr lang="en-US" dirty="0"/>
          </a:p>
          <a:p>
            <a:r>
              <a:rPr lang="en-US" dirty="0" smtClean="0"/>
              <a:t>Usage scenarios: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Types and operators identified and defined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Basic proof rules identified and proved</a:t>
            </a:r>
          </a:p>
          <a:p>
            <a:pPr lvl="2"/>
            <a:r>
              <a:rPr lang="en-US" dirty="0" smtClean="0"/>
              <a:t>soundness POs can uncover errors in definitions and rules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Usage of new theories in models identifies need for additional proof rules</a:t>
            </a:r>
          </a:p>
          <a:p>
            <a:pPr marL="1371600" lvl="2" indent="-514350"/>
            <a:r>
              <a:rPr lang="en-US" dirty="0" smtClean="0"/>
              <a:t>These are added to the theories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8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Motivation: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Mathematical theories in Event-B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Core Rodin </a:t>
            </a:r>
            <a:r>
              <a:rPr lang="en-US" sz="2400" dirty="0" smtClean="0"/>
              <a:t>supports rich mathematical theories:</a:t>
            </a:r>
          </a:p>
          <a:p>
            <a:pPr lvl="1"/>
            <a:r>
              <a:rPr lang="en-US" sz="2400" dirty="0" smtClean="0"/>
              <a:t>integers, sets, relations, functions …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But many problems require </a:t>
            </a:r>
            <a:r>
              <a:rPr lang="en-US" sz="2400" dirty="0" smtClean="0">
                <a:solidFill>
                  <a:srgbClr val="0000FF"/>
                </a:solidFill>
              </a:rPr>
              <a:t>additional mathematical structures </a:t>
            </a:r>
            <a:r>
              <a:rPr lang="en-US" sz="2400" dirty="0" smtClean="0"/>
              <a:t>(e.g., lists, trees, graphs, </a:t>
            </a:r>
            <a:r>
              <a:rPr lang="en-US" sz="2400" dirty="0" err="1" smtClean="0"/>
              <a:t>reals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These structures could be defined axiomatically (as an Event-B </a:t>
            </a:r>
            <a:r>
              <a:rPr lang="en-US" sz="2400" i="1" dirty="0" smtClean="0">
                <a:solidFill>
                  <a:srgbClr val="0000FF"/>
                </a:solidFill>
              </a:rPr>
              <a:t>context</a:t>
            </a:r>
            <a:r>
              <a:rPr lang="en-US" sz="2400" dirty="0" smtClean="0"/>
              <a:t>), </a:t>
            </a:r>
            <a:r>
              <a:rPr lang="en-US" sz="2400" b="1" dirty="0" smtClean="0"/>
              <a:t>but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polymorphism</a:t>
            </a:r>
            <a:r>
              <a:rPr lang="en-US" sz="2400" dirty="0" smtClean="0"/>
              <a:t> is not supported</a:t>
            </a:r>
          </a:p>
          <a:p>
            <a:pPr lvl="1"/>
            <a:r>
              <a:rPr lang="en-US" sz="2400" dirty="0" smtClean="0"/>
              <a:t> no direct way to extend the </a:t>
            </a:r>
            <a:r>
              <a:rPr lang="en-US" sz="2400" dirty="0" err="1" smtClean="0">
                <a:solidFill>
                  <a:srgbClr val="0000FF"/>
                </a:solidFill>
              </a:rPr>
              <a:t>provers</a:t>
            </a:r>
            <a:r>
              <a:rPr lang="en-US" sz="2400" dirty="0" smtClean="0"/>
              <a:t> of Rodin</a:t>
            </a:r>
          </a:p>
          <a:p>
            <a:pPr lvl="1"/>
            <a:r>
              <a:rPr lang="en-US" sz="2400" dirty="0" smtClean="0"/>
              <a:t> no direct support for ensuring </a:t>
            </a:r>
            <a:r>
              <a:rPr lang="en-US" sz="2400" dirty="0" smtClean="0">
                <a:solidFill>
                  <a:srgbClr val="0000FF"/>
                </a:solidFill>
              </a:rPr>
              <a:t>soundness</a:t>
            </a:r>
            <a:r>
              <a:rPr lang="en-US" sz="2400" dirty="0" smtClean="0"/>
              <a:t> of new operator definitions and proof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98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Theory extension plug-in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Allow </a:t>
            </a:r>
            <a:r>
              <a:rPr lang="en-US" dirty="0"/>
              <a:t>users to </a:t>
            </a:r>
            <a:r>
              <a:rPr lang="en-US" dirty="0" smtClean="0"/>
              <a:t>define new </a:t>
            </a:r>
            <a:r>
              <a:rPr lang="en-US" dirty="0"/>
              <a:t>mathematical </a:t>
            </a:r>
            <a:r>
              <a:rPr lang="en-US" dirty="0">
                <a:solidFill>
                  <a:srgbClr val="0000FF"/>
                </a:solidFill>
              </a:rPr>
              <a:t>operators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data types</a:t>
            </a:r>
          </a:p>
          <a:p>
            <a:endParaRPr lang="en-US" dirty="0"/>
          </a:p>
          <a:p>
            <a:r>
              <a:rPr lang="en-US" dirty="0"/>
              <a:t>Allow users to add </a:t>
            </a:r>
            <a:r>
              <a:rPr lang="en-US" dirty="0">
                <a:solidFill>
                  <a:srgbClr val="0000FF"/>
                </a:solidFill>
              </a:rPr>
              <a:t>proof rules </a:t>
            </a:r>
            <a:r>
              <a:rPr lang="en-US" dirty="0"/>
              <a:t>to Rodin </a:t>
            </a:r>
            <a:r>
              <a:rPr lang="en-US" dirty="0" err="1" smtClean="0"/>
              <a:t>prover</a:t>
            </a:r>
            <a:endParaRPr lang="en-US" dirty="0" smtClean="0"/>
          </a:p>
          <a:p>
            <a:pPr lvl="1"/>
            <a:r>
              <a:rPr lang="en-US" dirty="0" smtClean="0"/>
              <a:t>Rules may be used </a:t>
            </a:r>
            <a:r>
              <a:rPr lang="en-US" dirty="0" smtClean="0">
                <a:solidFill>
                  <a:srgbClr val="0000FF"/>
                </a:solidFill>
              </a:rPr>
              <a:t>interactively</a:t>
            </a:r>
          </a:p>
          <a:p>
            <a:pPr lvl="1"/>
            <a:r>
              <a:rPr lang="en-US" dirty="0" smtClean="0"/>
              <a:t>Rules may be added to </a:t>
            </a:r>
            <a:r>
              <a:rPr lang="en-US" dirty="0" smtClean="0">
                <a:solidFill>
                  <a:srgbClr val="0000FF"/>
                </a:solidFill>
              </a:rPr>
              <a:t>automated tactics</a:t>
            </a:r>
          </a:p>
          <a:p>
            <a:pPr lvl="1"/>
            <a:endParaRPr lang="en-US" dirty="0"/>
          </a:p>
          <a:p>
            <a:r>
              <a:rPr lang="en-US" dirty="0"/>
              <a:t>Generate soundness </a:t>
            </a:r>
            <a:r>
              <a:rPr lang="en-US" dirty="0" smtClean="0"/>
              <a:t>POs for new </a:t>
            </a:r>
            <a:r>
              <a:rPr lang="en-US" dirty="0" smtClean="0">
                <a:solidFill>
                  <a:srgbClr val="0000FF"/>
                </a:solidFill>
              </a:rPr>
              <a:t>definitions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proof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rules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0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Forms of definition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10" y="1600200"/>
            <a:ext cx="837889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 types</a:t>
            </a:r>
          </a:p>
          <a:p>
            <a:pPr lvl="1"/>
            <a:r>
              <a:rPr lang="en-US" dirty="0" smtClean="0"/>
              <a:t>Inductive polymorphic data types (e.g., lists, trees, …)</a:t>
            </a:r>
          </a:p>
          <a:p>
            <a:pPr lvl="1"/>
            <a:r>
              <a:rPr lang="en-US" dirty="0" smtClean="0"/>
              <a:t>Axiomatic types (e.g., </a:t>
            </a:r>
            <a:r>
              <a:rPr lang="en-US" dirty="0" err="1" smtClean="0"/>
              <a:t>reals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Polymorphic operator definitions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Direct</a:t>
            </a:r>
            <a:r>
              <a:rPr lang="en-US" dirty="0" smtClean="0"/>
              <a:t> definitions (e.g., sequences as integer functions)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Recursive</a:t>
            </a:r>
            <a:r>
              <a:rPr lang="en-US" dirty="0" smtClean="0"/>
              <a:t> definitions (e.g., operators on lists, trees, …)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Axiomatic</a:t>
            </a:r>
            <a:r>
              <a:rPr lang="en-US" dirty="0" smtClean="0"/>
              <a:t> definitions (e.g., axioms of real arithmetic)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2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Sequence Theory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46" y="1384556"/>
            <a:ext cx="7584640" cy="53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6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Forms of proof rule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Theorems</a:t>
            </a:r>
            <a:r>
              <a:rPr lang="en-US" dirty="0" smtClean="0"/>
              <a:t> (most general form)</a:t>
            </a:r>
          </a:p>
          <a:p>
            <a:pPr lvl="1"/>
            <a:r>
              <a:rPr lang="en-US" dirty="0" smtClean="0"/>
              <a:t>Theorems can be instantiated manually in proof giving rise to additional hypotheses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Conditional rewrites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lhs = rhs1, if C1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lhs = rhs2, if C2</a:t>
            </a:r>
          </a:p>
          <a:p>
            <a:pPr lvl="1"/>
            <a:r>
              <a:rPr lang="en-US" dirty="0" smtClean="0"/>
              <a:t>Can be used manually or automatically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Inference rules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 P1, P2, …   </a:t>
            </a:r>
            <a:r>
              <a:rPr lang="en-US" b="1" dirty="0" smtClean="0"/>
              <a:t>Infer</a:t>
            </a:r>
            <a:r>
              <a:rPr lang="en-US" dirty="0" smtClean="0"/>
              <a:t> Q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Induction</a:t>
            </a:r>
            <a:r>
              <a:rPr lang="en-US" dirty="0" smtClean="0"/>
              <a:t>: available for inductive types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4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Demo </a:t>
            </a:r>
            <a:r>
              <a:rPr lang="en-GB" dirty="0">
                <a:solidFill>
                  <a:srgbClr val="0000FF"/>
                </a:solidFill>
              </a:rPr>
              <a:t/>
            </a:r>
            <a:br>
              <a:rPr lang="en-GB" dirty="0">
                <a:solidFill>
                  <a:srgbClr val="0000FF"/>
                </a:solidFill>
              </a:rPr>
            </a:br>
            <a:r>
              <a:rPr lang="en-GB" dirty="0" smtClean="0">
                <a:solidFill>
                  <a:srgbClr val="0000FF"/>
                </a:solidFill>
              </a:rPr>
              <a:t>Proof rules </a:t>
            </a:r>
            <a:r>
              <a:rPr lang="en-GB" dirty="0">
                <a:solidFill>
                  <a:srgbClr val="0000FF"/>
                </a:solidFill>
              </a:rPr>
              <a:t>for </a:t>
            </a:r>
            <a:r>
              <a:rPr lang="en-GB" dirty="0" smtClean="0">
                <a:solidFill>
                  <a:srgbClr val="0000FF"/>
                </a:solidFill>
              </a:rPr>
              <a:t>Sequences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 descr="B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15" y="2915033"/>
            <a:ext cx="4660900" cy="179070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82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Job Queue Machine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MACHINE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JobQueue</a:t>
            </a:r>
            <a:r>
              <a:rPr lang="en-US" dirty="0"/>
              <a:t> 	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SEES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 C1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VARIABLES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queue	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job	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INVARIANTS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inv1 :</a:t>
            </a:r>
            <a:r>
              <a:rPr lang="en-US" dirty="0"/>
              <a:t>	job ⊆ JOB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inv2 :</a:t>
            </a:r>
            <a:r>
              <a:rPr lang="en-US" dirty="0"/>
              <a:t>	queue ∈ </a:t>
            </a:r>
            <a:r>
              <a:rPr lang="en-US" dirty="0" err="1"/>
              <a:t>seq</a:t>
            </a:r>
            <a:r>
              <a:rPr lang="en-US" dirty="0"/>
              <a:t>(job) </a:t>
            </a:r>
            <a:r>
              <a:rPr lang="en-US" dirty="0" smtClean="0"/>
              <a:t>      // elements of queue are from </a:t>
            </a:r>
            <a:r>
              <a:rPr lang="en-US" i="1" dirty="0" smtClean="0"/>
              <a:t>job</a:t>
            </a:r>
          </a:p>
          <a:p>
            <a:pPr marL="0" indent="0">
              <a:buNone/>
            </a:pPr>
            <a:r>
              <a:rPr lang="en-US" dirty="0"/>
              <a:t>	EVENTS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INITIALISATION:	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THEN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⚬	act1:	queue ≔ </a:t>
            </a:r>
            <a:r>
              <a:rPr lang="en-US" dirty="0" err="1"/>
              <a:t>emptySeq</a:t>
            </a:r>
            <a:r>
              <a:rPr lang="en-US" dirty="0"/>
              <a:t> ›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⚬	act2:	job ≔ ∅ ›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END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4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835</Words>
  <Application>Microsoft Macintosh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Practical Theory Extension</vt:lpstr>
      <vt:lpstr>Tutorial Overview</vt:lpstr>
      <vt:lpstr>Motivation: Mathematical theories in Event-B</vt:lpstr>
      <vt:lpstr>Theory extension plug-in</vt:lpstr>
      <vt:lpstr>Forms of definition</vt:lpstr>
      <vt:lpstr>Sequence Theory</vt:lpstr>
      <vt:lpstr>Forms of proof rule</vt:lpstr>
      <vt:lpstr>Demo  Proof rules for Sequences</vt:lpstr>
      <vt:lpstr>Job Queue Machine</vt:lpstr>
      <vt:lpstr>Soundness POs for proof rules</vt:lpstr>
      <vt:lpstr>Proof of seq monotonic</vt:lpstr>
      <vt:lpstr>Inductive datatypes</vt:lpstr>
      <vt:lpstr>Visibility and Scoping:  Deploying a theory </vt:lpstr>
      <vt:lpstr>Visibility and Scoping:  Importing other theories</vt:lpstr>
      <vt:lpstr>Visibility and Scoping: Theory Path</vt:lpstr>
      <vt:lpstr>Visibility and Scoping: Example</vt:lpstr>
      <vt:lpstr>Visibility and Scoping:  Colour Coding</vt:lpstr>
      <vt:lpstr>Tree structured file store</vt:lpstr>
      <vt:lpstr>No-loop property</vt:lpstr>
      <vt:lpstr>Graph based tree theory</vt:lpstr>
      <vt:lpstr>Concluding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and Computer Science University of Southampton</dc:title>
  <dc:creator>Michael Butler</dc:creator>
  <cp:lastModifiedBy>Michael Butler</cp:lastModifiedBy>
  <cp:revision>512</cp:revision>
  <dcterms:created xsi:type="dcterms:W3CDTF">2011-11-08T21:56:43Z</dcterms:created>
  <dcterms:modified xsi:type="dcterms:W3CDTF">2014-06-10T15:25:19Z</dcterms:modified>
</cp:coreProperties>
</file>