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 w="108000"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 w="108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 w="108000"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 w="1080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research.microsoft.com/en-us/um/people/daan/download/papers/divmodnote-letter.pdf" TargetMode="External"/><Relationship Id="rId3" Type="http://schemas.openxmlformats.org/officeDocument/2006/relationships/hyperlink" Target="http://ieeexplore.ieee.org/xpls/abs_all.jsp?arnumber=73717" TargetMode="External"/><Relationship Id="rId4" Type="http://schemas.openxmlformats.org/officeDocument/2006/relationships/hyperlink" Target="http://www.dcs.gla.ac.uk/~johnson/teaching/safety/slides/pt2.pdf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nap.edu/catalog/11923.html" TargetMode="External"/><Relationship Id="rId3" Type="http://schemas.openxmlformats.org/officeDocument/2006/relationships/hyperlink" Target="http://www.ipl.com/pdf/p0826.pdf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ww.ipl.com/pdf/p0826.pdf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www.ovmj.net/oscj/" TargetMode="External"/><Relationship Id="rId3" Type="http://schemas.openxmlformats.org/officeDocument/2006/relationships/hyperlink" Target="http://research.microsoft.com/en-us/um/people/leino/papers/jml-fmics.pdf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www.ibm.com/developerworks/library/j-jml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ieeexplore.ieee.org/stamp/stamp.jsp?tp=&amp;arnumber=793447" TargetMode="External"/><Relationship Id="rId3" Type="http://schemas.openxmlformats.org/officeDocument/2006/relationships/hyperlink" Target="http://ieeexplore.ieee.org/stamp/stamp.jsp?tp=&amp;arnumber=793447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3" name="CustomShape 2"/>
          <p:cNvSpPr/>
          <p:nvPr/>
        </p:nvSpPr>
        <p:spPr>
          <a:xfrm>
            <a:off x="685800" y="2130480"/>
            <a:ext cx="7762680" cy="14601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Programming for Safety Critical Systems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1371600" y="3886200"/>
            <a:ext cx="6391080" cy="174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Andy Edmunds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10243e"/>
                </a:solidFill>
                <a:latin typeface="Calibri"/>
              </a:rPr>
              <a:t>ae2@ecs.soton.ac.uk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2" name="CustomShape 2"/>
          <p:cNvSpPr/>
          <p:nvPr/>
        </p:nvSpPr>
        <p:spPr>
          <a:xfrm>
            <a:off x="457200" y="30492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Language Elements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1152000" y="1747800"/>
            <a:ext cx="68320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Separation of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Specification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(.ads) and 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implementation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(.adb)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Packages: Spec and Body.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Tasks.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Protected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 Objects.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Procedures and functions.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- Task entry and rendezvous.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20" y="252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5" name="CustomShape 2"/>
          <p:cNvSpPr/>
          <p:nvPr/>
        </p:nvSpPr>
        <p:spPr>
          <a:xfrm>
            <a:off x="457200" y="468000"/>
            <a:ext cx="8219880" cy="687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Spec 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46360" y="1584000"/>
            <a:ext cx="7444440" cy="2243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Heating_Controller_Main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task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 (like a header in C)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entry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boolean);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1269720" y="4483800"/>
            <a:ext cx="6597000" cy="907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A Task is like a thread.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Entries allow access to internal state (Rendezvous)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09" name="CustomShape 2"/>
          <p:cNvSpPr/>
          <p:nvPr/>
        </p:nvSpPr>
        <p:spPr>
          <a:xfrm>
            <a:off x="457200" y="396000"/>
            <a:ext cx="8219880" cy="687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Ada Task Body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948960" y="1312200"/>
            <a:ext cx="72388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000">
                <a:solidFill>
                  <a:srgbClr val="94006b"/>
                </a:solidFill>
                <a:latin typeface="Arial"/>
              </a:rPr>
              <a:t>task body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000">
                <a:solidFill>
                  <a:srgbClr val="000000"/>
                </a:solidFill>
                <a:latin typeface="Arial"/>
              </a:rPr>
              <a:t>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denotes the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ts1 : Integer := 0; ...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000">
                <a:solidFill>
                  <a:srgbClr val="808000"/>
                </a:solidFill>
                <a:latin typeface="Arial"/>
              </a:rPr>
              <a:t>-- local declarations part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loop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if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((inc_flag = false))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then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put("ts1 =  "); put(ts1); New_Line;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select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-- rendezvous communication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Sense_PressInc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(state_inc: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state_inc := inc_flag;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;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Sense_PressInc;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or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accept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</a:rPr>
              <a:t>Sense_PressDec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(state_dec: 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boolean) </a:t>
            </a:r>
            <a:r>
              <a:rPr b="1" lang="en-GB" sz="2000">
                <a:solidFill>
                  <a:srgbClr val="94006b"/>
                </a:solidFill>
                <a:latin typeface="Arial"/>
              </a:rPr>
              <a:t>do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0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GB" sz="2000">
                <a:solidFill>
                  <a:srgbClr val="000000"/>
                </a:solidFill>
                <a:latin typeface="Arial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2" name="CustomShape 2"/>
          <p:cNvSpPr/>
          <p:nvPr/>
        </p:nvSpPr>
        <p:spPr>
          <a:xfrm>
            <a:off x="457200" y="432000"/>
            <a:ext cx="8219880" cy="687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Spec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1272240" y="1816200"/>
            <a:ext cx="6592680" cy="3683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 type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interface</a:t>
            </a:r>
            <a:r>
              <a:rPr i="1"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…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private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encapsulated data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ctm : Integer := 20;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shss : boolean := false;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 Integer := 20;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5" name="CustomShape 2"/>
          <p:cNvSpPr/>
          <p:nvPr/>
        </p:nvSpPr>
        <p:spPr>
          <a:xfrm>
            <a:off x="457200" y="324000"/>
            <a:ext cx="8219880" cy="6879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Ada Protected Body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660600" y="1528560"/>
            <a:ext cx="7815600" cy="3683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package 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protected</a:t>
            </a:r>
            <a:r>
              <a:rPr lang="en-GB" sz="2200">
                <a:solidFill>
                  <a:srgbClr val="94006b"/>
                </a:solidFill>
                <a:latin typeface="Arial"/>
              </a:rPr>
              <a:t>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body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    </a:t>
            </a:r>
            <a:r>
              <a:rPr i="1" lang="en-GB" sz="2200">
                <a:solidFill>
                  <a:srgbClr val="808000"/>
                </a:solidFill>
                <a:latin typeface="Arial"/>
              </a:rPr>
              <a:t>-- 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Set_Temperature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is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cttm := 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Set_Temperature;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Shared_Object;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Shared;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18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SPARKAda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92480" y="1600200"/>
            <a:ext cx="815220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For the highest assurance of correctness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standard </a:t>
            </a:r>
            <a:r>
              <a:rPr b="1" lang="en-GB" sz="2800">
                <a:solidFill>
                  <a:srgbClr val="280099"/>
                </a:solidFill>
                <a:latin typeface="Arial"/>
              </a:rPr>
              <a:t>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still not good enough!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But there is a safe subset … 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SPARKAda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Annotated Ada Specification (.ads)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Additional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Static Checking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Design by Contract.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Pre and Post Conditions.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Uses </a:t>
            </a:r>
            <a:r>
              <a:rPr lang="en-GB" sz="2800">
                <a:solidFill>
                  <a:srgbClr val="280099"/>
                </a:solidFill>
                <a:latin typeface="Arial"/>
              </a:rPr>
              <a:t>Proof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to show that a program satisfies its   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contracts.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288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1" name="CustomShape 2"/>
          <p:cNvSpPr/>
          <p:nvPr/>
        </p:nvSpPr>
        <p:spPr>
          <a:xfrm>
            <a:off x="457200" y="274680"/>
            <a:ext cx="8219880" cy="657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Static Checks: Data Flow 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135800" y="1584000"/>
            <a:ext cx="6864480" cy="890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200">
                <a:solidFill>
                  <a:srgbClr val="0000ff"/>
                </a:solidFill>
                <a:latin typeface="Arial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out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Integer);</a:t>
            </a: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923400" y="2081160"/>
            <a:ext cx="7289280" cy="4427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The SPARK Examiner: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Performs language conformance checks.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Does </a:t>
            </a:r>
            <a:r>
              <a:rPr i="1" lang="en-GB" sz="2800">
                <a:solidFill>
                  <a:srgbClr val="000000"/>
                </a:solidFill>
              </a:rPr>
              <a:t>data flow analysis.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- Data flow: parameter checks: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out</a:t>
            </a:r>
            <a:r>
              <a:rPr lang="en-GB" sz="2800">
                <a:solidFill>
                  <a:srgbClr val="94006b"/>
                </a:solidFill>
              </a:rPr>
              <a:t>' </a:t>
            </a:r>
            <a:r>
              <a:rPr lang="en-GB" sz="2800">
                <a:solidFill>
                  <a:srgbClr val="000000"/>
                </a:solidFill>
              </a:rPr>
              <a:t>parameters are </a:t>
            </a:r>
            <a:r>
              <a:rPr i="1" lang="en-GB" sz="2800">
                <a:solidFill>
                  <a:srgbClr val="000000"/>
                </a:solidFill>
              </a:rPr>
              <a:t>initialised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- … and not read before that.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not assigned to, but read.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  </a:t>
            </a:r>
            <a:r>
              <a:rPr lang="en-GB" sz="2800">
                <a:solidFill>
                  <a:srgbClr val="94006b"/>
                </a:solidFill>
              </a:rPr>
              <a:t>- '</a:t>
            </a:r>
            <a:r>
              <a:rPr b="1" lang="en-GB" sz="2800">
                <a:solidFill>
                  <a:srgbClr val="94006b"/>
                </a:solidFill>
              </a:rPr>
              <a:t>in out</a:t>
            </a:r>
            <a:r>
              <a:rPr lang="en-GB" sz="2800">
                <a:solidFill>
                  <a:srgbClr val="94006b"/>
                </a:solidFill>
              </a:rPr>
              <a:t>'</a:t>
            </a:r>
            <a:r>
              <a:rPr lang="en-GB" sz="2800">
                <a:solidFill>
                  <a:srgbClr val="000000"/>
                </a:solidFill>
              </a:rPr>
              <a:t> parameters are assigned to, and read.</a:t>
            </a:r>
            <a:r>
              <a:rPr lang="en-GB" sz="2800">
                <a:solidFill>
                  <a:srgbClr val="94006b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94006b"/>
                </a:solidFill>
              </a:rPr>
              <a:t>- </a:t>
            </a:r>
            <a:r>
              <a:rPr lang="en-GB" sz="2800">
                <a:solidFill>
                  <a:srgbClr val="000000"/>
                </a:solidFill>
              </a:rPr>
              <a:t>Same check for Global Variables.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2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5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Arial"/>
              </a:rPr>
              <a:t>Information Flow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728000" y="2628000"/>
            <a:ext cx="5697000" cy="890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Arial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begin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tm := cttm;</a:t>
            </a:r>
            <a:endParaRPr/>
          </a:p>
          <a:p>
            <a:pPr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</a:rPr>
              <a:t>    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200">
                <a:solidFill>
                  <a:srgbClr val="94006b"/>
                </a:solidFill>
                <a:latin typeface="Arial"/>
              </a:rPr>
              <a:t>end</a:t>
            </a:r>
            <a:r>
              <a:rPr lang="en-GB" sz="2200">
                <a:solidFill>
                  <a:srgbClr val="000000"/>
                </a:solidFill>
                <a:latin typeface="Arial"/>
              </a:rPr>
              <a:t> Get_Temperature1;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1059120" y="972000"/>
            <a:ext cx="7069680" cy="3660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Annotate the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specification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(.ads) before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implementation.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Check that the implementation uses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Correctly. (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appears on the left of an assignment,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and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on the right).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29" name="CustomShape 2"/>
          <p:cNvSpPr/>
          <p:nvPr/>
        </p:nvSpPr>
        <p:spPr>
          <a:xfrm>
            <a:off x="457200" y="274680"/>
            <a:ext cx="8219880" cy="657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Proof: Pre and Post Conditions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1135800" y="1224000"/>
            <a:ext cx="6864480" cy="16981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000000"/>
                </a:solidFill>
                <a:latin typeface="Calibri"/>
              </a:rPr>
              <a:t>procedure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200">
                <a:solidFill>
                  <a:srgbClr val="0000ff"/>
                </a:solidFill>
                <a:latin typeface="Calibri"/>
              </a:rPr>
              <a:t>Get_Temperature1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(tm:  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out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 Integer);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derives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 from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94006b"/>
                </a:solidFill>
                <a:latin typeface="Calibri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pre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cttm</a:t>
            </a:r>
            <a:r>
              <a:rPr b="1" lang="en-GB" sz="22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&gt;  0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94006b"/>
                </a:solidFill>
                <a:latin typeface="Calibri"/>
              </a:rPr>
              <a:t>--# post </a:t>
            </a:r>
            <a:r>
              <a:rPr lang="en-GB" sz="2200">
                <a:solidFill>
                  <a:srgbClr val="000000"/>
                </a:solidFill>
                <a:latin typeface="Calibri"/>
              </a:rPr>
              <a:t>tm = cttm 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576360" y="2592000"/>
            <a:ext cx="7984080" cy="355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more precise specification. Is it implemented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correctly by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tm := cttm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ff0000"/>
                </a:solidFill>
                <a:latin typeface="Arial"/>
              </a:rPr>
              <a:t>Using proof –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The examiner generates Verification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Conditions (to be discharged).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For the post condition we would need to show: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using the Generalised Substitution for assignment,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2600">
                <a:solidFill>
                  <a:srgbClr val="0000ff"/>
                </a:solidFill>
                <a:latin typeface="Arial"/>
              </a:rPr>
              <a:t>[tm := cttm] tm = cttm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Which is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true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, since,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i="1" lang="en-GB" sz="2600">
                <a:solidFill>
                  <a:srgbClr val="0000ff"/>
                </a:solidFill>
                <a:latin typeface="Arial"/>
              </a:rPr>
              <a:t>cttm = cttm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33" name="CustomShape 2"/>
          <p:cNvSpPr/>
          <p:nvPr/>
        </p:nvSpPr>
        <p:spPr>
          <a:xfrm>
            <a:off x="457200" y="274680"/>
            <a:ext cx="8219880" cy="585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So ...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57200" y="1168200"/>
            <a:ext cx="82198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/>
              <a:t>- We have looked at</a:t>
            </a:r>
            <a:endParaRPr/>
          </a:p>
          <a:p>
            <a:pPr>
              <a:lnSpc>
                <a:spcPct val="100000"/>
              </a:lnSpc>
            </a:pPr>
            <a:r>
              <a:rPr lang="en-GB" sz="2800"/>
              <a:t>  </a:t>
            </a:r>
            <a:r>
              <a:rPr lang="en-GB" sz="2800"/>
              <a:t>- shortcomings of some languages.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/>
              <a:t>  </a:t>
            </a:r>
            <a:r>
              <a:rPr lang="en-GB" sz="2800"/>
              <a:t>- ways to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address program correctness, where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errors are introduced by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programming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      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i="1" lang="en-GB" sz="28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activity.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</a:t>
            </a:r>
            <a:r>
              <a:rPr lang="en-GB" sz="2800">
                <a:solidFill>
                  <a:srgbClr val="0000ff"/>
                </a:solidFill>
                <a:latin typeface="Arial"/>
              </a:rPr>
              <a:t>automatic code generation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we could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improve this situation.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Formal modelling can help to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highlight/remove the </a:t>
            </a:r>
            <a:r>
              <a:rPr i="1" lang="en-GB" sz="2800">
                <a:solidFill>
                  <a:srgbClr val="ff0000"/>
                </a:solidFill>
                <a:latin typeface="Arial"/>
              </a:rPr>
              <a:t>systematic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errors.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6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b="1" lang="en-GB" sz="4000">
                <a:solidFill>
                  <a:srgbClr val="000000"/>
                </a:solidFill>
                <a:latin typeface="Calibri"/>
              </a:rPr>
              <a:t>Background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32000" y="1315080"/>
            <a:ext cx="863280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- </a:t>
            </a:r>
            <a:r>
              <a:rPr i="1" lang="en-GB" sz="3200">
                <a:solidFill>
                  <a:srgbClr val="000000"/>
                </a:solidFill>
                <a:latin typeface="Arial"/>
              </a:rPr>
              <a:t>Division and Modulus are simple, right?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Division and Modulus for Computer Scienc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e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Arial"/>
              </a:rPr>
              <a:t> </a:t>
            </a:r>
            <a:r>
              <a:rPr lang="en-GB" sz="3200">
                <a:solidFill>
                  <a:srgbClr val="000000"/>
                </a:solidFill>
                <a:latin typeface="Arial"/>
              </a:rPr>
              <a:t>	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Daan Leijen.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2"/>
              </a:rPr>
              <a:t>[daanj]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The Choice of Computer Languages for use            in Safety-Critical System (1991)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W.J. Cullyer,       S.J. Goodenough and B.A. Wichmann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3"/>
              </a:rPr>
              <a:t>[cgw]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</a:t>
            </a:r>
            <a:r>
              <a:rPr b="1" lang="en-GB" sz="2800">
                <a:solidFill>
                  <a:srgbClr val="000000"/>
                </a:solidFill>
                <a:latin typeface="Arial"/>
              </a:rPr>
              <a:t> An informal survey - languages used in                   SCSs (2006)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800">
                <a:solidFill>
                  <a:srgbClr val="808000"/>
                </a:solidFill>
                <a:latin typeface="Arial"/>
              </a:rPr>
              <a:t>C. Johnson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4"/>
              </a:rPr>
              <a:t>[cj]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136" name="CustomShape 2"/>
          <p:cNvSpPr/>
          <p:nvPr/>
        </p:nvSpPr>
        <p:spPr>
          <a:xfrm>
            <a:off x="432000" y="288000"/>
            <a:ext cx="8219880" cy="58572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Tomorrow's session ...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457200" y="1168200"/>
            <a:ext cx="82198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Using Event-B tools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can generate code automatically.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- we obtain the benefits of formal modelling.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&gt;&gt; It would be useful to review &lt;&lt;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</a:t>
            </a:r>
            <a:r>
              <a:rPr b="1" i="1" lang="en-GB" sz="2800">
                <a:solidFill>
                  <a:srgbClr val="ff0000"/>
                </a:solidFill>
                <a:latin typeface="Arial"/>
              </a:rPr>
              <a:t>Shared Event Decomposition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'.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1512000" y="4320000"/>
            <a:ext cx="5904000" cy="1224000"/>
          </a:xfrm>
          <a:prstGeom prst="rect">
            <a:avLst/>
          </a:prstGeom>
          <a:noFill/>
          <a:ln w="36000">
            <a:solidFill>
              <a:srgbClr val="c5000b"/>
            </a:solidFill>
            <a:round/>
          </a:ln>
        </p:spPr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79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… 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more references: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7200" y="1600200"/>
            <a:ext cx="82198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2006: </a:t>
            </a:r>
            <a:r>
              <a:rPr i="1" lang="en-GB" sz="2600">
                <a:solidFill>
                  <a:srgbClr val="000000"/>
                </a:solidFill>
                <a:latin typeface="Arial"/>
              </a:rPr>
              <a:t>mostly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Ada, C/C++,- Assembly Code?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Software for Dependable Systems: Sufficient           Evidence? (2007)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by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Daniel Jackson et al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[dj]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ff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An Introduction to Safety Critical Systems.   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2600">
                <a:solidFill>
                  <a:srgbClr val="000000"/>
                </a:solidFill>
                <a:latin typeface="Arial"/>
              </a:rPr>
              <a:t>    </a:t>
            </a:r>
            <a:r>
              <a:rPr b="1" lang="en-GB" sz="2600">
                <a:solidFill>
                  <a:srgbClr val="000000"/>
                </a:solidFill>
                <a:latin typeface="Arial"/>
              </a:rPr>
              <a:t>(2011) </a:t>
            </a:r>
            <a:r>
              <a:rPr lang="en-GB" sz="2600">
                <a:solidFill>
                  <a:srgbClr val="808000"/>
                </a:solidFill>
                <a:latin typeface="Arial"/>
              </a:rPr>
              <a:t>by IPL, Information Processing Ltd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[ipl]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2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Certification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768600" y="1600200"/>
            <a:ext cx="7598880" cy="25678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Certification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is required in many industries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(which is hard to obtain for </a:t>
            </a:r>
            <a:r>
              <a:rPr lang="en-GB" sz="2800">
                <a:solidFill>
                  <a:srgbClr val="4c1900"/>
                </a:solidFill>
                <a:latin typeface="Arial"/>
              </a:rPr>
              <a:t>Java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It requires proof of adherence to 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prescribed standards, for engineering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processes, and artefacts. See again </a:t>
            </a:r>
            <a:r>
              <a:rPr lang="en-GB" sz="2800" u="sng">
                <a:solidFill>
                  <a:srgbClr val="000000"/>
                </a:solidFill>
                <a:latin typeface="Arial"/>
                <a:hlinkClick r:id="rId2"/>
              </a:rPr>
              <a:t>[ipl]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280099"/>
                </a:solidFill>
                <a:latin typeface="Arial"/>
              </a:rPr>
              <a:t>- Formal Methods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is recommended in some standards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  <a:latin typeface="Arial"/>
              </a:rPr>
              <a:t>- mandated in others e.g. Def-Stan 00-55.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45864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In summary: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458640" y="1420200"/>
            <a:ext cx="82198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lang="en-GB" sz="2800">
                <a:solidFill>
                  <a:srgbClr val="800000"/>
                </a:solidFill>
                <a:latin typeface="Calibri"/>
              </a:rPr>
              <a:t>Typically for Embedded Systems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-</a:t>
            </a:r>
            <a:r>
              <a:rPr b="1" lang="en-GB" sz="2800">
                <a:solidFill>
                  <a:srgbClr val="800000"/>
                </a:solidFill>
                <a:latin typeface="Calibri"/>
              </a:rPr>
              <a:t> 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/</a:t>
            </a:r>
            <a:r>
              <a:rPr b="1" lang="en-GB" sz="2800">
                <a:solidFill>
                  <a:srgbClr val="280099"/>
                </a:solidFill>
                <a:latin typeface="Calibri"/>
              </a:rPr>
              <a:t>C++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is used – despite all the criticism.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Use of </a:t>
            </a:r>
            <a:r>
              <a:rPr i="1" lang="en-GB" sz="2600">
                <a:solidFill>
                  <a:srgbClr val="000000"/>
                </a:solidFill>
                <a:latin typeface="Calibri"/>
              </a:rPr>
              <a:t>Guidelines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like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MISRA-C/C++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can 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mitigate shortcomings.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Certification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is used to check compliance to  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various safety standards.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" y="36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88" name="CustomShape 2"/>
          <p:cNvSpPr/>
          <p:nvPr/>
        </p:nvSpPr>
        <p:spPr>
          <a:xfrm>
            <a:off x="1066320" y="1465920"/>
            <a:ext cx="7004520" cy="2307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90000"/>
              </a:lnSpc>
            </a:pPr>
            <a:r>
              <a:rPr b="1" lang="en-GB" sz="2800">
                <a:solidFill>
                  <a:srgbClr val="280099"/>
                </a:solidFill>
                <a:latin typeface="Calibri"/>
              </a:rPr>
              <a:t>Java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 obtained a bad reputation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Its </a:t>
            </a:r>
            <a:r>
              <a:rPr lang="en-GB" sz="2600">
                <a:solidFill>
                  <a:srgbClr val="280099"/>
                </a:solidFill>
                <a:latin typeface="Calibri"/>
              </a:rPr>
              <a:t>Memory Model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 was broken!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The specification was vague.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Garbage collection for limited memory?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In particular for critical systems (many, as we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Pointed out are embedded):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  </a:t>
            </a: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The JVM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unnecessary processing overhead.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is an additional source of errors.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- portability through byte-code + interpreter</a:t>
            </a:r>
            <a:endParaRPr/>
          </a:p>
          <a:p>
            <a:pPr>
              <a:lnSpc>
                <a:spcPct val="90000"/>
              </a:lnSpc>
            </a:pPr>
            <a:r>
              <a:rPr lang="en-GB" sz="2800">
                <a:solidFill>
                  <a:srgbClr val="000000"/>
                </a:solidFill>
                <a:latin typeface="Calibri"/>
              </a:rPr>
              <a:t>      </a:t>
            </a:r>
            <a:r>
              <a:rPr lang="en-GB" sz="2800">
                <a:solidFill>
                  <a:srgbClr val="000000"/>
                </a:solidFill>
                <a:latin typeface="Calibri"/>
              </a:rPr>
              <a:t>is not necessary.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45756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But What about </a:t>
            </a:r>
            <a:r>
              <a:rPr lang="en-GB" sz="4000">
                <a:solidFill>
                  <a:srgbClr val="280099"/>
                </a:solidFill>
                <a:latin typeface="Arial"/>
              </a:rPr>
              <a:t>Java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1" name="CustomShape 2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3600">
                <a:solidFill>
                  <a:srgbClr val="000000"/>
                </a:solidFill>
                <a:latin typeface="Arial"/>
              </a:rPr>
              <a:t>Can’t we do something with </a:t>
            </a:r>
            <a:r>
              <a:rPr lang="en-GB" sz="3600">
                <a:solidFill>
                  <a:srgbClr val="996633"/>
                </a:solidFill>
                <a:latin typeface="Arial"/>
              </a:rPr>
              <a:t>Java</a:t>
            </a:r>
            <a:r>
              <a:rPr lang="en-GB" sz="36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1263240" y="1672200"/>
            <a:ext cx="661068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Calibri"/>
              </a:rPr>
              <a:t>open Safety Critical Java</a:t>
            </a:r>
            <a:r>
              <a:rPr lang="en-GB" sz="30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600" u="sng">
                <a:solidFill>
                  <a:srgbClr val="0000ff"/>
                </a:solidFill>
                <a:latin typeface="Calibri"/>
                <a:hlinkClick r:id="rId2"/>
              </a:rPr>
              <a:t>[oscj]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from Purdue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JML Extended – Safe JML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'Safe' JVM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Translates to c and uses gcc?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GB" sz="30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3200">
                <a:solidFill>
                  <a:srgbClr val="280099"/>
                </a:solidFill>
                <a:latin typeface="Arial"/>
              </a:rPr>
              <a:t>Java Modelling Language</a:t>
            </a:r>
            <a:r>
              <a:rPr lang="en-GB" sz="28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800" u="sng">
                <a:solidFill>
                  <a:srgbClr val="0000ff"/>
                </a:solidFill>
                <a:latin typeface="Arial"/>
                <a:hlinkClick r:id="rId3"/>
              </a:rPr>
              <a:t>[jml]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Calibri"/>
              </a:rPr>
              <a:t>-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Design by contract style.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Use an extended static checker to ensure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conformity.</a:t>
            </a:r>
            <a:endParaRPr/>
          </a:p>
          <a:p>
            <a:pPr>
              <a:lnSpc>
                <a:spcPct val="9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Runtime assertion checking.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900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4" name="CustomShape 2"/>
          <p:cNvSpPr/>
          <p:nvPr/>
        </p:nvSpPr>
        <p:spPr>
          <a:xfrm>
            <a:off x="457200" y="63468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A JML Example </a:t>
            </a:r>
            <a:endParaRPr/>
          </a:p>
          <a:p>
            <a:pPr>
              <a:lnSpc>
                <a:spcPct val="100000"/>
              </a:lnSpc>
            </a:pPr>
            <a:r>
              <a:rPr lang="en-GB" sz="3200">
                <a:solidFill>
                  <a:srgbClr val="000000"/>
                </a:solidFill>
                <a:latin typeface="Calibri"/>
              </a:rPr>
              <a:t>(source: IBM JML </a:t>
            </a:r>
            <a:r>
              <a:rPr i="1" lang="en-GB" sz="3200" u="sng">
                <a:solidFill>
                  <a:srgbClr val="000000"/>
                </a:solidFill>
                <a:latin typeface="Asana Math"/>
                <a:hlinkClick r:id="rId2"/>
              </a:rPr>
              <a:t>Tutorial</a:t>
            </a:r>
            <a:r>
              <a:rPr i="1" lang="en-GB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457200" y="1600200"/>
            <a:ext cx="8219880" cy="45162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4"/>
          <p:cNvSpPr/>
          <p:nvPr/>
        </p:nvSpPr>
        <p:spPr>
          <a:xfrm>
            <a:off x="1554480" y="2746440"/>
            <a:ext cx="6027480" cy="3037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2000">
                <a:solidFill>
                  <a:srgbClr val="808000"/>
                </a:solidFill>
                <a:latin typeface="Arial"/>
              </a:rPr>
              <a:t>/*@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public normal_behavior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requires ! isEmpty();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ensures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elementsInQueue.equals(((JMLObjectBag)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     \old(elementsInQueue))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                   .remove(\result)) &amp;&amp;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     \result.equals(\old(peek()));</a:t>
            </a:r>
            <a:endParaRPr/>
          </a:p>
          <a:p>
            <a:r>
              <a:rPr lang="en-GB" sz="2000">
                <a:solidFill>
                  <a:srgbClr val="808000"/>
                </a:solidFill>
                <a:latin typeface="Arial"/>
              </a:rPr>
              <a:t>   </a:t>
            </a:r>
            <a:r>
              <a:rPr lang="en-GB" sz="2000">
                <a:solidFill>
                  <a:srgbClr val="808000"/>
                </a:solidFill>
                <a:latin typeface="Arial"/>
              </a:rPr>
              <a:t>@*/</a:t>
            </a:r>
            <a:endParaRPr/>
          </a:p>
          <a:p>
            <a:r>
              <a:rPr lang="en-GB" sz="2000">
                <a:solidFill>
                  <a:srgbClr val="280099"/>
                </a:solidFill>
                <a:latin typeface="Arial"/>
              </a:rPr>
              <a:t>Object pop() throws NoSuchElementException;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636480" y="1944000"/>
            <a:ext cx="6155640" cy="421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>
                <a:latin typeface="Arial"/>
              </a:rPr>
              <a:t>A specification modelling popping off a stack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34280" cy="6848280"/>
          </a:xfrm>
          <a:prstGeom prst="rect">
            <a:avLst/>
          </a:prstGeom>
          <a:blipFill>
            <a:blip r:embed="rId1"/>
            <a:tile/>
          </a:blipFill>
          <a:ln w="25560">
            <a:solidFill>
              <a:srgbClr val="3a5f8b"/>
            </a:solidFill>
            <a:round/>
          </a:ln>
        </p:spPr>
      </p:sp>
      <p:sp>
        <p:nvSpPr>
          <p:cNvPr id="99" name="CustomShape 2"/>
          <p:cNvSpPr/>
          <p:nvPr/>
        </p:nvSpPr>
        <p:spPr>
          <a:xfrm>
            <a:off x="457200" y="304920"/>
            <a:ext cx="8219880" cy="1133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GB" sz="4000">
                <a:solidFill>
                  <a:srgbClr val="000000"/>
                </a:solidFill>
                <a:latin typeface="Arial"/>
              </a:rPr>
              <a:t>How about using </a:t>
            </a:r>
            <a:r>
              <a:rPr lang="en-GB" sz="4000">
                <a:solidFill>
                  <a:srgbClr val="800000"/>
                </a:solidFill>
                <a:latin typeface="Arial"/>
              </a:rPr>
              <a:t>Ada</a:t>
            </a:r>
            <a:r>
              <a:rPr lang="en-GB" sz="4000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1080000" y="1600200"/>
            <a:ext cx="6976800" cy="4516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A `better’ language for SCS.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Strictly typed.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fewer bugs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2"/>
              </a:rPr>
              <a:t>[nai]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Language designed for Real-time and High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 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Reliability.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Projects delivered faster than with C. </a:t>
            </a:r>
            <a:r>
              <a:rPr lang="en-GB" sz="2600" u="sng">
                <a:solidFill>
                  <a:srgbClr val="0000ff"/>
                </a:solidFill>
                <a:latin typeface="Arial"/>
                <a:hlinkClick r:id="rId3"/>
              </a:rPr>
              <a:t>[nai]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is well established, particularly in Defense.</a:t>
            </a: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 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- It has a safe subset (</a:t>
            </a:r>
            <a:r>
              <a:rPr lang="en-GB" sz="2600">
                <a:solidFill>
                  <a:srgbClr val="800000"/>
                </a:solidFill>
                <a:latin typeface="Arial"/>
              </a:rPr>
              <a:t>SPARKAda</a:t>
            </a:r>
            <a:r>
              <a:rPr lang="en-GB" sz="2600">
                <a:solidFill>
                  <a:srgbClr val="000000"/>
                </a:solidFill>
                <a:latin typeface="Arial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>
                <a:solidFill>
                  <a:srgbClr val="000000"/>
                </a:solidFill>
                <a:latin typeface="Arial"/>
              </a:rPr>
              <a:t>- The GNAT Compiler is free.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