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685800" y="2130840"/>
            <a:ext cx="7761240" cy="1458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'Avoiding Programming' for Safety Critical Systems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1371600" y="3886560"/>
            <a:ext cx="6389640" cy="174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5" name="CustomShape 2"/>
          <p:cNvSpPr/>
          <p:nvPr/>
        </p:nvSpPr>
        <p:spPr>
          <a:xfrm>
            <a:off x="133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Preparing for Decomposition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3448440" y="1993680"/>
            <a:ext cx="2249640" cy="119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B</a:t>
            </a: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1443240" y="4248000"/>
            <a:ext cx="1431360" cy="82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M1</a:t>
            </a:r>
            <a:endParaRPr/>
          </a:p>
        </p:txBody>
      </p:sp>
      <p:sp>
        <p:nvSpPr>
          <p:cNvPr id="68" name="CustomShape 5"/>
          <p:cNvSpPr/>
          <p:nvPr/>
        </p:nvSpPr>
        <p:spPr>
          <a:xfrm>
            <a:off x="6401520" y="4212000"/>
            <a:ext cx="1522800" cy="82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M2</a:t>
            </a:r>
            <a:endParaRPr/>
          </a:p>
        </p:txBody>
      </p:sp>
      <p:sp>
        <p:nvSpPr>
          <p:cNvPr id="69" name="CustomShape 6"/>
          <p:cNvSpPr/>
          <p:nvPr/>
        </p:nvSpPr>
        <p:spPr>
          <a:xfrm>
            <a:off x="1008000" y="4248000"/>
            <a:ext cx="2301840" cy="215784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0" name="CustomShape 7"/>
          <p:cNvSpPr/>
          <p:nvPr/>
        </p:nvSpPr>
        <p:spPr>
          <a:xfrm>
            <a:off x="3893400" y="1116000"/>
            <a:ext cx="1431360" cy="82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M0</a:t>
            </a:r>
            <a:endParaRPr/>
          </a:p>
        </p:txBody>
      </p:sp>
      <p:sp>
        <p:nvSpPr>
          <p:cNvPr id="71" name="CustomShape 8"/>
          <p:cNvSpPr/>
          <p:nvPr/>
        </p:nvSpPr>
        <p:spPr>
          <a:xfrm>
            <a:off x="6012000" y="4212000"/>
            <a:ext cx="2301840" cy="219384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2" name="CustomShape 9"/>
          <p:cNvSpPr/>
          <p:nvPr/>
        </p:nvSpPr>
        <p:spPr>
          <a:xfrm>
            <a:off x="3420000" y="1044000"/>
            <a:ext cx="2301840" cy="219384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3" name="CustomShape 10"/>
          <p:cNvSpPr/>
          <p:nvPr/>
        </p:nvSpPr>
        <p:spPr>
          <a:xfrm>
            <a:off x="1064880" y="5089680"/>
            <a:ext cx="1496880" cy="119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?</a:t>
            </a:r>
            <a:endParaRPr/>
          </a:p>
        </p:txBody>
      </p:sp>
      <p:sp>
        <p:nvSpPr>
          <p:cNvPr id="74" name="CustomShape 11"/>
          <p:cNvSpPr/>
          <p:nvPr/>
        </p:nvSpPr>
        <p:spPr>
          <a:xfrm>
            <a:off x="6104880" y="5089680"/>
            <a:ext cx="1496880" cy="119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? := B</a:t>
            </a:r>
            <a:endParaRPr/>
          </a:p>
        </p:txBody>
      </p:sp>
      <p:sp>
        <p:nvSpPr>
          <p:cNvPr id="75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6" name="CustomShape 13"/>
          <p:cNvSpPr/>
          <p:nvPr/>
        </p:nvSpPr>
        <p:spPr>
          <a:xfrm>
            <a:off x="1183680" y="1938960"/>
            <a:ext cx="1586880" cy="600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Cannot</a:t>
            </a:r>
            <a:endParaRPr/>
          </a:p>
          <a:p>
            <a:r>
              <a:rPr lang="en-GB"/>
              <a:t>Decompose !!</a:t>
            </a:r>
            <a:endParaRPr/>
          </a:p>
        </p:txBody>
      </p:sp>
      <p:sp>
        <p:nvSpPr>
          <p:cNvPr id="77" name="CustomShape 14"/>
          <p:cNvSpPr/>
          <p:nvPr/>
        </p:nvSpPr>
        <p:spPr>
          <a:xfrm>
            <a:off x="648000" y="3888000"/>
            <a:ext cx="7917840" cy="266184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073741824000" sp="100000"/>
              <a:ds d="-1073741824000" sp="100000"/>
            </a:custDash>
            <a:round/>
          </a:ln>
        </p:spPr>
      </p:sp>
      <p:sp>
        <p:nvSpPr>
          <p:cNvPr id="78" name="CustomShape 15"/>
          <p:cNvSpPr/>
          <p:nvPr/>
        </p:nvSpPr>
        <p:spPr>
          <a:xfrm>
            <a:off x="684000" y="3888000"/>
            <a:ext cx="22053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79" name="Line 16"/>
          <p:cNvSpPr/>
          <p:nvPr/>
        </p:nvSpPr>
        <p:spPr>
          <a:xfrm flipV="1">
            <a:off x="4572000" y="3240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CustomShape 17"/>
          <p:cNvSpPr/>
          <p:nvPr/>
        </p:nvSpPr>
        <p:spPr>
          <a:xfrm>
            <a:off x="4608000" y="3384000"/>
            <a:ext cx="130176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  <p:sp>
        <p:nvSpPr>
          <p:cNvPr id="81" name="CustomShape 18"/>
          <p:cNvSpPr/>
          <p:nvPr/>
        </p:nvSpPr>
        <p:spPr>
          <a:xfrm>
            <a:off x="159120" y="862560"/>
            <a:ext cx="315792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 Problematic Decomposition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3" name="CustomShape 2"/>
          <p:cNvSpPr/>
          <p:nvPr/>
        </p:nvSpPr>
        <p:spPr>
          <a:xfrm>
            <a:off x="9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Preparing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for Decomposition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440520" y="1489680"/>
            <a:ext cx="230148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579480" y="1008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3420000" y="936000"/>
            <a:ext cx="2301840" cy="215784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87" name="CustomShape 6"/>
          <p:cNvSpPr/>
          <p:nvPr/>
        </p:nvSpPr>
        <p:spPr>
          <a:xfrm>
            <a:off x="158040" y="899280"/>
            <a:ext cx="237312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Introduce Parameters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6323760" y="1086840"/>
            <a:ext cx="13323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Refines M0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6480000" y="2808000"/>
            <a:ext cx="129708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Was A := B</a:t>
            </a:r>
            <a:endParaRPr/>
          </a:p>
        </p:txBody>
      </p:sp>
      <p:sp>
        <p:nvSpPr>
          <p:cNvPr id="90" name="Line 9"/>
          <p:cNvSpPr/>
          <p:nvPr/>
        </p:nvSpPr>
        <p:spPr>
          <a:xfrm flipH="1" flipV="1">
            <a:off x="5652000" y="2880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Line 10"/>
          <p:cNvSpPr/>
          <p:nvPr/>
        </p:nvSpPr>
        <p:spPr>
          <a:xfrm flipH="1">
            <a:off x="5564520" y="1224000"/>
            <a:ext cx="7592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3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440520" y="1489680"/>
            <a:ext cx="230148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1577520" y="3888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5844960" y="3852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1078920" y="3888000"/>
            <a:ext cx="3029760" cy="2405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98" name="CustomShape 7"/>
          <p:cNvSpPr/>
          <p:nvPr/>
        </p:nvSpPr>
        <p:spPr>
          <a:xfrm>
            <a:off x="3579480" y="1008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5289840" y="3852000"/>
            <a:ext cx="3093120" cy="2441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0" name="CustomShape 9"/>
          <p:cNvSpPr/>
          <p:nvPr/>
        </p:nvSpPr>
        <p:spPr>
          <a:xfrm>
            <a:off x="3420000" y="936000"/>
            <a:ext cx="2301840" cy="215784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1" name="CustomShape 10"/>
          <p:cNvSpPr/>
          <p:nvPr/>
        </p:nvSpPr>
        <p:spPr>
          <a:xfrm>
            <a:off x="1056960" y="4369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02" name="CustomShape 11"/>
          <p:cNvSpPr/>
          <p:nvPr/>
        </p:nvSpPr>
        <p:spPr>
          <a:xfrm>
            <a:off x="5302440" y="4369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03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CustomShape 13"/>
          <p:cNvSpPr/>
          <p:nvPr/>
        </p:nvSpPr>
        <p:spPr>
          <a:xfrm>
            <a:off x="1183680" y="1938960"/>
            <a:ext cx="139464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Decompose</a:t>
            </a:r>
            <a:endParaRPr/>
          </a:p>
        </p:txBody>
      </p:sp>
      <p:sp>
        <p:nvSpPr>
          <p:cNvPr id="105" name="CustomShape 14"/>
          <p:cNvSpPr/>
          <p:nvPr/>
        </p:nvSpPr>
        <p:spPr>
          <a:xfrm>
            <a:off x="648000" y="3528000"/>
            <a:ext cx="7917840" cy="302184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073741824000" sp="100000"/>
              <a:ds d="-1073741824000" sp="100000"/>
            </a:custDash>
            <a:round/>
          </a:ln>
        </p:spPr>
      </p:sp>
      <p:sp>
        <p:nvSpPr>
          <p:cNvPr id="106" name="CustomShape 15"/>
          <p:cNvSpPr/>
          <p:nvPr/>
        </p:nvSpPr>
        <p:spPr>
          <a:xfrm>
            <a:off x="684000" y="3528000"/>
            <a:ext cx="22053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07" name="Line 16"/>
          <p:cNvSpPr/>
          <p:nvPr/>
        </p:nvSpPr>
        <p:spPr>
          <a:xfrm flipV="1">
            <a:off x="4572000" y="3096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8" name="CustomShape 17"/>
          <p:cNvSpPr/>
          <p:nvPr/>
        </p:nvSpPr>
        <p:spPr>
          <a:xfrm>
            <a:off x="5004000" y="3096000"/>
            <a:ext cx="130176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0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1577520" y="2016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5844960" y="1980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1078920" y="2016000"/>
            <a:ext cx="3029760" cy="2405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4" name="CustomShape 6"/>
          <p:cNvSpPr/>
          <p:nvPr/>
        </p:nvSpPr>
        <p:spPr>
          <a:xfrm>
            <a:off x="5289840" y="1980000"/>
            <a:ext cx="3093120" cy="2441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5" name="CustomShape 7"/>
          <p:cNvSpPr/>
          <p:nvPr/>
        </p:nvSpPr>
        <p:spPr>
          <a:xfrm>
            <a:off x="1056960" y="2497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5302440" y="2497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17" name="CustomShape 9"/>
          <p:cNvSpPr/>
          <p:nvPr/>
        </p:nvSpPr>
        <p:spPr>
          <a:xfrm>
            <a:off x="648000" y="1656000"/>
            <a:ext cx="7917840" cy="302184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1073741824000" sp="100000"/>
              <a:ds d="-1073741824000" sp="100000"/>
            </a:custDash>
            <a:round/>
          </a:ln>
        </p:spPr>
      </p:sp>
      <p:sp>
        <p:nvSpPr>
          <p:cNvPr id="118" name="CustomShape 10"/>
          <p:cNvSpPr/>
          <p:nvPr/>
        </p:nvSpPr>
        <p:spPr>
          <a:xfrm>
            <a:off x="684000" y="1656000"/>
            <a:ext cx="22053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19" name="CustomShape 11"/>
          <p:cNvSpPr/>
          <p:nvPr/>
        </p:nvSpPr>
        <p:spPr>
          <a:xfrm>
            <a:off x="366480" y="1119240"/>
            <a:ext cx="22071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20" name="CustomShape 12"/>
          <p:cNvSpPr/>
          <p:nvPr/>
        </p:nvSpPr>
        <p:spPr>
          <a:xfrm>
            <a:off x="4536000" y="1116000"/>
            <a:ext cx="22071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21" name="Line 13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14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4" name="CustomShape 2"/>
          <p:cNvSpPr/>
          <p:nvPr/>
        </p:nvSpPr>
        <p:spPr>
          <a:xfrm>
            <a:off x="72000" y="238680"/>
            <a:ext cx="89258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An Implementation of the Communication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577520" y="2016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5844960" y="1980000"/>
            <a:ext cx="19828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1078920" y="2016000"/>
            <a:ext cx="3029760" cy="2405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28" name="CustomShape 6"/>
          <p:cNvSpPr/>
          <p:nvPr/>
        </p:nvSpPr>
        <p:spPr>
          <a:xfrm>
            <a:off x="5289840" y="1980000"/>
            <a:ext cx="3093120" cy="244188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29" name="CustomShape 7"/>
          <p:cNvSpPr/>
          <p:nvPr/>
        </p:nvSpPr>
        <p:spPr>
          <a:xfrm>
            <a:off x="1056960" y="2497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30" name="CustomShape 8"/>
          <p:cNvSpPr/>
          <p:nvPr/>
        </p:nvSpPr>
        <p:spPr>
          <a:xfrm>
            <a:off x="5302440" y="2497680"/>
            <a:ext cx="3074040" cy="156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31" name="CustomShape 9"/>
          <p:cNvSpPr/>
          <p:nvPr/>
        </p:nvSpPr>
        <p:spPr>
          <a:xfrm>
            <a:off x="366480" y="1119240"/>
            <a:ext cx="22071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32" name="CustomShape 10"/>
          <p:cNvSpPr/>
          <p:nvPr/>
        </p:nvSpPr>
        <p:spPr>
          <a:xfrm>
            <a:off x="4536000" y="1116000"/>
            <a:ext cx="22071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33" name="CustomShape 11"/>
          <p:cNvSpPr/>
          <p:nvPr/>
        </p:nvSpPr>
        <p:spPr>
          <a:xfrm>
            <a:off x="1836000" y="5328000"/>
            <a:ext cx="1106640" cy="856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Evt(p: </a:t>
            </a:r>
            <a:r>
              <a:rPr i="1" lang="en-GB"/>
              <a:t>x</a:t>
            </a:r>
            <a:r>
              <a:rPr lang="en-GB"/>
              <a:t>){</a:t>
            </a:r>
            <a:endParaRPr/>
          </a:p>
          <a:p>
            <a:r>
              <a:rPr lang="en-GB"/>
              <a:t>  </a:t>
            </a:r>
            <a:r>
              <a:rPr lang="en-GB"/>
              <a:t>A := p</a:t>
            </a:r>
            <a:endParaRPr/>
          </a:p>
          <a:p>
            <a:r>
              <a:rPr lang="en-GB"/>
              <a:t>}</a:t>
            </a:r>
            <a:endParaRPr/>
          </a:p>
        </p:txBody>
      </p:sp>
      <p:sp>
        <p:nvSpPr>
          <p:cNvPr id="134" name="CustomShape 12"/>
          <p:cNvSpPr/>
          <p:nvPr/>
        </p:nvSpPr>
        <p:spPr>
          <a:xfrm>
            <a:off x="6480000" y="5544000"/>
            <a:ext cx="87804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Evt(B);</a:t>
            </a:r>
            <a:endParaRPr/>
          </a:p>
        </p:txBody>
      </p:sp>
      <p:sp>
        <p:nvSpPr>
          <p:cNvPr id="135" name="CustomShape 13"/>
          <p:cNvSpPr/>
          <p:nvPr/>
        </p:nvSpPr>
        <p:spPr>
          <a:xfrm>
            <a:off x="756000" y="5040000"/>
            <a:ext cx="124236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subroutine</a:t>
            </a:r>
            <a:endParaRPr/>
          </a:p>
        </p:txBody>
      </p:sp>
      <p:sp>
        <p:nvSpPr>
          <p:cNvPr id="136" name="CustomShape 14"/>
          <p:cNvSpPr/>
          <p:nvPr/>
        </p:nvSpPr>
        <p:spPr>
          <a:xfrm>
            <a:off x="5976000" y="5076000"/>
            <a:ext cx="519840" cy="344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call</a:t>
            </a:r>
            <a:endParaRPr/>
          </a:p>
        </p:txBody>
      </p:sp>
      <p:sp>
        <p:nvSpPr>
          <p:cNvPr id="137" name="Line 15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8" name="Line 16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0" name="CustomShape 2"/>
          <p:cNvSpPr/>
          <p:nvPr/>
        </p:nvSpPr>
        <p:spPr>
          <a:xfrm>
            <a:off x="648000" y="5004000"/>
            <a:ext cx="7764480" cy="157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Task Body Syntax: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Allows use of Branches, Sequence and Loops.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Has an 'Output' to console. </a:t>
            </a:r>
            <a:endParaRPr/>
          </a:p>
        </p:txBody>
      </p:sp>
      <p:pic>
        <p:nvPicPr>
          <p:cNvPr descr="" id="1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2160000"/>
            <a:ext cx="1841760" cy="22629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396000" y="216000"/>
            <a:ext cx="4221360" cy="712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463320" y="1021680"/>
            <a:ext cx="801432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Adds 'Tasking' Implementation Information to Event-B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5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Heater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Controller Example</a:t>
            </a:r>
            <a:endParaRPr/>
          </a:p>
        </p:txBody>
      </p:sp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7960" y="1908360"/>
            <a:ext cx="4492800" cy="31784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68000" y="972000"/>
            <a:ext cx="3986640" cy="45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Controller vs Environment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984960" y="5982120"/>
            <a:ext cx="7457400" cy="43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400"/>
              <a:t>This example is from the Tasking Event-B wiki tutorial.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0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Heater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Controller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Example</a:t>
            </a:r>
            <a:endParaRPr/>
          </a:p>
        </p:txBody>
      </p:sp>
      <p:pic>
        <p:nvPicPr>
          <p:cNvPr descr="" id="1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800" y="1359000"/>
            <a:ext cx="6855120" cy="51408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40000" y="828000"/>
            <a:ext cx="2141280" cy="45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Another View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4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Tasking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Machine</a:t>
            </a:r>
            <a:endParaRPr/>
          </a:p>
        </p:txBody>
      </p:sp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7040" y="2205000"/>
            <a:ext cx="4267080" cy="37810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332000" y="4536000"/>
            <a:ext cx="1081080" cy="1367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000">
                <a:solidFill>
                  <a:srgbClr val="280099"/>
                </a:solidFill>
              </a:rPr>
              <a:t>Events</a:t>
            </a:r>
            <a:r>
              <a:rPr lang="en-GB" sz="2000">
                <a:solidFill>
                  <a:srgbClr val="0000ff"/>
                </a:solidFill>
              </a:rPr>
              <a:t>:</a:t>
            </a:r>
            <a:endParaRPr/>
          </a:p>
          <a:p>
            <a:r>
              <a:rPr i="1" lang="en-GB" sz="1400">
                <a:solidFill>
                  <a:srgbClr val="000000"/>
                </a:solidFill>
              </a:rPr>
              <a:t>Used in a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Sequence,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Branch,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Loop,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Output</a:t>
            </a:r>
            <a:endParaRPr/>
          </a:p>
        </p:txBody>
      </p:sp>
      <p:sp>
        <p:nvSpPr>
          <p:cNvPr id="157" name="Line 4"/>
          <p:cNvSpPr/>
          <p:nvPr/>
        </p:nvSpPr>
        <p:spPr>
          <a:xfrm>
            <a:off x="2418120" y="4752000"/>
            <a:ext cx="136188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8" name="CustomShape 5"/>
          <p:cNvSpPr/>
          <p:nvPr/>
        </p:nvSpPr>
        <p:spPr>
          <a:xfrm>
            <a:off x="422640" y="797040"/>
            <a:ext cx="5180400" cy="45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Implementation level Specification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771120" y="1368000"/>
            <a:ext cx="658908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AutoTasks Machines and Environ Machines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80" y="288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1" name="CustomShape 2"/>
          <p:cNvSpPr/>
          <p:nvPr/>
        </p:nvSpPr>
        <p:spPr>
          <a:xfrm>
            <a:off x="457200" y="274680"/>
            <a:ext cx="8218440" cy="11318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'in'/ 'out'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annotations</a:t>
            </a:r>
            <a:endParaRPr/>
          </a:p>
        </p:txBody>
      </p:sp>
      <p:pic>
        <p:nvPicPr>
          <p:cNvPr descr="" id="1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000" y="1800000"/>
            <a:ext cx="5030640" cy="42386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252000" y="2029680"/>
            <a:ext cx="1758600" cy="340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synchronization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60000" y="4248000"/>
            <a:ext cx="1240560" cy="596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Parameter</a:t>
            </a:r>
            <a:endParaRPr/>
          </a:p>
          <a:p>
            <a:r>
              <a:rPr lang="en-GB"/>
              <a:t>direction</a:t>
            </a:r>
            <a:endParaRPr/>
          </a:p>
        </p:txBody>
      </p:sp>
      <p:sp>
        <p:nvSpPr>
          <p:cNvPr id="165" name="Line 5"/>
          <p:cNvSpPr/>
          <p:nvPr/>
        </p:nvSpPr>
        <p:spPr>
          <a:xfrm>
            <a:off x="1512000" y="2304000"/>
            <a:ext cx="720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6" name="Line 6"/>
          <p:cNvSpPr/>
          <p:nvPr/>
        </p:nvSpPr>
        <p:spPr>
          <a:xfrm>
            <a:off x="1368000" y="4680000"/>
            <a:ext cx="108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27468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the last Session ...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80600" y="1780200"/>
            <a:ext cx="8181720" cy="2718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how errors can be introduced by          the </a:t>
            </a:r>
            <a:r>
              <a:rPr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some examples of attempts to              improve programming languages.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suggested that Event-B could help.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20" y="-3204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8" name="CustomShape 2"/>
          <p:cNvSpPr/>
          <p:nvPr/>
        </p:nvSpPr>
        <p:spPr>
          <a:xfrm>
            <a:off x="457200" y="202680"/>
            <a:ext cx="821844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Code Generation</a:t>
            </a:r>
            <a:endParaRPr/>
          </a:p>
        </p:txBody>
      </p:sp>
      <p:pic>
        <p:nvPicPr>
          <p:cNvPr descr="" id="1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1296000"/>
            <a:ext cx="7364160" cy="50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1" name="CustomShape 2"/>
          <p:cNvSpPr/>
          <p:nvPr/>
        </p:nvSpPr>
        <p:spPr>
          <a:xfrm>
            <a:off x="457200" y="27468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Generated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Code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720000" y="982440"/>
            <a:ext cx="7697880" cy="5442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Display Task: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Shared_Object: Shared_Object_IMPL; 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Display_Update_Task_IMPL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cttm1 : Integer := 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period: constant Time_Span := To_Time_Span(0.5);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nextTime: Time := clock + period;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delay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until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nextTime;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Shared_Object.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(cttm1);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Protected Object: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4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000" y="325080"/>
            <a:ext cx="6765480" cy="54324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4"/>
          <p:cNvSpPr/>
          <p:nvPr/>
        </p:nvSpPr>
        <p:spPr>
          <a:xfrm>
            <a:off x="1152000" y="1944000"/>
            <a:ext cx="6657480" cy="3598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400"/>
              <a:t>So far,</a:t>
            </a:r>
            <a:endParaRPr/>
          </a:p>
          <a:p>
            <a:endParaRPr/>
          </a:p>
          <a:p>
            <a:r>
              <a:rPr lang="en-GB" sz="2400"/>
              <a:t>- translations for built-in Event-B types are     </a:t>
            </a:r>
            <a:endParaRPr/>
          </a:p>
          <a:p>
            <a:r>
              <a:rPr lang="en-GB" sz="2400"/>
              <a:t>   </a:t>
            </a:r>
            <a:r>
              <a:rPr lang="en-GB" sz="2400"/>
              <a:t>restricted to INTs and BOOLs.</a:t>
            </a:r>
            <a:endParaRPr/>
          </a:p>
          <a:p>
            <a:endParaRPr/>
          </a:p>
          <a:p>
            <a:r>
              <a:rPr lang="en-GB" sz="2400"/>
              <a:t>- and Event-B INTs are not bounded </a:t>
            </a:r>
            <a:endParaRPr/>
          </a:p>
          <a:p>
            <a:r>
              <a:rPr lang="en-GB" sz="2400"/>
              <a:t>  </a:t>
            </a:r>
            <a:r>
              <a:rPr lang="en-GB" sz="2400"/>
              <a:t>(wrap-around in implementations?).</a:t>
            </a:r>
            <a:endParaRPr/>
          </a:p>
          <a:p>
            <a:endParaRPr/>
          </a:p>
          <a:p>
            <a:r>
              <a:rPr lang="en-GB" sz="2400"/>
              <a:t>- we don't even have arrays as standard in Event-B.  </a:t>
            </a:r>
            <a:endParaRPr/>
          </a:p>
          <a:p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543960" y="418680"/>
            <a:ext cx="8057520" cy="111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Types and Translations.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9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468000" y="325080"/>
            <a:ext cx="6765480" cy="54324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4"/>
          <p:cNvSpPr/>
          <p:nvPr/>
        </p:nvSpPr>
        <p:spPr>
          <a:xfrm>
            <a:off x="1188000" y="2304000"/>
            <a:ext cx="6621480" cy="352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- Use the Theory Plug-in</a:t>
            </a:r>
            <a:endParaRPr/>
          </a:p>
          <a:p>
            <a:endParaRPr/>
          </a:p>
          <a:p>
            <a:r>
              <a:rPr lang="en-GB" sz="2600"/>
              <a:t>- Theories are used to define new </a:t>
            </a:r>
            <a:endParaRPr/>
          </a:p>
          <a:p>
            <a:r>
              <a:rPr lang="en-GB" sz="2600"/>
              <a:t>   </a:t>
            </a:r>
            <a:r>
              <a:rPr lang="en-GB" sz="2600"/>
              <a:t>- datatypes</a:t>
            </a:r>
            <a:endParaRPr/>
          </a:p>
          <a:p>
            <a:r>
              <a:rPr lang="en-GB" sz="2600"/>
              <a:t>   </a:t>
            </a:r>
            <a:r>
              <a:rPr lang="en-GB" sz="2600"/>
              <a:t>- operators</a:t>
            </a:r>
            <a:endParaRPr/>
          </a:p>
          <a:p>
            <a:r>
              <a:rPr lang="en-GB" sz="2600"/>
              <a:t>   </a:t>
            </a:r>
            <a:r>
              <a:rPr lang="en-GB" sz="2600"/>
              <a:t>- rewrite rules</a:t>
            </a:r>
            <a:endParaRPr/>
          </a:p>
          <a:p>
            <a:r>
              <a:rPr lang="en-GB" sz="2600"/>
              <a:t>   </a:t>
            </a:r>
            <a:r>
              <a:rPr lang="en-GB" sz="2600"/>
              <a:t>- inference rules</a:t>
            </a:r>
            <a:endParaRPr/>
          </a:p>
          <a:p>
            <a:endParaRPr/>
          </a:p>
          <a:p>
            <a:r>
              <a:rPr lang="en-GB" sz="2600">
                <a:solidFill>
                  <a:srgbClr val="0000ff"/>
                </a:solidFill>
              </a:rPr>
              <a:t>We also use it for code generation,</a:t>
            </a:r>
            <a:endParaRPr/>
          </a:p>
          <a:p>
            <a:r>
              <a:rPr lang="en-GB" sz="2600">
                <a:solidFill>
                  <a:srgbClr val="0000ff"/>
                </a:solidFill>
              </a:rPr>
              <a:t>- to translate predicates and expressions.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543960" y="418680"/>
            <a:ext cx="8057520" cy="111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Extending Event-B:</a:t>
            </a:r>
            <a:endParaRPr/>
          </a:p>
          <a:p>
            <a:r>
              <a:rPr lang="en-GB" sz="4000"/>
              <a:t> </a:t>
            </a:r>
            <a:r>
              <a:rPr lang="en-GB" sz="4000"/>
              <a:t>with New Types, and Translations.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1008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4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226800" y="325080"/>
            <a:ext cx="8687880" cy="543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Defining a Translator: </a:t>
            </a:r>
            <a:endParaRPr/>
          </a:p>
          <a:p>
            <a:r>
              <a:rPr lang="en-GB" sz="4000"/>
              <a:t> </a:t>
            </a:r>
            <a:r>
              <a:rPr lang="en-GB" sz="3600"/>
              <a:t>From Event-B to a 'new' Target Language </a:t>
            </a:r>
            <a:endParaRPr/>
          </a:p>
        </p:txBody>
      </p:sp>
      <p:pic>
        <p:nvPicPr>
          <p:cNvPr descr="" id="1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000" y="2044440"/>
            <a:ext cx="4749120" cy="436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8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40640" y="325080"/>
            <a:ext cx="6324840" cy="543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Adding new Types</a:t>
            </a:r>
            <a:endParaRPr/>
          </a:p>
        </p:txBody>
      </p:sp>
      <p:pic>
        <p:nvPicPr>
          <p:cNvPr descr="" id="19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080" y="1800000"/>
            <a:ext cx="5034960" cy="35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2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440640" y="325080"/>
            <a:ext cx="7737120" cy="543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3600"/>
              <a:t>Adding a Translation for the new Type</a:t>
            </a:r>
            <a:endParaRPr/>
          </a:p>
        </p:txBody>
      </p:sp>
      <p:pic>
        <p:nvPicPr>
          <p:cNvPr descr="" id="1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60" y="2016360"/>
            <a:ext cx="6188760" cy="395676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388080" y="929160"/>
            <a:ext cx="1961280" cy="45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(In a theory)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7" name="CustomShape 2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40640" y="325080"/>
            <a:ext cx="7737120" cy="543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Using</a:t>
            </a:r>
            <a:r>
              <a:rPr lang="en-GB" sz="3600"/>
              <a:t> a new Type</a:t>
            </a:r>
            <a:endParaRPr/>
          </a:p>
        </p:txBody>
      </p:sp>
      <p:pic>
        <p:nvPicPr>
          <p:cNvPr descr="" id="19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691640"/>
            <a:ext cx="7270560" cy="42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1044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1" name="CustomShape 2"/>
          <p:cNvSpPr/>
          <p:nvPr/>
        </p:nvSpPr>
        <p:spPr>
          <a:xfrm>
            <a:off x="720000" y="1836000"/>
            <a:ext cx="7764480" cy="157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- AutoTasks do not communicate with each other.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Communicate through Shared Machines.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No nesting, in the Tasking Event-B syntax.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One machine per 'Object'.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...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1368000" y="216000"/>
            <a:ext cx="4221360" cy="712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 - </a:t>
            </a:r>
            <a:r>
              <a:rPr lang="en-GB" sz="2600"/>
              <a:t>restrictions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463320" y="1381680"/>
            <a:ext cx="1779480" cy="4579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396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5" name="CustomShape 2"/>
          <p:cNvSpPr/>
          <p:nvPr/>
        </p:nvSpPr>
        <p:spPr>
          <a:xfrm>
            <a:off x="457200" y="274680"/>
            <a:ext cx="8218440" cy="11318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And finally … (almost)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844560" y="1470600"/>
            <a:ext cx="7593840" cy="4032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800">
                <a:solidFill>
                  <a:srgbClr val="000000"/>
                </a:solidFill>
              </a:rPr>
              <a:t>- Writing code for Safety Critical Systems is hard.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The existing code can be augmented by additional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notations for extended static-checking (JML),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static checking + proof (SPARKAda) 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Use safe language subsets.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Place restrictions on the implementation.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- esp. for timing, and concurrency.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- Use Formal Modelling with automatic code gen.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also, use Model-checking, SAT/SMT etc.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to help discover errors.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457200" y="27468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What can 'we' do?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493200" y="1600920"/>
            <a:ext cx="8218440" cy="3294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With Event-B tools (+ Tasking Event-B)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can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generate code automatically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formal modelling helps to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systematic errors.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do less coding.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encourage re-use (using code templates).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8" name="CustomShape 2"/>
          <p:cNvSpPr/>
          <p:nvPr/>
        </p:nvSpPr>
        <p:spPr>
          <a:xfrm>
            <a:off x="457200" y="274680"/>
            <a:ext cx="8218440" cy="11318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and finally (actually)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864000" y="1691640"/>
            <a:ext cx="7476480" cy="3773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If you write code </a:t>
            </a:r>
            <a:r>
              <a:rPr lang="en-GB" sz="2600">
                <a:solidFill>
                  <a:srgbClr val="280099"/>
                </a:solidFill>
              </a:rPr>
              <a:t>manually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much of the development effort is invested in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eliminating coding errors.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With</a:t>
            </a:r>
            <a:r>
              <a:rPr lang="en-GB" sz="2600">
                <a:solidFill>
                  <a:srgbClr val="280099"/>
                </a:solidFill>
              </a:rPr>
              <a:t> automatic code generation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The modelling process helps to eliminate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280099"/>
                </a:solidFill>
              </a:rPr>
              <a:t>systemic</a:t>
            </a:r>
            <a:r>
              <a:rPr lang="en-GB" sz="2600">
                <a:solidFill>
                  <a:srgbClr val="000000"/>
                </a:solidFill>
              </a:rPr>
              <a:t> errors.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If the translator is 'trusted', coding errors should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be absent.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Certifying a translator is possible, but expensive.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828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>
            <a:off x="457200" y="27468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How to do this ...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20000" y="1260000"/>
            <a:ext cx="7846920" cy="4514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As you know, Event-B is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modelling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, not                programming.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Developers focus on the design, not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To produce source code, we add 'extra'                information to Event-B.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 still we need a trusted compiler.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and, ideally, 'certify' the translator.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could still verify the code with JML,                SPARKAda etc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9" name="CustomShape 2"/>
          <p:cNvSpPr/>
          <p:nvPr/>
        </p:nvSpPr>
        <p:spPr>
          <a:xfrm>
            <a:off x="1116000" y="1195200"/>
            <a:ext cx="6911640" cy="49647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Targets: </a:t>
            </a:r>
            <a:r>
              <a:rPr lang="en-GB" sz="2600">
                <a:solidFill>
                  <a:srgbClr val="0047ff"/>
                </a:solidFill>
                <a:latin typeface="Arial"/>
                <a:ea typeface="DejaVu Sans Mono"/>
              </a:rPr>
              <a:t>Ada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, OpenMP </a:t>
            </a:r>
            <a:r>
              <a:rPr lang="en-GB" sz="2600">
                <a:solidFill>
                  <a:srgbClr val="0047ff"/>
                </a:solidFill>
                <a:latin typeface="Arial"/>
                <a:ea typeface="DejaVu Sans Mono"/>
              </a:rPr>
              <a:t>C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, FMI </a:t>
            </a:r>
            <a:r>
              <a:rPr lang="en-GB" sz="2600">
                <a:solidFill>
                  <a:srgbClr val="0047ff"/>
                </a:solidFill>
                <a:latin typeface="Arial"/>
                <a:ea typeface="DejaVu Sans Mono"/>
              </a:rPr>
              <a:t>C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en-GB" sz="2600">
                <a:solidFill>
                  <a:srgbClr val="0047ff"/>
                </a:solidFill>
                <a:latin typeface="Arial"/>
                <a:ea typeface="DejaVu Sans Mono"/>
              </a:rPr>
              <a:t>Java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….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The approach is suitable for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single threaded implementations.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multi-threaded implementations (using             decomposition).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not currently OO, but could be done.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Current Focus is on embedded systems.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'Implementable' controller code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Environment simulation.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560" y="27504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Targets for Translation ...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828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2" name="CustomShape 2"/>
          <p:cNvSpPr/>
          <p:nvPr/>
        </p:nvSpPr>
        <p:spPr>
          <a:xfrm>
            <a:off x="457200" y="274680"/>
            <a:ext cx="821844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Event-B at the implementation level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457200" y="1024200"/>
            <a:ext cx="8218440" cy="4514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Tasking Event-B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Event-B models: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Tasks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(AutoTask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</a:t>
            </a:r>
            <a:r>
              <a:rPr lang="en-GB" sz="2800">
                <a:solidFill>
                  <a:srgbClr val="0047ff"/>
                </a:solidFill>
                <a:latin typeface="Arial"/>
              </a:rPr>
              <a:t>Protected Objects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(Shared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(Environ Machine).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 Decomposition to partition the system.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 Style.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Events model communication, between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Environment 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Protected Objects.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and Protected Objects.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5" name="CustomShape 2"/>
          <p:cNvSpPr/>
          <p:nvPr/>
        </p:nvSpPr>
        <p:spPr>
          <a:xfrm>
            <a:off x="612000" y="274680"/>
            <a:ext cx="7917120" cy="58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Where Tasking Event-B Fits in.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1620000"/>
            <a:ext cx="6477120" cy="43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80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8" name="CustomShape 2"/>
          <p:cNvSpPr/>
          <p:nvPr/>
        </p:nvSpPr>
        <p:spPr>
          <a:xfrm>
            <a:off x="324000" y="94680"/>
            <a:ext cx="8490600" cy="764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Shared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Event Decomposition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000" y="2232000"/>
            <a:ext cx="4666320" cy="363744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363240" y="908640"/>
            <a:ext cx="4023360" cy="45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>
                <a:solidFill>
                  <a:srgbClr val="000000"/>
                </a:solidFill>
              </a:rPr>
              <a:t>Tool-driven decomposition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440" y="10440"/>
            <a:ext cx="9132840" cy="684684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2" name="CustomShape 2"/>
          <p:cNvSpPr/>
          <p:nvPr/>
        </p:nvSpPr>
        <p:spPr>
          <a:xfrm>
            <a:off x="457200" y="274680"/>
            <a:ext cx="8218440" cy="440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Event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'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Synchronization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'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332000"/>
            <a:ext cx="6263640" cy="49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