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685800" y="2130840"/>
            <a:ext cx="7762320" cy="1459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'Avoiding Programming' for Safety Critical Systems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1371600" y="3886560"/>
            <a:ext cx="6390720" cy="174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6" name="CustomShape 2"/>
          <p:cNvSpPr/>
          <p:nvPr/>
        </p:nvSpPr>
        <p:spPr>
          <a:xfrm>
            <a:off x="133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Preparing for Decomposition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3448440" y="1993680"/>
            <a:ext cx="2250720" cy="1196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B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1443240" y="4248000"/>
            <a:ext cx="1432440" cy="82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M1</a:t>
            </a:r>
            <a:endParaRPr/>
          </a:p>
        </p:txBody>
      </p:sp>
      <p:sp>
        <p:nvSpPr>
          <p:cNvPr id="69" name="CustomShape 5"/>
          <p:cNvSpPr/>
          <p:nvPr/>
        </p:nvSpPr>
        <p:spPr>
          <a:xfrm>
            <a:off x="6401520" y="4212000"/>
            <a:ext cx="1523880" cy="82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M2</a:t>
            </a:r>
            <a:endParaRPr/>
          </a:p>
        </p:txBody>
      </p:sp>
      <p:sp>
        <p:nvSpPr>
          <p:cNvPr id="70" name="CustomShape 6"/>
          <p:cNvSpPr/>
          <p:nvPr/>
        </p:nvSpPr>
        <p:spPr>
          <a:xfrm>
            <a:off x="1008000" y="4248000"/>
            <a:ext cx="2302920" cy="215892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1" name="CustomShape 7"/>
          <p:cNvSpPr/>
          <p:nvPr/>
        </p:nvSpPr>
        <p:spPr>
          <a:xfrm>
            <a:off x="3893400" y="1116000"/>
            <a:ext cx="1432440" cy="82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M0</a:t>
            </a:r>
            <a:endParaRPr/>
          </a:p>
        </p:txBody>
      </p:sp>
      <p:sp>
        <p:nvSpPr>
          <p:cNvPr id="72" name="CustomShape 8"/>
          <p:cNvSpPr/>
          <p:nvPr/>
        </p:nvSpPr>
        <p:spPr>
          <a:xfrm>
            <a:off x="6012000" y="4212000"/>
            <a:ext cx="2302920" cy="219492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3" name="CustomShape 9"/>
          <p:cNvSpPr/>
          <p:nvPr/>
        </p:nvSpPr>
        <p:spPr>
          <a:xfrm>
            <a:off x="3420000" y="1044000"/>
            <a:ext cx="2302920" cy="219492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74" name="CustomShape 10"/>
          <p:cNvSpPr/>
          <p:nvPr/>
        </p:nvSpPr>
        <p:spPr>
          <a:xfrm>
            <a:off x="1064880" y="5089680"/>
            <a:ext cx="1497960" cy="1196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?</a:t>
            </a:r>
            <a:endParaRPr/>
          </a:p>
        </p:txBody>
      </p:sp>
      <p:sp>
        <p:nvSpPr>
          <p:cNvPr id="75" name="CustomShape 11"/>
          <p:cNvSpPr/>
          <p:nvPr/>
        </p:nvSpPr>
        <p:spPr>
          <a:xfrm>
            <a:off x="6104880" y="5089680"/>
            <a:ext cx="1497960" cy="1196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? := B</a:t>
            </a:r>
            <a:endParaRPr/>
          </a:p>
        </p:txBody>
      </p:sp>
      <p:sp>
        <p:nvSpPr>
          <p:cNvPr id="76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CustomShape 13"/>
          <p:cNvSpPr/>
          <p:nvPr/>
        </p:nvSpPr>
        <p:spPr>
          <a:xfrm>
            <a:off x="1183680" y="1938960"/>
            <a:ext cx="1587960" cy="601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Cannot</a:t>
            </a:r>
            <a:endParaRPr/>
          </a:p>
          <a:p>
            <a:r>
              <a:rPr lang="en-GB"/>
              <a:t>Decompose !!</a:t>
            </a:r>
            <a:endParaRPr/>
          </a:p>
        </p:txBody>
      </p:sp>
      <p:sp>
        <p:nvSpPr>
          <p:cNvPr id="78" name="CustomShape 14"/>
          <p:cNvSpPr/>
          <p:nvPr/>
        </p:nvSpPr>
        <p:spPr>
          <a:xfrm>
            <a:off x="648000" y="3888000"/>
            <a:ext cx="7918920" cy="266292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745832448000" sp="-745832448000"/>
              <a:ds d="-745832448000" sp="-745832448000"/>
            </a:custDash>
            <a:round/>
          </a:ln>
        </p:spPr>
      </p:sp>
      <p:sp>
        <p:nvSpPr>
          <p:cNvPr id="79" name="CustomShape 15"/>
          <p:cNvSpPr/>
          <p:nvPr/>
        </p:nvSpPr>
        <p:spPr>
          <a:xfrm>
            <a:off x="684000" y="3888000"/>
            <a:ext cx="22064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80" name="Line 16"/>
          <p:cNvSpPr/>
          <p:nvPr/>
        </p:nvSpPr>
        <p:spPr>
          <a:xfrm flipV="1">
            <a:off x="4572000" y="3240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1" name="CustomShape 17"/>
          <p:cNvSpPr/>
          <p:nvPr/>
        </p:nvSpPr>
        <p:spPr>
          <a:xfrm>
            <a:off x="4608000" y="3384000"/>
            <a:ext cx="130284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  <p:sp>
        <p:nvSpPr>
          <p:cNvPr id="82" name="CustomShape 18"/>
          <p:cNvSpPr/>
          <p:nvPr/>
        </p:nvSpPr>
        <p:spPr>
          <a:xfrm>
            <a:off x="159120" y="862560"/>
            <a:ext cx="315900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 Problematic Decomposition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4" name="CustomShape 2"/>
          <p:cNvSpPr/>
          <p:nvPr/>
        </p:nvSpPr>
        <p:spPr>
          <a:xfrm>
            <a:off x="9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Preparing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for Decomposition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440520" y="1489680"/>
            <a:ext cx="230256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579480" y="1008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3420000" y="936000"/>
            <a:ext cx="2302920" cy="215892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88" name="CustomShape 6"/>
          <p:cNvSpPr/>
          <p:nvPr/>
        </p:nvSpPr>
        <p:spPr>
          <a:xfrm>
            <a:off x="158040" y="899280"/>
            <a:ext cx="237420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Introduce Parameters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6323760" y="1086840"/>
            <a:ext cx="13334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Refines M0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6480000" y="2808000"/>
            <a:ext cx="129816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Was A := B</a:t>
            </a:r>
            <a:endParaRPr/>
          </a:p>
        </p:txBody>
      </p:sp>
      <p:sp>
        <p:nvSpPr>
          <p:cNvPr id="91" name="Line 9"/>
          <p:cNvSpPr/>
          <p:nvPr/>
        </p:nvSpPr>
        <p:spPr>
          <a:xfrm flipH="1" flipV="1">
            <a:off x="5652000" y="2880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Line 10"/>
          <p:cNvSpPr/>
          <p:nvPr/>
        </p:nvSpPr>
        <p:spPr>
          <a:xfrm flipH="1">
            <a:off x="5564520" y="1224000"/>
            <a:ext cx="7592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3600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4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440520" y="1489680"/>
            <a:ext cx="230256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1577520" y="3888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844960" y="3852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1078920" y="3888000"/>
            <a:ext cx="3030840" cy="2406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99" name="CustomShape 7"/>
          <p:cNvSpPr/>
          <p:nvPr/>
        </p:nvSpPr>
        <p:spPr>
          <a:xfrm>
            <a:off x="3579480" y="1008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5289840" y="3852000"/>
            <a:ext cx="3094200" cy="2442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1" name="CustomShape 9"/>
          <p:cNvSpPr/>
          <p:nvPr/>
        </p:nvSpPr>
        <p:spPr>
          <a:xfrm>
            <a:off x="3420000" y="936000"/>
            <a:ext cx="2302920" cy="215892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02" name="CustomShape 10"/>
          <p:cNvSpPr/>
          <p:nvPr/>
        </p:nvSpPr>
        <p:spPr>
          <a:xfrm>
            <a:off x="1056960" y="4369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5302440" y="4369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04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CustomShape 13"/>
          <p:cNvSpPr/>
          <p:nvPr/>
        </p:nvSpPr>
        <p:spPr>
          <a:xfrm>
            <a:off x="1183680" y="1938960"/>
            <a:ext cx="139572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Decompose</a:t>
            </a:r>
            <a:endParaRPr/>
          </a:p>
        </p:txBody>
      </p:sp>
      <p:sp>
        <p:nvSpPr>
          <p:cNvPr id="106" name="CustomShape 14"/>
          <p:cNvSpPr/>
          <p:nvPr/>
        </p:nvSpPr>
        <p:spPr>
          <a:xfrm>
            <a:off x="648000" y="3528000"/>
            <a:ext cx="7918920" cy="302292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745832448000" sp="-745832448000"/>
              <a:ds d="-745832448000" sp="-745832448000"/>
            </a:custDash>
            <a:round/>
          </a:ln>
        </p:spPr>
      </p:sp>
      <p:sp>
        <p:nvSpPr>
          <p:cNvPr id="107" name="CustomShape 15"/>
          <p:cNvSpPr/>
          <p:nvPr/>
        </p:nvSpPr>
        <p:spPr>
          <a:xfrm>
            <a:off x="684000" y="3528000"/>
            <a:ext cx="22064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08" name="Line 16"/>
          <p:cNvSpPr/>
          <p:nvPr/>
        </p:nvSpPr>
        <p:spPr>
          <a:xfrm flipV="1">
            <a:off x="4572000" y="3096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CustomShape 17"/>
          <p:cNvSpPr/>
          <p:nvPr/>
        </p:nvSpPr>
        <p:spPr>
          <a:xfrm>
            <a:off x="5004000" y="3096000"/>
            <a:ext cx="130284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1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Model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of Communication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577520" y="2016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844960" y="1980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1078920" y="2016000"/>
            <a:ext cx="3030840" cy="2406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5" name="CustomShape 6"/>
          <p:cNvSpPr/>
          <p:nvPr/>
        </p:nvSpPr>
        <p:spPr>
          <a:xfrm>
            <a:off x="5289840" y="1980000"/>
            <a:ext cx="3094200" cy="2442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16" name="CustomShape 7"/>
          <p:cNvSpPr/>
          <p:nvPr/>
        </p:nvSpPr>
        <p:spPr>
          <a:xfrm>
            <a:off x="1056960" y="2497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>
            <a:off x="5302440" y="2497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>
            <a:off x="648000" y="1656000"/>
            <a:ext cx="7918920" cy="3022920"/>
          </a:xfrm>
          <a:prstGeom prst="rect">
            <a:avLst/>
          </a:prstGeom>
          <a:noFill/>
          <a:ln cap="rnd" w="36000">
            <a:solidFill>
              <a:srgbClr val="808080"/>
            </a:solidFill>
            <a:custDash>
              <a:ds d="-745832448000" sp="-745832448000"/>
              <a:ds d="-745832448000" sp="-745832448000"/>
            </a:custDash>
            <a:round/>
          </a:ln>
        </p:spPr>
      </p:sp>
      <p:sp>
        <p:nvSpPr>
          <p:cNvPr id="119" name="CustomShape 10"/>
          <p:cNvSpPr/>
          <p:nvPr/>
        </p:nvSpPr>
        <p:spPr>
          <a:xfrm>
            <a:off x="684000" y="1656000"/>
            <a:ext cx="22064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20" name="CustomShape 11"/>
          <p:cNvSpPr/>
          <p:nvPr/>
        </p:nvSpPr>
        <p:spPr>
          <a:xfrm>
            <a:off x="366480" y="1119240"/>
            <a:ext cx="22082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21" name="CustomShape 12"/>
          <p:cNvSpPr/>
          <p:nvPr/>
        </p:nvSpPr>
        <p:spPr>
          <a:xfrm>
            <a:off x="4536000" y="1116000"/>
            <a:ext cx="22082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22" name="Line 13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14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5" name="CustomShape 2"/>
          <p:cNvSpPr/>
          <p:nvPr/>
        </p:nvSpPr>
        <p:spPr>
          <a:xfrm>
            <a:off x="72000" y="238680"/>
            <a:ext cx="89269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An Implementation of the Communication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577520" y="2016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5844960" y="1980000"/>
            <a:ext cx="19839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1078920" y="2016000"/>
            <a:ext cx="3030840" cy="2406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29" name="CustomShape 6"/>
          <p:cNvSpPr/>
          <p:nvPr/>
        </p:nvSpPr>
        <p:spPr>
          <a:xfrm>
            <a:off x="5289840" y="1980000"/>
            <a:ext cx="3094200" cy="2442960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</a:ln>
        </p:spPr>
      </p:sp>
      <p:sp>
        <p:nvSpPr>
          <p:cNvPr id="130" name="CustomShape 7"/>
          <p:cNvSpPr/>
          <p:nvPr/>
        </p:nvSpPr>
        <p:spPr>
          <a:xfrm>
            <a:off x="1056960" y="2497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5302440" y="2497680"/>
            <a:ext cx="3075120" cy="156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366480" y="1119240"/>
            <a:ext cx="22082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4536000" y="1116000"/>
            <a:ext cx="22082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34" name="CustomShape 11"/>
          <p:cNvSpPr/>
          <p:nvPr/>
        </p:nvSpPr>
        <p:spPr>
          <a:xfrm>
            <a:off x="1836000" y="5328000"/>
            <a:ext cx="1107720" cy="857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Evt(p: </a:t>
            </a:r>
            <a:r>
              <a:rPr i="1" lang="en-GB"/>
              <a:t>x</a:t>
            </a:r>
            <a:r>
              <a:rPr lang="en-GB"/>
              <a:t>){</a:t>
            </a:r>
            <a:endParaRPr/>
          </a:p>
          <a:p>
            <a:r>
              <a:rPr lang="en-GB"/>
              <a:t>  </a:t>
            </a:r>
            <a:r>
              <a:rPr lang="en-GB"/>
              <a:t>A := p</a:t>
            </a:r>
            <a:endParaRPr/>
          </a:p>
          <a:p>
            <a:r>
              <a:rPr lang="en-GB"/>
              <a:t>}</a:t>
            </a:r>
            <a:endParaRPr/>
          </a:p>
        </p:txBody>
      </p:sp>
      <p:sp>
        <p:nvSpPr>
          <p:cNvPr id="135" name="CustomShape 12"/>
          <p:cNvSpPr/>
          <p:nvPr/>
        </p:nvSpPr>
        <p:spPr>
          <a:xfrm>
            <a:off x="6480000" y="5544000"/>
            <a:ext cx="87912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Evt(B);</a:t>
            </a:r>
            <a:endParaRPr/>
          </a:p>
        </p:txBody>
      </p:sp>
      <p:sp>
        <p:nvSpPr>
          <p:cNvPr id="136" name="CustomShape 13"/>
          <p:cNvSpPr/>
          <p:nvPr/>
        </p:nvSpPr>
        <p:spPr>
          <a:xfrm>
            <a:off x="756000" y="5040000"/>
            <a:ext cx="124344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subroutine</a:t>
            </a:r>
            <a:endParaRPr/>
          </a:p>
        </p:txBody>
      </p:sp>
      <p:sp>
        <p:nvSpPr>
          <p:cNvPr id="137" name="CustomShape 14"/>
          <p:cNvSpPr/>
          <p:nvPr/>
        </p:nvSpPr>
        <p:spPr>
          <a:xfrm>
            <a:off x="5976000" y="5076000"/>
            <a:ext cx="520920" cy="34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call</a:t>
            </a:r>
            <a:endParaRPr/>
          </a:p>
        </p:txBody>
      </p:sp>
      <p:sp>
        <p:nvSpPr>
          <p:cNvPr id="138" name="Line 15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16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1" name="CustomShape 2"/>
          <p:cNvSpPr/>
          <p:nvPr/>
        </p:nvSpPr>
        <p:spPr>
          <a:xfrm>
            <a:off x="648000" y="5004000"/>
            <a:ext cx="7765560" cy="157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Task Body Syntax: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Allows use of Branches, Sequence and Loops.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Has an 'Output' to console. </a:t>
            </a:r>
            <a:endParaRPr/>
          </a:p>
        </p:txBody>
      </p:sp>
      <p:pic>
        <p:nvPicPr>
          <p:cNvPr descr="" id="1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2160000"/>
            <a:ext cx="1842840" cy="2264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96000" y="216000"/>
            <a:ext cx="4222440" cy="71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463320" y="1021680"/>
            <a:ext cx="8015400" cy="45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Adds 'Tasking' Implementation Information to Event-B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6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Heater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Controller Example</a:t>
            </a:r>
            <a:endParaRPr/>
          </a:p>
        </p:txBody>
      </p:sp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7960" y="1908360"/>
            <a:ext cx="4493880" cy="317952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468000" y="972000"/>
            <a:ext cx="398772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Controller vs Environment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0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Heater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Controller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Example</a:t>
            </a:r>
            <a:endParaRPr/>
          </a:p>
        </p:txBody>
      </p:sp>
      <p:pic>
        <p:nvPicPr>
          <p:cNvPr descr="" id="1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800" y="1359000"/>
            <a:ext cx="6856200" cy="51418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40000" y="828000"/>
            <a:ext cx="2142360" cy="45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Another View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4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Tasking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Machine</a:t>
            </a:r>
            <a:endParaRPr/>
          </a:p>
        </p:txBody>
      </p:sp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7040" y="2205000"/>
            <a:ext cx="4268160" cy="37821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332000" y="4536000"/>
            <a:ext cx="1082160" cy="1368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000">
                <a:solidFill>
                  <a:srgbClr val="280099"/>
                </a:solidFill>
              </a:rPr>
              <a:t>Events</a:t>
            </a:r>
            <a:r>
              <a:rPr lang="en-GB" sz="2000">
                <a:solidFill>
                  <a:srgbClr val="0000ff"/>
                </a:solidFill>
              </a:rPr>
              <a:t>:</a:t>
            </a:r>
            <a:endParaRPr/>
          </a:p>
          <a:p>
            <a:r>
              <a:rPr i="1" lang="en-GB" sz="1400">
                <a:solidFill>
                  <a:srgbClr val="000000"/>
                </a:solidFill>
              </a:rPr>
              <a:t>Used in a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Sequence,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Branch,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Loop,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Output</a:t>
            </a:r>
            <a:endParaRPr/>
          </a:p>
        </p:txBody>
      </p:sp>
      <p:sp>
        <p:nvSpPr>
          <p:cNvPr id="157" name="Line 4"/>
          <p:cNvSpPr/>
          <p:nvPr/>
        </p:nvSpPr>
        <p:spPr>
          <a:xfrm>
            <a:off x="2418120" y="4752000"/>
            <a:ext cx="136188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8" name="CustomShape 5"/>
          <p:cNvSpPr/>
          <p:nvPr/>
        </p:nvSpPr>
        <p:spPr>
          <a:xfrm>
            <a:off x="422640" y="797040"/>
            <a:ext cx="5181480" cy="455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Implementation level Specification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771120" y="1368000"/>
            <a:ext cx="6590160" cy="45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AutoTasks Machines and Environ Machines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80" y="288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1" name="CustomShape 2"/>
          <p:cNvSpPr/>
          <p:nvPr/>
        </p:nvSpPr>
        <p:spPr>
          <a:xfrm>
            <a:off x="457200" y="274680"/>
            <a:ext cx="8219520" cy="1132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'in'/ 'out' 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annotations</a:t>
            </a:r>
            <a:endParaRPr/>
          </a:p>
        </p:txBody>
      </p:sp>
      <p:pic>
        <p:nvPicPr>
          <p:cNvPr descr="" id="1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000" y="1800000"/>
            <a:ext cx="5031720" cy="423972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252000" y="2029680"/>
            <a:ext cx="1759680" cy="342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synchronization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60000" y="4248000"/>
            <a:ext cx="1241640" cy="597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Parameter</a:t>
            </a:r>
            <a:endParaRPr/>
          </a:p>
          <a:p>
            <a:r>
              <a:rPr lang="en-GB"/>
              <a:t>direction</a:t>
            </a:r>
            <a:endParaRPr/>
          </a:p>
        </p:txBody>
      </p:sp>
      <p:sp>
        <p:nvSpPr>
          <p:cNvPr id="165" name="Line 5"/>
          <p:cNvSpPr/>
          <p:nvPr/>
        </p:nvSpPr>
        <p:spPr>
          <a:xfrm>
            <a:off x="1512000" y="2304000"/>
            <a:ext cx="720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6" name="Line 6"/>
          <p:cNvSpPr/>
          <p:nvPr/>
        </p:nvSpPr>
        <p:spPr>
          <a:xfrm>
            <a:off x="1368000" y="4680000"/>
            <a:ext cx="108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27468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the last Session ...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80600" y="2176200"/>
            <a:ext cx="8182800" cy="2719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how errors can be introduced by          the </a:t>
            </a:r>
            <a:r>
              <a:rPr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showed some examples of attempts to              improve programming languages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20" y="-3204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68" name="CustomShape 2"/>
          <p:cNvSpPr/>
          <p:nvPr/>
        </p:nvSpPr>
        <p:spPr>
          <a:xfrm>
            <a:off x="457200" y="202680"/>
            <a:ext cx="821952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Code Generation</a:t>
            </a:r>
            <a:endParaRPr/>
          </a:p>
        </p:txBody>
      </p:sp>
      <p:pic>
        <p:nvPicPr>
          <p:cNvPr descr="" id="1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1296000"/>
            <a:ext cx="7365240" cy="50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1" name="CustomShape 2"/>
          <p:cNvSpPr/>
          <p:nvPr/>
        </p:nvSpPr>
        <p:spPr>
          <a:xfrm>
            <a:off x="457200" y="27468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Generated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Code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720000" y="982440"/>
            <a:ext cx="7698960" cy="544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Display Task: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Shared_Object: Shared_Object_IMPL; 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Display_Update_Task_IMPL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cttm1 : Integer := 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period: constant Time_Span := To_Time_Span(0.5);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nextTime: Time := clock + period;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delay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until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nextTime;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Shared_Object.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(cttm1);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Protected Object: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4" name="CustomShape 2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000" y="325080"/>
            <a:ext cx="6766560" cy="54432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4"/>
          <p:cNvSpPr/>
          <p:nvPr/>
        </p:nvSpPr>
        <p:spPr>
          <a:xfrm>
            <a:off x="1188000" y="2304000"/>
            <a:ext cx="6622560" cy="3528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000"/>
              <a:t>Extend the Event-B mathematical language</a:t>
            </a:r>
            <a:endParaRPr/>
          </a:p>
          <a:p>
            <a:r>
              <a:rPr lang="en-GB" sz="2000"/>
              <a:t>- using the Theory Plug-in</a:t>
            </a:r>
            <a:endParaRPr/>
          </a:p>
          <a:p>
            <a:endParaRPr/>
          </a:p>
          <a:p>
            <a:r>
              <a:rPr lang="en-GB" sz="2000"/>
              <a:t>Theories are used to define new </a:t>
            </a:r>
            <a:endParaRPr/>
          </a:p>
          <a:p>
            <a:r>
              <a:rPr lang="en-GB" sz="2000"/>
              <a:t>- datatypes</a:t>
            </a:r>
            <a:endParaRPr/>
          </a:p>
          <a:p>
            <a:r>
              <a:rPr lang="en-GB" sz="2000"/>
              <a:t>- operators</a:t>
            </a:r>
            <a:endParaRPr/>
          </a:p>
          <a:p>
            <a:r>
              <a:rPr lang="en-GB" sz="2000"/>
              <a:t>- rewrite rules</a:t>
            </a:r>
            <a:endParaRPr/>
          </a:p>
          <a:p>
            <a:r>
              <a:rPr lang="en-GB" sz="2000"/>
              <a:t>- inference rules</a:t>
            </a:r>
            <a:endParaRPr/>
          </a:p>
          <a:p>
            <a:endParaRPr/>
          </a:p>
          <a:p>
            <a:endParaRPr/>
          </a:p>
          <a:p>
            <a:r>
              <a:rPr lang="en-GB" sz="2000">
                <a:solidFill>
                  <a:srgbClr val="0000ff"/>
                </a:solidFill>
              </a:rPr>
              <a:t>We also use it for code generation,</a:t>
            </a:r>
            <a:endParaRPr/>
          </a:p>
          <a:p>
            <a:r>
              <a:rPr lang="en-GB" sz="2000">
                <a:solidFill>
                  <a:srgbClr val="0000ff"/>
                </a:solidFill>
              </a:rPr>
              <a:t>- to translate predicates and expressions.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543960" y="418680"/>
            <a:ext cx="8058600" cy="111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Extending Event-B Maths: </a:t>
            </a:r>
            <a:endParaRPr/>
          </a:p>
          <a:p>
            <a:r>
              <a:rPr lang="en-GB" sz="4000"/>
              <a:t>Adding new types and Translations.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1008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9" name="CustomShape 2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226800" y="325080"/>
            <a:ext cx="8688960" cy="54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Defining a Translator: </a:t>
            </a:r>
            <a:endParaRPr/>
          </a:p>
          <a:p>
            <a:r>
              <a:rPr lang="en-GB"/>
              <a:t> </a:t>
            </a:r>
            <a:r>
              <a:rPr lang="en-GB"/>
              <a:t>From Event-B to a 'new' Target Language </a:t>
            </a:r>
            <a:endParaRPr/>
          </a:p>
        </p:txBody>
      </p:sp>
      <p:pic>
        <p:nvPicPr>
          <p:cNvPr descr="" id="1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000" y="1540440"/>
            <a:ext cx="4750200" cy="43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3" name="CustomShape 2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440640" y="325080"/>
            <a:ext cx="6325920" cy="54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Adding new Types</a:t>
            </a:r>
            <a:endParaRPr/>
          </a:p>
        </p:txBody>
      </p:sp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080" y="1800000"/>
            <a:ext cx="5036040" cy="359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7" name="CustomShape 2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40640" y="325080"/>
            <a:ext cx="7738200" cy="54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3600"/>
              <a:t>Adding a Translation for the new Type</a:t>
            </a:r>
            <a:endParaRPr/>
          </a:p>
        </p:txBody>
      </p:sp>
      <p:pic>
        <p:nvPicPr>
          <p:cNvPr descr="" id="1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60" y="2016360"/>
            <a:ext cx="6189840" cy="395784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388080" y="929160"/>
            <a:ext cx="1962360" cy="45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(In a theory)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2" name="CustomShape 2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440640" y="325080"/>
            <a:ext cx="7738200" cy="54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Using</a:t>
            </a:r>
            <a:r>
              <a:rPr lang="en-GB" sz="3600"/>
              <a:t> a new Type</a:t>
            </a:r>
            <a:endParaRPr/>
          </a:p>
        </p:txBody>
      </p:sp>
      <p:pic>
        <p:nvPicPr>
          <p:cNvPr descr="" id="1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691640"/>
            <a:ext cx="727164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6" name="CustomShape 2"/>
          <p:cNvSpPr/>
          <p:nvPr/>
        </p:nvSpPr>
        <p:spPr>
          <a:xfrm>
            <a:off x="720000" y="2556000"/>
            <a:ext cx="7765560" cy="157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AutoTasks do not communicate with each other.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Communicate through Shared Machines.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No nesting, in the Tasking Event-B syntax.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One machine per 'Object'.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...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396000" y="216000"/>
            <a:ext cx="4222440" cy="71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4000"/>
              <a:t>Tasking Event-B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463320" y="1381680"/>
            <a:ext cx="1780560" cy="45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/>
              <a:t>restrictions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396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0" name="CustomShape 2"/>
          <p:cNvSpPr/>
          <p:nvPr/>
        </p:nvSpPr>
        <p:spPr>
          <a:xfrm>
            <a:off x="457200" y="274680"/>
            <a:ext cx="8219520" cy="1132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And finally … (almost)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844560" y="1470600"/>
            <a:ext cx="7594920" cy="4033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800">
                <a:solidFill>
                  <a:srgbClr val="000000"/>
                </a:solidFill>
              </a:rPr>
              <a:t>- Writing code for Safety Critical Systems is hard.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The existing code can be augmented by additional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notations for extended static-checking (JML),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static checking + proof (SPARKAda) 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Use safe language subsets.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Place restrictions on the implementation.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- esp. for timing, and concurrency.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- Use Formal Modelling, Model-checking, SAT/SMT etc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to help formalise specification and discover errors.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3" name="CustomShape 2"/>
          <p:cNvSpPr/>
          <p:nvPr/>
        </p:nvSpPr>
        <p:spPr>
          <a:xfrm>
            <a:off x="457200" y="274680"/>
            <a:ext cx="8219520" cy="1132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Summing Up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864000" y="1691640"/>
            <a:ext cx="7477560" cy="3774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If you write code </a:t>
            </a:r>
            <a:r>
              <a:rPr lang="en-GB" sz="2600">
                <a:solidFill>
                  <a:srgbClr val="280099"/>
                </a:solidFill>
              </a:rPr>
              <a:t>manually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much of the development effort is invested in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eliminating coding errors.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With</a:t>
            </a:r>
            <a:r>
              <a:rPr lang="en-GB" sz="2600">
                <a:solidFill>
                  <a:srgbClr val="280099"/>
                </a:solidFill>
              </a:rPr>
              <a:t> automatic code generation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The modelling process helps to eliminate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280099"/>
                </a:solidFill>
              </a:rPr>
              <a:t>systemic</a:t>
            </a:r>
            <a:r>
              <a:rPr lang="en-GB" sz="2600">
                <a:solidFill>
                  <a:srgbClr val="000000"/>
                </a:solidFill>
              </a:rPr>
              <a:t> errors.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If the translator is 'trusted', coding errors should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be absent.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Certifying a translator is possible, but expensive.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457200" y="27468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What can 'we' do?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457200" y="1888200"/>
            <a:ext cx="8219520" cy="3295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can help.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Do less coding.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Encourage re-use (using code templates)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With Event-B tools (+ Tasking Event-B)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can generate code automatically.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formal modelling helps to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systematic errors.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828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>
            <a:off x="457200" y="27468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How to do this ...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20000" y="1008000"/>
            <a:ext cx="7848000" cy="4515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As you know, Event-B is modelling, not                programming.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Developers focus on the design, not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But to produce source code, we need to add       'extra' information to Event-B.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 still we need a trusted compiler.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and we need to 'certify' the translator.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could still verify the code with JML,                SPARKAda etc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49" name="CustomShape 2"/>
          <p:cNvSpPr/>
          <p:nvPr/>
        </p:nvSpPr>
        <p:spPr>
          <a:xfrm>
            <a:off x="972000" y="1195200"/>
            <a:ext cx="6840000" cy="49658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Targets: Ada, OpenMP C, FMI C, Java ….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The approach is suitable for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single threaded implementations.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multi-tasking implementations (using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 decomposition).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not currently OO, but could be done.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Current Focus is on embedded systems.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'Implementable' controller code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Environment simulation.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560" y="27504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Targets for Translation ...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828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2" name="CustomShape 2"/>
          <p:cNvSpPr/>
          <p:nvPr/>
        </p:nvSpPr>
        <p:spPr>
          <a:xfrm>
            <a:off x="457200" y="274680"/>
            <a:ext cx="821952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Event-B at the implementation level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457200" y="1024200"/>
            <a:ext cx="8219520" cy="4515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Tasking Event-B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Event-B models: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(AutoTask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Protected Objects (Shared Machine).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(Environ Machine).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 Decomposition to partition the system.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 Style.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Events model communication, between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Environment 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Protected Objects.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and Protected Objects.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5" name="CustomShape 2"/>
          <p:cNvSpPr/>
          <p:nvPr/>
        </p:nvSpPr>
        <p:spPr>
          <a:xfrm>
            <a:off x="612000" y="274680"/>
            <a:ext cx="7918200" cy="58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Where Tasking Event-B Fits in.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1620000"/>
            <a:ext cx="6478200" cy="431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80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58" name="CustomShape 2"/>
          <p:cNvSpPr/>
          <p:nvPr/>
        </p:nvSpPr>
        <p:spPr>
          <a:xfrm>
            <a:off x="324000" y="94680"/>
            <a:ext cx="8491680" cy="765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Shared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Event Decomposition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000" y="2232000"/>
            <a:ext cx="4667400" cy="363852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363240" y="908640"/>
            <a:ext cx="4024440" cy="45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>
                <a:solidFill>
                  <a:srgbClr val="000000"/>
                </a:solidFill>
              </a:rPr>
              <a:t>Tool-driven decomposition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0"/>
            <a:ext cx="9133920" cy="684792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2" name="CustomShape 2"/>
          <p:cNvSpPr/>
          <p:nvPr/>
        </p:nvSpPr>
        <p:spPr>
          <a:xfrm>
            <a:off x="457200" y="274680"/>
            <a:ext cx="8219520" cy="441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Event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'</a:t>
            </a:r>
            <a:r>
              <a:rPr lang="en-GB" sz="4000">
                <a:solidFill>
                  <a:srgbClr val="000000"/>
                </a:solidFill>
                <a:latin typeface="Calibri"/>
              </a:rPr>
              <a:t>Synchronization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'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000" y="1512000"/>
            <a:ext cx="5760000" cy="4752000"/>
          </a:xfrm>
          <a:prstGeom prst="rect">
            <a:avLst/>
          </a:prstGeom>
          <a:ln>
            <a:noFill/>
          </a:ln>
        </p:spPr>
      </p:pic>
      <p:sp>
        <p:nvSpPr>
          <p:cNvPr id="64" name="TextShape 3"/>
          <p:cNvSpPr txBox="1"/>
          <p:nvPr/>
        </p:nvSpPr>
        <p:spPr>
          <a:xfrm>
            <a:off x="1152000" y="1296000"/>
            <a:ext cx="1321920" cy="390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 = e</a:t>
            </a:r>
            <a:r>
              <a:rPr lang="en-GB"/>
              <a:t>a</a:t>
            </a:r>
            <a:r>
              <a:rPr lang="en-GB"/>
              <a:t> || e</a:t>
            </a:r>
            <a:r>
              <a:rPr lang="en-GB"/>
              <a:t>b</a:t>
            </a:r>
            <a:r>
              <a:rPr lang="en-GB"/>
              <a:t>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