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8" r:id="rId4"/>
    <p:sldId id="276" r:id="rId5"/>
    <p:sldId id="280" r:id="rId6"/>
    <p:sldId id="281" r:id="rId7"/>
    <p:sldId id="282" r:id="rId8"/>
    <p:sldId id="284" r:id="rId9"/>
    <p:sldId id="285" r:id="rId10"/>
    <p:sldId id="286" r:id="rId11"/>
    <p:sldId id="287" r:id="rId12"/>
    <p:sldId id="288" r:id="rId13"/>
    <p:sldId id="290" r:id="rId14"/>
    <p:sldId id="291" r:id="rId15"/>
    <p:sldId id="289" r:id="rId16"/>
    <p:sldId id="292" r:id="rId17"/>
    <p:sldId id="293" r:id="rId18"/>
    <p:sldId id="294" r:id="rId19"/>
    <p:sldId id="296" r:id="rId20"/>
    <p:sldId id="297" r:id="rId21"/>
    <p:sldId id="298" r:id="rId22"/>
    <p:sldId id="299" r:id="rId23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99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2" autoAdjust="0"/>
    <p:restoredTop sz="86451" autoAdjust="0"/>
  </p:normalViewPr>
  <p:slideViewPr>
    <p:cSldViewPr snapToGrid="0" snapToObjects="1">
      <p:cViewPr>
        <p:scale>
          <a:sx n="100" d="100"/>
          <a:sy n="100" d="100"/>
        </p:scale>
        <p:origin x="-1536" y="-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998D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3832" y="6356350"/>
            <a:ext cx="8252968" cy="365125"/>
          </a:xfrm>
          <a:solidFill>
            <a:srgbClr val="1998D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6DF45A-CB05-904C-85CC-DB19629FE37F}" type="slidenum">
              <a:rPr lang="en-GB"/>
              <a:pPr/>
              <a:t>‹#›</a:t>
            </a:fld>
            <a:r>
              <a:rPr lang="en-GB"/>
              <a:t>/nn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00" y="0"/>
            <a:ext cx="801370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207" y="1600200"/>
            <a:ext cx="771659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6527801"/>
            <a:ext cx="9144000" cy="330200"/>
          </a:xfrm>
          <a:prstGeom prst="rect">
            <a:avLst/>
          </a:prstGeom>
          <a:solidFill>
            <a:srgbClr val="1998D2"/>
          </a:solidFill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DF45A-CB05-904C-85CC-DB19629FE37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1998D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514350" algn="l" defTabSz="457200" rtl="0" eaLnBrk="1" latinLnBrk="0" hangingPunct="1">
        <a:spcBef>
          <a:spcPct val="20000"/>
        </a:spcBef>
        <a:buClr>
          <a:srgbClr val="1998D2"/>
        </a:buClr>
        <a:buFont typeface="Arial Unicode MS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0220"/>
            <a:ext cx="7772400" cy="1470025"/>
          </a:xfrm>
        </p:spPr>
        <p:txBody>
          <a:bodyPr>
            <a:normAutofit/>
          </a:bodyPr>
          <a:lstStyle/>
          <a:p>
            <a:r>
              <a:rPr lang="en-GB"/>
              <a:t/>
            </a:r>
            <a:br>
              <a:rPr lang="en-GB"/>
            </a:br>
            <a:r>
              <a:rPr lang="en-GB" sz="4400"/>
              <a:t>UML-B State Machine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Transition parameters, guards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807" y="1123950"/>
            <a:ext cx="7716593" cy="806449"/>
          </a:xfrm>
        </p:spPr>
        <p:txBody>
          <a:bodyPr/>
          <a:lstStyle/>
          <a:p>
            <a:r>
              <a:rPr lang="en-GB"/>
              <a:t>Transitions are events.</a:t>
            </a:r>
          </a:p>
          <a:p>
            <a:r>
              <a:rPr lang="en-GB"/>
              <a:t>	 So you can give them parameters, guards and actions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930399"/>
            <a:ext cx="4381500" cy="2546513"/>
          </a:xfrm>
          <a:prstGeom prst="rect">
            <a:avLst/>
          </a:prstGeom>
          <a:ln>
            <a:noFill/>
          </a:ln>
        </p:spPr>
      </p:pic>
      <p:grpSp>
        <p:nvGrpSpPr>
          <p:cNvPr id="16" name="Group 15"/>
          <p:cNvGrpSpPr/>
          <p:nvPr/>
        </p:nvGrpSpPr>
        <p:grpSpPr>
          <a:xfrm>
            <a:off x="3812993" y="5048646"/>
            <a:ext cx="1972716" cy="923331"/>
            <a:chOff x="4574993" y="2105223"/>
            <a:chExt cx="1972716" cy="923331"/>
          </a:xfrm>
        </p:grpSpPr>
        <p:sp>
          <p:nvSpPr>
            <p:cNvPr id="11" name="Rectangle 10"/>
            <p:cNvSpPr/>
            <p:nvPr/>
          </p:nvSpPr>
          <p:spPr>
            <a:xfrm>
              <a:off x="4574993" y="2720777"/>
              <a:ext cx="197271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action:</a:t>
              </a:r>
              <a:r>
                <a:rPr lang="en-US" sz="1400"/>
                <a:t>	</a:t>
              </a:r>
              <a:r>
                <a:rPr lang="en-US" sz="1400">
                  <a:latin typeface="Brave Sans Mono"/>
                  <a:cs typeface="Brave Sans Mono"/>
                </a:rPr>
                <a:t>v1 := b</a:t>
              </a:r>
              <a:endParaRPr lang="en-GB" sz="1400">
                <a:latin typeface="Brave Sans Mono"/>
                <a:cs typeface="Brave Sans Mono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4994" y="2413000"/>
              <a:ext cx="1972715" cy="30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guard:</a:t>
              </a:r>
              <a:r>
                <a:rPr lang="en-US" sz="1400"/>
                <a:t>  	</a:t>
              </a:r>
              <a:r>
                <a:rPr lang="en-US" sz="1400">
                  <a:latin typeface="Brave Sans Mono"/>
                  <a:cs typeface="Brave Sans Mono"/>
                </a:rPr>
                <a:t>b = TRUE</a:t>
              </a:r>
              <a:endParaRPr lang="en-GB" sz="1400">
                <a:latin typeface="Brave Sans Mono"/>
                <a:cs typeface="Brave Sans Mono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4994" y="2105223"/>
              <a:ext cx="197271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parameter:</a:t>
              </a:r>
              <a:r>
                <a:rPr lang="en-US" sz="1400"/>
                <a:t>  	</a:t>
              </a:r>
              <a:r>
                <a:rPr lang="en-US" sz="1400">
                  <a:latin typeface="Brave Sans Mono"/>
                  <a:cs typeface="Brave Sans Mono"/>
                </a:rPr>
                <a:t>b ∈ BOOL</a:t>
              </a:r>
              <a:endParaRPr lang="en-GB" sz="1400">
                <a:latin typeface="Brave Sans Mono"/>
                <a:cs typeface="Brave Sans Mono"/>
              </a:endParaRPr>
            </a:p>
          </p:txBody>
        </p:sp>
      </p:grpSp>
      <p:cxnSp>
        <p:nvCxnSpPr>
          <p:cNvPr id="14" name="Straight Arrow Connector 13"/>
          <p:cNvCxnSpPr>
            <a:stCxn id="12" idx="1"/>
            <a:endCxn id="4" idx="2"/>
          </p:cNvCxnSpPr>
          <p:nvPr/>
        </p:nvCxnSpPr>
        <p:spPr>
          <a:xfrm rot="10800000">
            <a:off x="3409952" y="4476912"/>
            <a:ext cx="403043" cy="10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Nested Statemachines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24" y="825500"/>
            <a:ext cx="4419600" cy="27432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06700" y="1123950"/>
            <a:ext cx="5727700" cy="603250"/>
          </a:xfrm>
        </p:spPr>
        <p:txBody>
          <a:bodyPr>
            <a:normAutofit/>
          </a:bodyPr>
          <a:lstStyle/>
          <a:p>
            <a:r>
              <a:rPr lang="en-GB"/>
              <a:t>Statemachines can be nested inside states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10100"/>
            <a:ext cx="5765800" cy="1181100"/>
          </a:xfrm>
          <a:prstGeom prst="rect">
            <a:avLst/>
          </a:prstGeom>
          <a:ln w="22225">
            <a:solidFill>
              <a:srgbClr val="008000"/>
            </a:solidFill>
          </a:ln>
        </p:spPr>
      </p:pic>
      <p:cxnSp>
        <p:nvCxnSpPr>
          <p:cNvPr id="10" name="Straight Connector 9"/>
          <p:cNvCxnSpPr/>
          <p:nvPr/>
        </p:nvCxnSpPr>
        <p:spPr>
          <a:xfrm rot="10800000" flipV="1">
            <a:off x="457200" y="3352800"/>
            <a:ext cx="1816100" cy="1257300"/>
          </a:xfrm>
          <a:prstGeom prst="line">
            <a:avLst/>
          </a:prstGeom>
          <a:ln w="3175" cmpd="sng">
            <a:solidFill>
              <a:srgbClr val="008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71800" y="3352800"/>
            <a:ext cx="3251200" cy="1257300"/>
          </a:xfrm>
          <a:prstGeom prst="line">
            <a:avLst/>
          </a:prstGeom>
          <a:ln w="6350">
            <a:solidFill>
              <a:srgbClr val="008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246856" y="3270250"/>
            <a:ext cx="3353594" cy="26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3206353" y="3499247"/>
            <a:ext cx="2337594" cy="825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51600" y="2578100"/>
            <a:ext cx="241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Entry and Exit transitions must align with parent state using </a:t>
            </a:r>
            <a:r>
              <a:rPr lang="en-GB">
                <a:solidFill>
                  <a:srgbClr val="FF0000"/>
                </a:solidFill>
              </a:rPr>
              <a:t>Elaborates</a:t>
            </a:r>
            <a:r>
              <a:rPr lang="en-GB"/>
              <a:t> property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207" y="1168400"/>
            <a:ext cx="7716593" cy="5168900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A factory machine can be switched on and off.  </a:t>
            </a:r>
          </a:p>
          <a:p>
            <a:r>
              <a:rPr lang="en-GB"/>
              <a:t>When it is on it can then be started and becomes active.</a:t>
            </a:r>
          </a:p>
          <a:p>
            <a:r>
              <a:rPr lang="en-GB"/>
              <a:t>When it is active it can run repeatedly until it is stopped.</a:t>
            </a:r>
          </a:p>
          <a:p>
            <a:endParaRPr lang="en-GB"/>
          </a:p>
          <a:p>
            <a:r>
              <a:rPr lang="en-GB"/>
              <a:t>A separately controlled safety shield can be opened and closed.</a:t>
            </a:r>
          </a:p>
          <a:p>
            <a:r>
              <a:rPr lang="en-GB"/>
              <a:t> The shield is opened automatically when the machine is stopped.</a:t>
            </a:r>
          </a:p>
          <a:p>
            <a:endParaRPr lang="en-GB"/>
          </a:p>
          <a:p>
            <a:r>
              <a:rPr lang="en-GB"/>
              <a:t>Safety Requirement:	</a:t>
            </a:r>
          </a:p>
          <a:p>
            <a:r>
              <a:rPr lang="en-GB"/>
              <a:t>	 The machine should never be in the active state (where runs can occur) with the shield in the open position.</a:t>
            </a:r>
          </a:p>
          <a:p>
            <a:endParaRPr lang="en-GB"/>
          </a:p>
          <a:p>
            <a:r>
              <a:rPr lang="en-GB"/>
              <a:t>Model the machine and shield as separate statemachines. </a:t>
            </a:r>
          </a:p>
          <a:p>
            <a:r>
              <a:rPr lang="en-GB"/>
              <a:t>Add an invariant to model the safety requirement.</a:t>
            </a:r>
          </a:p>
          <a:p>
            <a:r>
              <a:rPr lang="en-GB"/>
              <a:t>Determine the transition guards needed to represent the interlocks between the machine and the shield controller.</a:t>
            </a:r>
          </a:p>
          <a:p>
            <a:r>
              <a:rPr lang="en-GB"/>
              <a:t> Use the Pro-B model checker/Animator to ensure that the safety invariant is never violated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54" y="4617610"/>
            <a:ext cx="7879746" cy="131329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– Factory Machine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5427" y="4451022"/>
            <a:ext cx="272934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guard:</a:t>
            </a:r>
            <a:r>
              <a:rPr lang="en-US" sz="1400"/>
              <a:t>  	</a:t>
            </a:r>
            <a:r>
              <a:rPr lang="en-US" sz="1400">
                <a:latin typeface="Brave Sans Mono"/>
                <a:cs typeface="Brave Sans Mono"/>
              </a:rPr>
              <a:t>shield = closed</a:t>
            </a:r>
            <a:endParaRPr lang="en-GB" sz="1400">
              <a:latin typeface="Brave Sans Mono"/>
              <a:cs typeface="Brave Sans Mono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899753" y="4908758"/>
            <a:ext cx="3015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83" y="1296179"/>
            <a:ext cx="7157433" cy="218362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rot="10800000" flipV="1">
            <a:off x="654654" y="3098800"/>
            <a:ext cx="5720746" cy="1506114"/>
          </a:xfrm>
          <a:prstGeom prst="line">
            <a:avLst/>
          </a:prstGeom>
          <a:ln w="3175" cmpd="sng">
            <a:solidFill>
              <a:srgbClr val="008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7171743" y="3242257"/>
            <a:ext cx="1506115" cy="1219200"/>
          </a:xfrm>
          <a:prstGeom prst="line">
            <a:avLst/>
          </a:prstGeom>
          <a:ln w="3175" cmpd="sng">
            <a:solidFill>
              <a:srgbClr val="008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– Factory Machine Safety Guard</a:t>
            </a:r>
          </a:p>
        </p:txBody>
      </p:sp>
      <p:sp>
        <p:nvSpPr>
          <p:cNvPr id="6" name="Rectangle 5"/>
          <p:cNvSpPr/>
          <p:nvPr/>
        </p:nvSpPr>
        <p:spPr>
          <a:xfrm>
            <a:off x="4549594" y="5635823"/>
            <a:ext cx="316170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guard:</a:t>
            </a:r>
            <a:r>
              <a:rPr lang="en-US" sz="1400"/>
              <a:t>  	</a:t>
            </a:r>
            <a:r>
              <a:rPr lang="en-US" sz="1400">
                <a:latin typeface="Brave Sans Mono"/>
                <a:cs typeface="Brave Sans Mono"/>
              </a:rPr>
              <a:t>machine_on ≠ active</a:t>
            </a:r>
            <a:endParaRPr lang="en-GB" sz="1400">
              <a:latin typeface="Brave Sans Mono"/>
              <a:cs typeface="Brave Sans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9593" y="5943600"/>
            <a:ext cx="3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omitted for model checking demo on next page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9" y="2562422"/>
            <a:ext cx="7975600" cy="232072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5492652" y="4716563"/>
            <a:ext cx="18385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Statemachine Animation showing invariant violation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100"/>
            <a:ext cx="9144000" cy="52943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Statemachines in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3240087"/>
            <a:ext cx="2146300" cy="2951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3500" y="2273300"/>
            <a:ext cx="659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Statemachines can be added to classes.</a:t>
            </a:r>
          </a:p>
          <a:p>
            <a:r>
              <a:rPr lang="en-GB"/>
              <a:t>	Effectively, each class instance has a ‘’copy’’ of the statemachine</a:t>
            </a:r>
          </a:p>
          <a:p>
            <a:r>
              <a:rPr lang="en-GB"/>
              <a:t>	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State machines in Classes</a:t>
            </a:r>
            <a:br>
              <a:rPr lang="en-GB"/>
            </a:br>
            <a:r>
              <a:rPr lang="en-GB"/>
              <a:t>		State machine as a type     (state_function)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007" y="2171700"/>
            <a:ext cx="7716593" cy="7620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0000"/>
                </a:solidFill>
              </a:rPr>
              <a:t>VARIABLES</a:t>
            </a:r>
            <a:r>
              <a:rPr lang="en-GB"/>
              <a:t>						</a:t>
            </a:r>
            <a:r>
              <a:rPr lang="en-GB">
                <a:solidFill>
                  <a:srgbClr val="FF0000"/>
                </a:solidFill>
              </a:rPr>
              <a:t>SETS</a:t>
            </a:r>
            <a:r>
              <a:rPr lang="en-GB"/>
              <a:t> </a:t>
            </a:r>
          </a:p>
          <a:p>
            <a:r>
              <a:rPr lang="en-GB"/>
              <a:t>	</a:t>
            </a:r>
            <a:r>
              <a:rPr lang="en-US" smtClean="0">
                <a:solidFill>
                  <a:srgbClr val="0000FF"/>
                </a:solidFill>
                <a:latin typeface="Brave Sans Mono"/>
                <a:cs typeface="Brave Sans Mono"/>
              </a:rPr>
              <a:t>sm ∈ C → sm_STATES</a:t>
            </a:r>
            <a:r>
              <a:rPr lang="en-GB" smtClean="0"/>
              <a:t>				</a:t>
            </a:r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sm_STATES = {S1,S2}</a:t>
            </a:r>
          </a:p>
          <a:p>
            <a:endParaRPr lang="en-GB" i="1"/>
          </a:p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3289300"/>
            <a:ext cx="5359400" cy="14097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40107" y="5041900"/>
            <a:ext cx="5684593" cy="1257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EVENTS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			 t (self)</a:t>
            </a:r>
            <a:r>
              <a:rPr lang="en-GB"/>
              <a:t> </a:t>
            </a:r>
            <a:r>
              <a:rPr lang="en-US" smtClean="0"/>
              <a:t>≙ 	</a:t>
            </a:r>
            <a:r>
              <a:rPr lang="en-GB">
                <a:solidFill>
                  <a:srgbClr val="0000FF"/>
                </a:solidFill>
              </a:rPr>
              <a:t>WHERE</a:t>
            </a:r>
            <a:r>
              <a:rPr lang="en-GB">
                <a:solidFill>
                  <a:srgbClr val="FF0000"/>
                </a:solidFill>
              </a:rPr>
              <a:t> 	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>
                <a:solidFill>
                  <a:srgbClr val="FF0000"/>
                </a:solidFill>
              </a:rPr>
              <a:t>sm(self) = S1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/>
              <a:t>					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lang="en-GB">
                <a:solidFill>
                  <a:srgbClr val="FF0000"/>
                </a:solidFill>
              </a:rPr>
              <a:t>sm(self) := S2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87600" y="825500"/>
            <a:ext cx="26416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State machines in Classes</a:t>
            </a:r>
            <a:br>
              <a:rPr lang="en-GB"/>
            </a:br>
            <a:r>
              <a:rPr lang="en-GB"/>
              <a:t>		States as variables    (state_sets)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007" y="1422400"/>
            <a:ext cx="7716593" cy="14732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0000"/>
                </a:solidFill>
              </a:rPr>
              <a:t>VARIABLES</a:t>
            </a:r>
            <a:r>
              <a:rPr lang="en-GB"/>
              <a:t>					</a:t>
            </a:r>
          </a:p>
          <a:p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	S1  </a:t>
            </a:r>
            <a:r>
              <a:rPr lang="en-US" smtClean="0">
                <a:solidFill>
                  <a:srgbClr val="0000FF"/>
                </a:solidFill>
                <a:latin typeface="Brave Sans Mono"/>
                <a:cs typeface="Brave Sans Mono"/>
              </a:rPr>
              <a:t>∈ ℙ (C)</a:t>
            </a:r>
          </a:p>
          <a:p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	S2  </a:t>
            </a:r>
            <a:r>
              <a:rPr lang="en-US" smtClean="0">
                <a:solidFill>
                  <a:srgbClr val="0000FF"/>
                </a:solidFill>
                <a:latin typeface="Brave Sans Mono"/>
                <a:cs typeface="Brave Sans Mono"/>
              </a:rPr>
              <a:t>∈ ℙ (C)</a:t>
            </a:r>
            <a:r>
              <a:rPr lang="en-GB" smtClean="0"/>
              <a:t>			</a:t>
            </a:r>
            <a:r>
              <a:rPr lang="en-GB" i="1" smtClean="0"/>
              <a:t>where S1 and S2 (and….) are </a:t>
            </a:r>
            <a:r>
              <a:rPr lang="en-GB" i="1" smtClean="0">
                <a:solidFill>
                  <a:srgbClr val="FF0000"/>
                </a:solidFill>
              </a:rPr>
              <a:t>disjoint</a:t>
            </a:r>
            <a:r>
              <a:rPr lang="en-GB" smtClean="0"/>
              <a:t>	</a:t>
            </a:r>
          </a:p>
          <a:p>
            <a:r>
              <a:rPr lang="en-GB"/>
              <a:t>	</a:t>
            </a:r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partition(C, S1, S2, …)</a:t>
            </a:r>
            <a:r>
              <a:rPr lang="en-GB" smtClean="0">
                <a:solidFill>
                  <a:srgbClr val="0000FF"/>
                </a:solidFill>
                <a:latin typeface="Brave Sans Mono"/>
                <a:cs typeface="Brave Sans Mono"/>
              </a:rPr>
              <a:t>	</a:t>
            </a:r>
            <a:endParaRPr lang="en-GB">
              <a:solidFill>
                <a:srgbClr val="0000FF"/>
              </a:solidFill>
              <a:latin typeface="Brave Sans Mono"/>
              <a:cs typeface="Brave Sans Mono"/>
            </a:endParaRPr>
          </a:p>
          <a:p>
            <a:endParaRPr lang="en-GB" i="1"/>
          </a:p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3289300"/>
            <a:ext cx="5359400" cy="14097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40107" y="4864100"/>
            <a:ext cx="6294193" cy="1485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EVENTS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ave Sans Mono"/>
                <a:cs typeface="Brave Sans Mono"/>
              </a:rPr>
              <a:t>		t (self)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ve Sans Mono"/>
                <a:cs typeface="Brave Sans Mono"/>
              </a:rPr>
              <a:t>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ve Sans Mono"/>
                <a:cs typeface="Brave Sans Mono"/>
              </a:rPr>
              <a:t>≙ 	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rave Sans Mono"/>
                <a:cs typeface="Brave Sans Mono"/>
              </a:rPr>
              <a:t>WHERE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ave Sans Mono"/>
                <a:cs typeface="Brave Sans Mono"/>
              </a:rPr>
              <a:t> 	</a:t>
            </a:r>
            <a:r>
              <a:rPr lang="en-US" smtClean="0">
                <a:solidFill>
                  <a:srgbClr val="FF0000"/>
                </a:solidFill>
                <a:latin typeface="Brave Sans Mono"/>
                <a:cs typeface="Brave Sans Mono"/>
              </a:rPr>
              <a:t>self ∈ S1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ave Sans Mono"/>
                <a:cs typeface="Brave Sans Mono"/>
              </a:rPr>
              <a:t>				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ve Sans Mono"/>
                <a:cs typeface="Brave Sans Mono"/>
              </a:rPr>
              <a:t> 		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rave Sans Mono"/>
                <a:cs typeface="Brave Sans Mono"/>
              </a:rPr>
              <a:t>THEN	</a:t>
            </a:r>
            <a:r>
              <a:rPr lang="en-GB">
                <a:solidFill>
                  <a:srgbClr val="FF0000"/>
                </a:solidFill>
                <a:latin typeface="Brave Sans Mono"/>
                <a:cs typeface="Brave Sans Mono"/>
              </a:rPr>
              <a:t>S1 := S1 \ {self} 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ave Sans Mono"/>
                <a:cs typeface="Brave Sans Mono"/>
              </a:rPr>
              <a:t>								S2</a:t>
            </a:r>
            <a:r>
              <a:rPr kumimoji="0" lang="en-GB" sz="1800" b="0" i="0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ave Sans Mono"/>
                <a:cs typeface="Brave Sans Mono"/>
              </a:rPr>
              <a:t> := S2 </a:t>
            </a:r>
            <a:r>
              <a:rPr lang="en-US" smtClean="0">
                <a:solidFill>
                  <a:srgbClr val="FF0000"/>
                </a:solidFill>
                <a:latin typeface="Brave Sans Mono"/>
                <a:cs typeface="Brave Sans Mono"/>
              </a:rPr>
              <a:t>∪ {self}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ave Sans Mono"/>
                <a:cs typeface="Brave Sans Mono"/>
              </a:rPr>
              <a:t> 						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rave Sans Mono"/>
                <a:cs typeface="Brave Sans Mono"/>
              </a:rPr>
              <a:t>END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30500" y="825500"/>
            <a:ext cx="22987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Initial transition 	 (state_sets)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24607" y="4381500"/>
            <a:ext cx="3068393" cy="1917700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States as variables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  <a:p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95110"/>
            <a:ext cx="7249415" cy="41196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1250434"/>
            <a:ext cx="688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For variable instance classes, initial transition is treated as a constructor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207" y="1600201"/>
            <a:ext cx="7716593" cy="1263650"/>
          </a:xfrm>
        </p:spPr>
        <p:txBody>
          <a:bodyPr>
            <a:normAutofit/>
          </a:bodyPr>
          <a:lstStyle/>
          <a:p>
            <a:r>
              <a:rPr lang="en-GB"/>
              <a:t>State machines provide a way to model behaviour (transitions)</a:t>
            </a:r>
          </a:p>
          <a:p>
            <a:r>
              <a:rPr lang="en-GB"/>
              <a:t>Constrained by some data (source state)</a:t>
            </a:r>
          </a:p>
          <a:p>
            <a:r>
              <a:rPr lang="en-GB"/>
              <a:t>The transition’s behaviour is to change the data (to target state)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2863850"/>
            <a:ext cx="5359400" cy="140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0207" y="4273550"/>
            <a:ext cx="656089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  <a:p>
            <a:r>
              <a:rPr lang="en-GB"/>
              <a:t>Transition</a:t>
            </a:r>
            <a:r>
              <a:rPr lang="en-GB">
                <a:solidFill>
                  <a:srgbClr val="FF0000"/>
                </a:solidFill>
              </a:rPr>
              <a:t> t</a:t>
            </a:r>
            <a:r>
              <a:rPr lang="en-GB"/>
              <a:t> can only fire when the state is </a:t>
            </a:r>
            <a:r>
              <a:rPr lang="en-GB">
                <a:solidFill>
                  <a:srgbClr val="FF0000"/>
                </a:solidFill>
              </a:rPr>
              <a:t>S1</a:t>
            </a:r>
          </a:p>
          <a:p>
            <a:r>
              <a:rPr lang="en-GB"/>
              <a:t>	when </a:t>
            </a:r>
            <a:r>
              <a:rPr lang="en-GB">
                <a:solidFill>
                  <a:srgbClr val="FF0000"/>
                </a:solidFill>
              </a:rPr>
              <a:t>t</a:t>
            </a:r>
            <a:r>
              <a:rPr lang="en-GB"/>
              <a:t> fires it changes the state to </a:t>
            </a:r>
            <a:r>
              <a:rPr lang="en-GB">
                <a:solidFill>
                  <a:srgbClr val="FF0000"/>
                </a:solidFill>
              </a:rPr>
              <a:t>S2</a:t>
            </a:r>
          </a:p>
          <a:p>
            <a:endParaRPr lang="en-GB"/>
          </a:p>
          <a:p>
            <a:r>
              <a:rPr lang="en-GB" i="1"/>
              <a:t>How could we represent this in Event-B?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Final transition 	 (state_sets)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1250434"/>
            <a:ext cx="67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For variable instance classes, final transition is treated as a destructor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07" y="1879600"/>
            <a:ext cx="6273800" cy="39676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730500"/>
            <a:ext cx="6362700" cy="139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 Invariant 	 (state_sets)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207" y="1409701"/>
            <a:ext cx="7716593" cy="571500"/>
          </a:xfrm>
        </p:spPr>
        <p:txBody>
          <a:bodyPr>
            <a:normAutofit/>
          </a:bodyPr>
          <a:lstStyle/>
          <a:p>
            <a:r>
              <a:rPr lang="en-GB"/>
              <a:t>Something that must be true whenever an instance of the class is in that state.</a:t>
            </a:r>
          </a:p>
          <a:p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787900" y="3314700"/>
            <a:ext cx="147320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70207" y="5130800"/>
            <a:ext cx="7716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Translation:		</a:t>
            </a:r>
          </a:p>
          <a:p>
            <a:r>
              <a:rPr lang="en-US" smtClean="0"/>
              <a:t>	</a:t>
            </a:r>
            <a:r>
              <a:rPr lang="en-US" smtClean="0">
                <a:solidFill>
                  <a:srgbClr val="0000FF"/>
                </a:solidFill>
                <a:latin typeface="Brave Sans Mono"/>
                <a:cs typeface="Brave Sans Mono"/>
              </a:rPr>
              <a:t>	∀self·((self∈C)⇒ ((self∈S2)⇒ (v1(self) = TRUE))) </a:t>
            </a:r>
            <a:r>
              <a:rPr lang="en-US" smtClean="0"/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Statemachines for modelling behaviour</a:t>
            </a:r>
          </a:p>
          <a:p>
            <a:pPr lvl="1"/>
            <a:r>
              <a:rPr lang="en-GB"/>
              <a:t>nested – statemachines in states</a:t>
            </a:r>
          </a:p>
          <a:p>
            <a:pPr lvl="1"/>
            <a:r>
              <a:rPr lang="en-GB"/>
              <a:t>invariants in states</a:t>
            </a:r>
          </a:p>
          <a:p>
            <a:pPr lvl="1"/>
            <a:r>
              <a:rPr lang="en-GB"/>
              <a:t>transitions are events (with parameters, guards, actions)</a:t>
            </a:r>
          </a:p>
          <a:p>
            <a:pPr>
              <a:buFont typeface="Arial"/>
              <a:buChar char="•"/>
            </a:pPr>
            <a:endParaRPr lang="en-GB"/>
          </a:p>
          <a:p>
            <a:r>
              <a:rPr lang="en-GB"/>
              <a:t>Choice of 2 translations</a:t>
            </a:r>
          </a:p>
          <a:p>
            <a:pPr>
              <a:buFont typeface="Arial"/>
              <a:buChar char="•"/>
            </a:pPr>
            <a:endParaRPr lang="en-GB"/>
          </a:p>
          <a:p>
            <a:r>
              <a:rPr lang="en-GB"/>
              <a:t>Can be lifted to classes</a:t>
            </a:r>
          </a:p>
          <a:p>
            <a:pPr lvl="1"/>
            <a:r>
              <a:rPr lang="en-GB"/>
              <a:t>initial/final transition as constructor/destructor (variable instance classes)</a:t>
            </a:r>
          </a:p>
          <a:p>
            <a:pPr>
              <a:buFont typeface="Arial"/>
              <a:buChar char="•"/>
            </a:pPr>
            <a:endParaRPr lang="en-GB"/>
          </a:p>
          <a:p>
            <a:r>
              <a:rPr lang="en-GB"/>
              <a:t>State-machines can be animated and model checked </a:t>
            </a:r>
          </a:p>
          <a:p>
            <a:pPr lvl="1"/>
            <a:r>
              <a:rPr lang="en-GB"/>
              <a:t>(front-end for Pro-B)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 Machines to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/>
          </a:p>
          <a:p>
            <a:endParaRPr lang="en-GB"/>
          </a:p>
          <a:p>
            <a:r>
              <a:rPr lang="en-GB"/>
              <a:t> 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		</a:t>
            </a:r>
          </a:p>
          <a:p>
            <a:r>
              <a:rPr lang="en-GB"/>
              <a:t>		EVENTS</a:t>
            </a:r>
          </a:p>
          <a:p>
            <a:r>
              <a:rPr lang="en-GB">
                <a:solidFill>
                  <a:srgbClr val="FF0000"/>
                </a:solidFill>
              </a:rPr>
              <a:t>			 t</a:t>
            </a:r>
            <a:r>
              <a:rPr lang="en-GB"/>
              <a:t> </a:t>
            </a:r>
            <a:r>
              <a:rPr lang="en-US" smtClean="0"/>
              <a:t>≙ </a:t>
            </a:r>
            <a:r>
              <a:rPr lang="en-GB">
                <a:solidFill>
                  <a:srgbClr val="0000FF"/>
                </a:solidFill>
              </a:rPr>
              <a:t>WHEN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&lt;in S1&gt;</a:t>
            </a:r>
            <a:r>
              <a:rPr lang="en-GB"/>
              <a:t> </a:t>
            </a:r>
            <a:r>
              <a:rPr lang="en-GB">
                <a:solidFill>
                  <a:srgbClr val="0000FF"/>
                </a:solidFill>
              </a:rPr>
              <a:t>THEN</a:t>
            </a:r>
            <a:r>
              <a:rPr lang="en-GB">
                <a:solidFill>
                  <a:srgbClr val="FF0000"/>
                </a:solidFill>
              </a:rPr>
              <a:t> &lt;becomes S2&gt; </a:t>
            </a:r>
            <a:r>
              <a:rPr lang="en-GB">
                <a:solidFill>
                  <a:srgbClr val="0000FF"/>
                </a:solidFill>
              </a:rPr>
              <a:t>END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	</a:t>
            </a:r>
            <a:r>
              <a:rPr lang="en-GB" i="1"/>
              <a:t>	where,</a:t>
            </a:r>
            <a:r>
              <a:rPr lang="en-GB" i="1">
                <a:solidFill>
                  <a:srgbClr val="FF0000"/>
                </a:solidFill>
              </a:rPr>
              <a:t> &lt;in S1&gt;</a:t>
            </a:r>
            <a:r>
              <a:rPr lang="en-GB" i="1"/>
              <a:t> and </a:t>
            </a:r>
            <a:r>
              <a:rPr lang="en-GB" i="1">
                <a:solidFill>
                  <a:srgbClr val="FF0000"/>
                </a:solidFill>
              </a:rPr>
              <a:t>&lt;becomes S2&gt;</a:t>
            </a:r>
            <a:r>
              <a:rPr lang="en-GB" i="1"/>
              <a:t> depend on the data that represents state</a:t>
            </a:r>
          </a:p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2635250"/>
            <a:ext cx="53594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 machine as 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207" y="1308100"/>
            <a:ext cx="7716593" cy="1689100"/>
          </a:xfrm>
        </p:spPr>
        <p:txBody>
          <a:bodyPr>
            <a:normAutofit fontScale="92500" lnSpcReduction="20000"/>
          </a:bodyPr>
          <a:lstStyle/>
          <a:p>
            <a:r>
              <a:rPr lang="en-GB"/>
              <a:t>We could treat the whole statemachine as an enumerated type </a:t>
            </a:r>
          </a:p>
          <a:p>
            <a:r>
              <a:rPr lang="en-GB"/>
              <a:t>	the current state is given by a variable </a:t>
            </a:r>
          </a:p>
          <a:p>
            <a:r>
              <a:rPr lang="en-GB"/>
              <a:t> 	(called </a:t>
            </a:r>
            <a:r>
              <a:rPr lang="en-GB">
                <a:solidFill>
                  <a:srgbClr val="FF0000"/>
                </a:solidFill>
              </a:rPr>
              <a:t>state_function</a:t>
            </a:r>
            <a:r>
              <a:rPr lang="en-GB"/>
              <a:t> translation in UML-B)</a:t>
            </a:r>
          </a:p>
          <a:p>
            <a:endParaRPr lang="en-GB"/>
          </a:p>
          <a:p>
            <a:r>
              <a:rPr lang="en-GB">
                <a:solidFill>
                  <a:srgbClr val="FF0000"/>
                </a:solidFill>
              </a:rPr>
              <a:t>VARIABLES</a:t>
            </a:r>
            <a:r>
              <a:rPr lang="en-GB"/>
              <a:t>						</a:t>
            </a:r>
            <a:r>
              <a:rPr lang="en-GB">
                <a:solidFill>
                  <a:srgbClr val="FF0000"/>
                </a:solidFill>
              </a:rPr>
              <a:t>SETS</a:t>
            </a:r>
            <a:r>
              <a:rPr lang="en-GB"/>
              <a:t> </a:t>
            </a:r>
          </a:p>
          <a:p>
            <a:r>
              <a:rPr lang="en-GB"/>
              <a:t>	 </a:t>
            </a:r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sm  </a:t>
            </a:r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∈</a:t>
            </a:r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  sm_STATES					 sm_STATES = {S1,S2}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3289300"/>
            <a:ext cx="5359400" cy="140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4864100"/>
            <a:ext cx="57070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EVENTS</a:t>
            </a:r>
          </a:p>
          <a:p>
            <a:r>
              <a:rPr lang="en-GB">
                <a:solidFill>
                  <a:srgbClr val="FF0000"/>
                </a:solidFill>
              </a:rPr>
              <a:t>	 t</a:t>
            </a:r>
            <a:r>
              <a:rPr lang="en-GB"/>
              <a:t> </a:t>
            </a:r>
            <a:r>
              <a:rPr lang="en-US" smtClean="0"/>
              <a:t>≙ </a:t>
            </a:r>
            <a:r>
              <a:rPr lang="en-GB">
                <a:solidFill>
                  <a:srgbClr val="0000FF"/>
                </a:solidFill>
              </a:rPr>
              <a:t>WHEN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&lt;in S1&gt;</a:t>
            </a:r>
            <a:r>
              <a:rPr lang="en-GB"/>
              <a:t> </a:t>
            </a:r>
            <a:r>
              <a:rPr lang="en-GB">
                <a:solidFill>
                  <a:srgbClr val="0000FF"/>
                </a:solidFill>
              </a:rPr>
              <a:t>THEN</a:t>
            </a:r>
            <a:r>
              <a:rPr lang="en-GB">
                <a:solidFill>
                  <a:srgbClr val="FF0000"/>
                </a:solidFill>
              </a:rPr>
              <a:t> &lt;becomes S2&gt; </a:t>
            </a:r>
            <a:r>
              <a:rPr lang="en-GB">
                <a:solidFill>
                  <a:srgbClr val="0000FF"/>
                </a:solidFill>
              </a:rPr>
              <a:t>END</a:t>
            </a:r>
          </a:p>
          <a:p>
            <a:endParaRPr lang="en-GB"/>
          </a:p>
          <a:p>
            <a:r>
              <a:rPr lang="en-GB"/>
              <a:t>	</a:t>
            </a:r>
            <a:r>
              <a:rPr lang="en-GB" i="1"/>
              <a:t>	what are</a:t>
            </a:r>
            <a:r>
              <a:rPr lang="en-GB" i="1">
                <a:solidFill>
                  <a:srgbClr val="FF0000"/>
                </a:solidFill>
              </a:rPr>
              <a:t> &lt;in S1&gt;</a:t>
            </a:r>
            <a:r>
              <a:rPr lang="en-GB" i="1"/>
              <a:t> and &lt;</a:t>
            </a:r>
            <a:r>
              <a:rPr lang="en-GB" i="1">
                <a:solidFill>
                  <a:srgbClr val="FF0000"/>
                </a:solidFill>
              </a:rPr>
              <a:t>becomes S2&gt;</a:t>
            </a:r>
            <a:r>
              <a:rPr lang="en-GB" i="1"/>
              <a:t> in this case?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 machine as 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007" y="2171700"/>
            <a:ext cx="7716593" cy="7620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0000"/>
                </a:solidFill>
              </a:rPr>
              <a:t>VARIABLES</a:t>
            </a:r>
            <a:r>
              <a:rPr lang="en-GB"/>
              <a:t>						</a:t>
            </a:r>
            <a:r>
              <a:rPr lang="en-GB">
                <a:solidFill>
                  <a:srgbClr val="FF0000"/>
                </a:solidFill>
              </a:rPr>
              <a:t>SETS</a:t>
            </a:r>
            <a:r>
              <a:rPr lang="en-GB"/>
              <a:t> </a:t>
            </a:r>
          </a:p>
          <a:p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	 sm  </a:t>
            </a:r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∈</a:t>
            </a:r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  sm_STATES					 sm_STATES = {S1,S2}</a:t>
            </a:r>
          </a:p>
          <a:p>
            <a:endParaRPr lang="en-GB" i="1"/>
          </a:p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3289300"/>
            <a:ext cx="5359400" cy="14097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65300" y="4889500"/>
            <a:ext cx="5684593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EVENTS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≙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</a:t>
            </a:r>
            <a:r>
              <a:rPr lang="en-GB">
                <a:solidFill>
                  <a:srgbClr val="FF0000"/>
                </a:solidFill>
              </a:rPr>
              <a:t>sm = S1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>
                <a:solidFill>
                  <a:srgbClr val="FF0000"/>
                </a:solidFill>
              </a:rPr>
              <a:t>sm := S2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 machine collection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207" y="1409700"/>
            <a:ext cx="7716593" cy="1879600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Or we could treat each state as a separate variable  </a:t>
            </a:r>
          </a:p>
          <a:p>
            <a:r>
              <a:rPr lang="en-GB"/>
              <a:t>						(called </a:t>
            </a:r>
            <a:r>
              <a:rPr lang="en-GB">
                <a:solidFill>
                  <a:srgbClr val="FF0000"/>
                </a:solidFill>
              </a:rPr>
              <a:t>state_sets</a:t>
            </a:r>
            <a:r>
              <a:rPr lang="en-GB"/>
              <a:t> translation in UML-B)</a:t>
            </a:r>
          </a:p>
          <a:p>
            <a:endParaRPr lang="en-GB"/>
          </a:p>
          <a:p>
            <a:r>
              <a:rPr lang="en-GB">
                <a:solidFill>
                  <a:srgbClr val="FF0000"/>
                </a:solidFill>
              </a:rPr>
              <a:t>VARIABLES</a:t>
            </a:r>
            <a:r>
              <a:rPr lang="en-GB"/>
              <a:t>					 </a:t>
            </a:r>
          </a:p>
          <a:p>
            <a:r>
              <a:rPr lang="en-GB"/>
              <a:t>	</a:t>
            </a:r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S1  </a:t>
            </a:r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∈</a:t>
            </a:r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 BOOL</a:t>
            </a:r>
          </a:p>
          <a:p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	S2  </a:t>
            </a:r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∈</a:t>
            </a:r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 BOOL</a:t>
            </a:r>
            <a:r>
              <a:rPr lang="en-GB"/>
              <a:t>				</a:t>
            </a:r>
            <a:r>
              <a:rPr lang="en-GB" i="1"/>
              <a:t>where, one of S1, S2 is TRUE at any moment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3289300"/>
            <a:ext cx="5359400" cy="1409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4864100"/>
            <a:ext cx="57070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EVENTS</a:t>
            </a:r>
          </a:p>
          <a:p>
            <a:r>
              <a:rPr lang="en-GB">
                <a:solidFill>
                  <a:srgbClr val="FF0000"/>
                </a:solidFill>
              </a:rPr>
              <a:t>	 t</a:t>
            </a:r>
            <a:r>
              <a:rPr lang="en-GB"/>
              <a:t> </a:t>
            </a:r>
            <a:r>
              <a:rPr lang="en-US" smtClean="0"/>
              <a:t>≙ </a:t>
            </a:r>
            <a:r>
              <a:rPr lang="en-GB">
                <a:solidFill>
                  <a:srgbClr val="0000FF"/>
                </a:solidFill>
              </a:rPr>
              <a:t>WHEN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&lt;in S1&gt;</a:t>
            </a:r>
            <a:r>
              <a:rPr lang="en-GB"/>
              <a:t> </a:t>
            </a:r>
            <a:r>
              <a:rPr lang="en-GB">
                <a:solidFill>
                  <a:srgbClr val="0000FF"/>
                </a:solidFill>
              </a:rPr>
              <a:t>THEN</a:t>
            </a:r>
            <a:r>
              <a:rPr lang="en-GB">
                <a:solidFill>
                  <a:srgbClr val="FF0000"/>
                </a:solidFill>
              </a:rPr>
              <a:t> &lt;becomes S2&gt; </a:t>
            </a:r>
            <a:r>
              <a:rPr lang="en-GB">
                <a:solidFill>
                  <a:srgbClr val="0000FF"/>
                </a:solidFill>
              </a:rPr>
              <a:t>END</a:t>
            </a:r>
          </a:p>
          <a:p>
            <a:endParaRPr lang="en-GB"/>
          </a:p>
          <a:p>
            <a:r>
              <a:rPr lang="en-GB"/>
              <a:t>	</a:t>
            </a:r>
            <a:r>
              <a:rPr lang="en-GB" i="1"/>
              <a:t>	what are</a:t>
            </a:r>
            <a:r>
              <a:rPr lang="en-GB" i="1">
                <a:solidFill>
                  <a:srgbClr val="FF0000"/>
                </a:solidFill>
              </a:rPr>
              <a:t> &lt;in S1&gt;</a:t>
            </a:r>
            <a:r>
              <a:rPr lang="en-GB" i="1"/>
              <a:t> and &lt;</a:t>
            </a:r>
            <a:r>
              <a:rPr lang="en-GB" i="1">
                <a:solidFill>
                  <a:srgbClr val="FF0000"/>
                </a:solidFill>
              </a:rPr>
              <a:t>becomes S2&gt;</a:t>
            </a:r>
            <a:r>
              <a:rPr lang="en-GB" i="1"/>
              <a:t> in this case?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 machine collection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207" y="1600201"/>
            <a:ext cx="7716593" cy="1689100"/>
          </a:xfrm>
        </p:spPr>
        <p:txBody>
          <a:bodyPr>
            <a:normAutofit/>
          </a:bodyPr>
          <a:lstStyle/>
          <a:p>
            <a:endParaRPr lang="en-GB"/>
          </a:p>
          <a:p>
            <a:r>
              <a:rPr lang="en-GB">
                <a:solidFill>
                  <a:srgbClr val="FF0000"/>
                </a:solidFill>
              </a:rPr>
              <a:t>VARIABLES</a:t>
            </a:r>
            <a:r>
              <a:rPr lang="en-GB"/>
              <a:t>					 </a:t>
            </a:r>
          </a:p>
          <a:p>
            <a:r>
              <a:rPr lang="en-GB"/>
              <a:t>	</a:t>
            </a:r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S1  </a:t>
            </a:r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∈</a:t>
            </a:r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 BOOL</a:t>
            </a:r>
          </a:p>
          <a:p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	S2  </a:t>
            </a:r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∈</a:t>
            </a:r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 BOOL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3289300"/>
            <a:ext cx="5359400" cy="14097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40107" y="4699000"/>
            <a:ext cx="5684593" cy="1797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EVENTS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≙	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	</a:t>
            </a:r>
            <a:r>
              <a:rPr lang="en-GB">
                <a:solidFill>
                  <a:srgbClr val="FF0000"/>
                </a:solidFill>
              </a:rPr>
              <a:t>S1 = TRUE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/>
              <a:t>				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lang="en-GB">
                <a:solidFill>
                  <a:srgbClr val="FF0000"/>
                </a:solidFill>
              </a:rPr>
              <a:t>S1 := FALSE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 						S2 := TRUE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>
                <a:solidFill>
                  <a:srgbClr val="FF0000"/>
                </a:solidFill>
              </a:rPr>
              <a:t>				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Initial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207" y="4381500"/>
            <a:ext cx="3068393" cy="1917700"/>
          </a:xfrm>
          <a:ln>
            <a:solidFill>
              <a:srgbClr val="008000"/>
            </a:solidFill>
          </a:ln>
        </p:spPr>
        <p:txBody>
          <a:bodyPr/>
          <a:lstStyle/>
          <a:p>
            <a:r>
              <a:rPr lang="en-GB"/>
              <a:t>Statemachine as type</a:t>
            </a:r>
          </a:p>
          <a:p>
            <a:endParaRPr lang="en-GB"/>
          </a:p>
          <a:p>
            <a:r>
              <a:rPr lang="en-GB">
                <a:solidFill>
                  <a:srgbClr val="008000"/>
                </a:solidFill>
              </a:rPr>
              <a:t>INITIALISATION</a:t>
            </a:r>
          </a:p>
          <a:p>
            <a:r>
              <a:rPr lang="en-GB"/>
              <a:t>	</a:t>
            </a:r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sm := S1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08100"/>
            <a:ext cx="3759200" cy="2665253"/>
          </a:xfrm>
          <a:prstGeom prst="rect">
            <a:avLst/>
          </a:prstGeom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46907" y="4381500"/>
            <a:ext cx="3068393" cy="1917700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States as variables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  <a:p>
            <a:r>
              <a:rPr lang="en-GB">
                <a:solidFill>
                  <a:srgbClr val="008000"/>
                </a:solidFill>
              </a:rPr>
              <a:t>INITIALISATION</a:t>
            </a:r>
          </a:p>
          <a:p>
            <a:r>
              <a:rPr lang="en-GB"/>
              <a:t>	</a:t>
            </a:r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S1 := TRUE</a:t>
            </a:r>
          </a:p>
          <a:p>
            <a:r>
              <a:rPr lang="en-GB">
                <a:solidFill>
                  <a:srgbClr val="0000FF"/>
                </a:solidFill>
                <a:latin typeface="Brave Sans Mono"/>
                <a:cs typeface="Brave Sans Mono"/>
              </a:rPr>
              <a:t>	S2 := FALSE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8800" y="5270500"/>
            <a:ext cx="38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 Invariant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207" y="1409701"/>
            <a:ext cx="7716593" cy="571500"/>
          </a:xfrm>
        </p:spPr>
        <p:txBody>
          <a:bodyPr/>
          <a:lstStyle/>
          <a:p>
            <a:r>
              <a:rPr lang="en-GB"/>
              <a:t>Something that must be true whenever the system is in that state.</a:t>
            </a:r>
          </a:p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22500"/>
            <a:ext cx="4584700" cy="2664612"/>
          </a:xfrm>
          <a:prstGeom prst="rect">
            <a:avLst/>
          </a:prstGeom>
          <a:ln>
            <a:noFill/>
          </a:ln>
        </p:spPr>
      </p:pic>
      <p:sp>
        <p:nvSpPr>
          <p:cNvPr id="6" name="Oval 5"/>
          <p:cNvSpPr/>
          <p:nvPr/>
        </p:nvSpPr>
        <p:spPr>
          <a:xfrm>
            <a:off x="4940300" y="4051300"/>
            <a:ext cx="147320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600200" y="5130800"/>
            <a:ext cx="6311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Translations:		</a:t>
            </a:r>
          </a:p>
          <a:p>
            <a:r>
              <a:rPr lang="en-US" smtClean="0"/>
              <a:t>			</a:t>
            </a:r>
            <a:r>
              <a:rPr lang="en-US" smtClean="0">
                <a:latin typeface="Brave Sans Mono"/>
                <a:cs typeface="Brave Sans Mono"/>
              </a:rPr>
              <a:t>	</a:t>
            </a:r>
            <a:r>
              <a:rPr lang="en-US" smtClean="0">
                <a:solidFill>
                  <a:srgbClr val="0000FF"/>
                </a:solidFill>
                <a:latin typeface="Brave Sans Mono"/>
                <a:cs typeface="Brave Sans Mono"/>
              </a:rPr>
              <a:t>(sm = S2) ⇒ (v1 = TRUE)</a:t>
            </a:r>
            <a:endParaRPr lang="en-US" smtClean="0">
              <a:latin typeface="Brave Sans Mono"/>
              <a:cs typeface="Brave Sans Mono"/>
            </a:endParaRPr>
          </a:p>
          <a:p>
            <a:r>
              <a:rPr lang="en-US" smtClean="0">
                <a:latin typeface="Brave Sans Mono"/>
                <a:cs typeface="Brave Sans Mono"/>
              </a:rPr>
              <a:t>or</a:t>
            </a:r>
          </a:p>
          <a:p>
            <a:r>
              <a:rPr lang="en-US" smtClean="0"/>
              <a:t>				</a:t>
            </a:r>
            <a:r>
              <a:rPr lang="en-US" smtClean="0">
                <a:solidFill>
                  <a:srgbClr val="0000FF"/>
                </a:solidFill>
                <a:latin typeface="Brave Sans Mono"/>
                <a:cs typeface="Brave Sans Mono"/>
              </a:rPr>
              <a:t>(S2=TRUE) ⇒ (v1 = TRUE)</a:t>
            </a:r>
          </a:p>
          <a:p>
            <a:r>
              <a:rPr lang="en-US" smtClean="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386</Words>
  <Application>Microsoft Macintosh PowerPoint</Application>
  <PresentationFormat>On-screen Show (4:3)</PresentationFormat>
  <Paragraphs>157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UML-B State Machine Diagrams</vt:lpstr>
      <vt:lpstr>State Machines</vt:lpstr>
      <vt:lpstr>State Machines to Events</vt:lpstr>
      <vt:lpstr>State machine as a type</vt:lpstr>
      <vt:lpstr>State machine as a type</vt:lpstr>
      <vt:lpstr>State machine collection of variables</vt:lpstr>
      <vt:lpstr>State machine collection of variables</vt:lpstr>
      <vt:lpstr>Initial transition</vt:lpstr>
      <vt:lpstr>State Invariant</vt:lpstr>
      <vt:lpstr>Transition parameters, guards and actions</vt:lpstr>
      <vt:lpstr>Nested Statemachines</vt:lpstr>
      <vt:lpstr>Example</vt:lpstr>
      <vt:lpstr>Example – Factory Machine</vt:lpstr>
      <vt:lpstr>Example – Factory Machine Safety Guard</vt:lpstr>
      <vt:lpstr>Statemachine Animation showing invariant violation</vt:lpstr>
      <vt:lpstr>Statemachines in Classes</vt:lpstr>
      <vt:lpstr>State machines in Classes   State machine as a type     (state_function)</vt:lpstr>
      <vt:lpstr>State machines in Classes   States as variables    (state_sets)</vt:lpstr>
      <vt:lpstr>Initial transition   (state_sets)</vt:lpstr>
      <vt:lpstr>Final transition   (state_sets)</vt:lpstr>
      <vt:lpstr>State Invariant   (state_sets)</vt:lpstr>
      <vt:lpstr>Summary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UML-B Class Diagrams</dc:title>
  <dc:creator>Colin Snook</dc:creator>
  <cp:lastModifiedBy>Colin Snook</cp:lastModifiedBy>
  <cp:revision>66</cp:revision>
  <cp:lastPrinted>2010-04-19T21:57:24Z</cp:lastPrinted>
  <dcterms:created xsi:type="dcterms:W3CDTF">2011-03-23T15:10:12Z</dcterms:created>
  <dcterms:modified xsi:type="dcterms:W3CDTF">2013-02-09T16:14:07Z</dcterms:modified>
</cp:coreProperties>
</file>