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7" r:id="rId3"/>
    <p:sldId id="262" r:id="rId4"/>
    <p:sldId id="270" r:id="rId5"/>
    <p:sldId id="277" r:id="rId6"/>
    <p:sldId id="278" r:id="rId7"/>
    <p:sldId id="259" r:id="rId8"/>
    <p:sldId id="280" r:id="rId9"/>
    <p:sldId id="266" r:id="rId10"/>
    <p:sldId id="264" r:id="rId11"/>
    <p:sldId id="268" r:id="rId12"/>
    <p:sldId id="265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0B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5FCC3-3B35-0B45-A94C-64CEE5A78A7E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BEF93-1382-5A4A-AF67-0D944523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6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6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3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8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9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1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7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Proof Obligations </a:t>
            </a:r>
            <a:r>
              <a:rPr lang="en-US" dirty="0"/>
              <a:t>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Event-B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7432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4" name="Picture 11" descr="electronics"/>
          <p:cNvPicPr>
            <a:picLocks noChangeAspect="1" noChangeArrowheads="1"/>
          </p:cNvPicPr>
          <p:nvPr/>
        </p:nvPicPr>
        <p:blipFill>
          <a:blip r:embed="rId3"/>
          <a:srcRect b="43590"/>
          <a:stretch>
            <a:fillRect/>
          </a:stretch>
        </p:blipFill>
        <p:spPr bwMode="auto">
          <a:xfrm>
            <a:off x="5679838" y="76201"/>
            <a:ext cx="3387962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823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Using Event Parameters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Event has form: </a:t>
            </a:r>
            <a:endParaRPr lang="en-US" sz="2500" dirty="0"/>
          </a:p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</a:rPr>
              <a:t>		</a:t>
            </a:r>
            <a:r>
              <a:rPr lang="en-US" sz="2500" dirty="0" err="1" smtClean="0">
                <a:solidFill>
                  <a:srgbClr val="0000FF"/>
                </a:solidFill>
              </a:rPr>
              <a:t>E</a:t>
            </a:r>
            <a:r>
              <a:rPr lang="en-US" sz="2500" dirty="0" smtClean="0">
                <a:solidFill>
                  <a:srgbClr val="0000FF"/>
                </a:solidFill>
              </a:rPr>
              <a:t>  =  </a:t>
            </a:r>
            <a:r>
              <a:rPr lang="en-US" sz="2500" b="1" dirty="0" smtClean="0">
                <a:solidFill>
                  <a:srgbClr val="000000"/>
                </a:solidFill>
              </a:rPr>
              <a:t>any</a:t>
            </a:r>
            <a:r>
              <a:rPr lang="en-US" sz="2500" dirty="0" smtClean="0">
                <a:solidFill>
                  <a:srgbClr val="0000FF"/>
                </a:solidFill>
              </a:rPr>
              <a:t>  p  </a:t>
            </a:r>
            <a:r>
              <a:rPr lang="en-US" sz="2500" b="1" dirty="0" smtClean="0"/>
              <a:t>where</a:t>
            </a:r>
            <a:r>
              <a:rPr lang="en-US" sz="2500" dirty="0" smtClean="0">
                <a:solidFill>
                  <a:srgbClr val="0000FF"/>
                </a:solidFill>
              </a:rPr>
              <a:t>  G(</a:t>
            </a:r>
            <a:r>
              <a:rPr lang="en-US" sz="2500" dirty="0" err="1">
                <a:solidFill>
                  <a:srgbClr val="0000FF"/>
                </a:solidFill>
              </a:rPr>
              <a:t>p</a:t>
            </a:r>
            <a:r>
              <a:rPr lang="en-US" sz="2500" dirty="0" err="1" smtClean="0">
                <a:solidFill>
                  <a:srgbClr val="0000FF"/>
                </a:solidFill>
              </a:rPr>
              <a:t>,v</a:t>
            </a:r>
            <a:r>
              <a:rPr lang="en-US" sz="2500" dirty="0" smtClean="0">
                <a:solidFill>
                  <a:srgbClr val="0000FF"/>
                </a:solidFill>
              </a:rPr>
              <a:t>)  </a:t>
            </a:r>
            <a:r>
              <a:rPr lang="en-US" sz="2500" b="1" dirty="0" smtClean="0">
                <a:solidFill>
                  <a:srgbClr val="000000"/>
                </a:solidFill>
              </a:rPr>
              <a:t>then</a:t>
            </a:r>
            <a:r>
              <a:rPr lang="en-US" sz="2500" dirty="0" smtClean="0">
                <a:solidFill>
                  <a:srgbClr val="0000FF"/>
                </a:solidFill>
              </a:rPr>
              <a:t>  v := </a:t>
            </a:r>
            <a:r>
              <a:rPr lang="en-US" sz="2500" dirty="0" err="1" smtClean="0">
                <a:solidFill>
                  <a:srgbClr val="0000FF"/>
                </a:solidFill>
              </a:rPr>
              <a:t>exp</a:t>
            </a:r>
            <a:r>
              <a:rPr lang="en-US" sz="2500" dirty="0" smtClean="0">
                <a:solidFill>
                  <a:srgbClr val="0000FF"/>
                </a:solidFill>
              </a:rPr>
              <a:t>(</a:t>
            </a:r>
            <a:r>
              <a:rPr lang="en-US" sz="2500" dirty="0" err="1">
                <a:solidFill>
                  <a:srgbClr val="0000FF"/>
                </a:solidFill>
              </a:rPr>
              <a:t>p</a:t>
            </a:r>
            <a:r>
              <a:rPr lang="en-US" sz="2500" dirty="0" err="1" smtClean="0">
                <a:solidFill>
                  <a:srgbClr val="0000FF"/>
                </a:solidFill>
              </a:rPr>
              <a:t>,v</a:t>
            </a:r>
            <a:r>
              <a:rPr lang="en-US" sz="2500" dirty="0" smtClean="0">
                <a:solidFill>
                  <a:srgbClr val="0000FF"/>
                </a:solidFill>
              </a:rPr>
              <a:t>)  </a:t>
            </a:r>
            <a:r>
              <a:rPr lang="en-US" sz="2500" b="1" dirty="0">
                <a:solidFill>
                  <a:srgbClr val="000000"/>
                </a:solidFill>
              </a:rPr>
              <a:t>end </a:t>
            </a:r>
            <a:endParaRPr lang="en-US" sz="25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5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</a:rPr>
              <a:t>		</a:t>
            </a:r>
            <a:r>
              <a:rPr lang="en-US" sz="2500" dirty="0" smtClean="0"/>
              <a:t>INV:</a:t>
            </a:r>
            <a:r>
              <a:rPr lang="en-US" sz="2500" dirty="0" smtClean="0">
                <a:solidFill>
                  <a:srgbClr val="0000FF"/>
                </a:solidFill>
              </a:rPr>
              <a:t>		I(</a:t>
            </a:r>
            <a:r>
              <a:rPr lang="en-US" sz="2500" dirty="0">
                <a:solidFill>
                  <a:srgbClr val="0000FF"/>
                </a:solidFill>
              </a:rPr>
              <a:t>v</a:t>
            </a:r>
            <a:r>
              <a:rPr lang="en-US" sz="2500" dirty="0" smtClean="0">
                <a:solidFill>
                  <a:srgbClr val="0000FF"/>
                </a:solidFill>
              </a:rPr>
              <a:t>),</a:t>
            </a:r>
            <a:r>
              <a:rPr lang="en-US" sz="2500" dirty="0">
                <a:solidFill>
                  <a:srgbClr val="0000FF"/>
                </a:solidFill>
              </a:rPr>
              <a:t> </a:t>
            </a:r>
            <a:r>
              <a:rPr lang="en-US" sz="2500" dirty="0" smtClean="0">
                <a:solidFill>
                  <a:srgbClr val="0000FF"/>
                </a:solidFill>
              </a:rPr>
              <a:t> G(</a:t>
            </a:r>
            <a:r>
              <a:rPr lang="en-US" sz="2500" dirty="0" err="1">
                <a:solidFill>
                  <a:srgbClr val="0000FF"/>
                </a:solidFill>
              </a:rPr>
              <a:t>p</a:t>
            </a:r>
            <a:r>
              <a:rPr lang="en-US" sz="2500" dirty="0" err="1" smtClean="0">
                <a:solidFill>
                  <a:srgbClr val="0000FF"/>
                </a:solidFill>
              </a:rPr>
              <a:t>,v</a:t>
            </a:r>
            <a:r>
              <a:rPr lang="en-US" sz="2500" dirty="0" smtClean="0">
                <a:solidFill>
                  <a:srgbClr val="0000FF"/>
                </a:solidFill>
              </a:rPr>
              <a:t>)   </a:t>
            </a:r>
            <a:r>
              <a:rPr lang="en-US" sz="2500" b="1" dirty="0" smtClean="0">
                <a:solidFill>
                  <a:srgbClr val="0000FF"/>
                </a:solidFill>
              </a:rPr>
              <a:t>⊢</a:t>
            </a:r>
            <a:r>
              <a:rPr lang="en-US" sz="2500" dirty="0" smtClean="0">
                <a:solidFill>
                  <a:srgbClr val="0000FF"/>
                </a:solidFill>
              </a:rPr>
              <a:t>   I( exp(</a:t>
            </a:r>
            <a:r>
              <a:rPr lang="en-US" sz="2500" dirty="0" err="1">
                <a:solidFill>
                  <a:srgbClr val="0000FF"/>
                </a:solidFill>
              </a:rPr>
              <a:t>p</a:t>
            </a:r>
            <a:r>
              <a:rPr lang="en-US" sz="2500" dirty="0" err="1" smtClean="0">
                <a:solidFill>
                  <a:srgbClr val="0000FF"/>
                </a:solidFill>
              </a:rPr>
              <a:t>,v</a:t>
            </a:r>
            <a:r>
              <a:rPr lang="en-US" sz="2500" dirty="0" smtClean="0">
                <a:solidFill>
                  <a:srgbClr val="0000FF"/>
                </a:solidFill>
              </a:rPr>
              <a:t>) ) </a:t>
            </a:r>
            <a:endParaRPr lang="en-US" sz="25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1640" y="2780928"/>
            <a:ext cx="5400600" cy="8640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6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Example with parameter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sz="2900" dirty="0" smtClean="0"/>
              <a:t>Invariant:    </a:t>
            </a:r>
            <a:r>
              <a:rPr lang="en-US" sz="2900" dirty="0" smtClean="0">
                <a:solidFill>
                  <a:srgbClr val="0000FF"/>
                </a:solidFill>
              </a:rPr>
              <a:t>x is even</a:t>
            </a:r>
          </a:p>
          <a:p>
            <a:r>
              <a:rPr lang="en-US" sz="2900" dirty="0"/>
              <a:t>E</a:t>
            </a:r>
            <a:r>
              <a:rPr lang="en-US" sz="2900" dirty="0" smtClean="0"/>
              <a:t>vent: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>
                <a:solidFill>
                  <a:srgbClr val="0000FF"/>
                </a:solidFill>
              </a:rPr>
              <a:t>Inc</a:t>
            </a:r>
            <a:r>
              <a:rPr lang="en-US" sz="2900" dirty="0" smtClean="0">
                <a:solidFill>
                  <a:srgbClr val="0000FF"/>
                </a:solidFill>
              </a:rPr>
              <a:t>  </a:t>
            </a:r>
            <a:r>
              <a:rPr lang="en-US" sz="2900" dirty="0"/>
              <a:t>=  </a:t>
            </a:r>
            <a:r>
              <a:rPr lang="en-US" sz="2900" b="1" dirty="0"/>
              <a:t>any</a:t>
            </a:r>
            <a:r>
              <a:rPr lang="en-US" sz="2900" dirty="0"/>
              <a:t> </a:t>
            </a:r>
            <a:r>
              <a:rPr lang="en-US" sz="2900" dirty="0">
                <a:solidFill>
                  <a:srgbClr val="0000FF"/>
                </a:solidFill>
              </a:rPr>
              <a:t>p</a:t>
            </a:r>
            <a:r>
              <a:rPr lang="en-US" sz="2900" dirty="0"/>
              <a:t> </a:t>
            </a:r>
            <a:r>
              <a:rPr lang="en-US" sz="2900" b="1" dirty="0" smtClean="0"/>
              <a:t>when</a:t>
            </a:r>
            <a:r>
              <a:rPr lang="en-US" sz="2900" dirty="0" smtClean="0"/>
              <a:t> </a:t>
            </a:r>
            <a:r>
              <a:rPr lang="en-US" sz="2900" dirty="0">
                <a:solidFill>
                  <a:srgbClr val="0000FF"/>
                </a:solidFill>
              </a:rPr>
              <a:t>p is even </a:t>
            </a:r>
            <a:r>
              <a:rPr lang="en-US" sz="2900" b="1" dirty="0">
                <a:solidFill>
                  <a:srgbClr val="000000"/>
                </a:solidFill>
              </a:rPr>
              <a:t>then</a:t>
            </a:r>
            <a:r>
              <a:rPr lang="en-US" sz="2900" dirty="0">
                <a:solidFill>
                  <a:srgbClr val="0000FF"/>
                </a:solidFill>
              </a:rPr>
              <a:t>  </a:t>
            </a:r>
            <a:r>
              <a:rPr lang="en-US" sz="2900" dirty="0" smtClean="0">
                <a:solidFill>
                  <a:srgbClr val="0000FF"/>
                </a:solidFill>
              </a:rPr>
              <a:t>x := x+p  </a:t>
            </a:r>
            <a:r>
              <a:rPr lang="en-US" sz="2900" b="1" dirty="0">
                <a:solidFill>
                  <a:srgbClr val="000000"/>
                </a:solidFill>
              </a:rPr>
              <a:t>end </a:t>
            </a:r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 smtClean="0"/>
              <a:t>To prove </a:t>
            </a:r>
            <a:r>
              <a:rPr lang="en-US" sz="2900" dirty="0" err="1">
                <a:solidFill>
                  <a:srgbClr val="0000FF"/>
                </a:solidFill>
              </a:rPr>
              <a:t>Inc</a:t>
            </a:r>
            <a:r>
              <a:rPr lang="en-US" sz="2900" dirty="0" smtClean="0">
                <a:solidFill>
                  <a:srgbClr val="0000FF"/>
                </a:solidFill>
              </a:rPr>
              <a:t> </a:t>
            </a:r>
            <a:r>
              <a:rPr lang="en-US" sz="2900" dirty="0" smtClean="0"/>
              <a:t>preserves </a:t>
            </a:r>
            <a:r>
              <a:rPr lang="en-US" sz="2900" dirty="0">
                <a:solidFill>
                  <a:srgbClr val="0000FF"/>
                </a:solidFill>
              </a:rPr>
              <a:t>x is even</a:t>
            </a:r>
          </a:p>
          <a:p>
            <a:endParaRPr lang="en-US" sz="2900" dirty="0" smtClean="0"/>
          </a:p>
          <a:p>
            <a:r>
              <a:rPr lang="en-US" sz="2900" dirty="0" smtClean="0"/>
              <a:t>we have this PO:</a:t>
            </a:r>
          </a:p>
          <a:p>
            <a:pPr marL="457200" lvl="1" indent="0">
              <a:buNone/>
            </a:pPr>
            <a:r>
              <a:rPr lang="en-US" sz="2900" dirty="0" smtClean="0"/>
              <a:t>	INV:</a:t>
            </a: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dirty="0">
                <a:solidFill>
                  <a:srgbClr val="0000FF"/>
                </a:solidFill>
              </a:rPr>
              <a:t>p is even,   x is even</a:t>
            </a:r>
          </a:p>
          <a:p>
            <a:pPr marL="457200" lvl="1" indent="0">
              <a:buNone/>
            </a:pPr>
            <a:r>
              <a:rPr lang="en-US" sz="2900" dirty="0"/>
              <a:t>				⊢ </a:t>
            </a:r>
            <a:r>
              <a:rPr lang="en-US" sz="2900" dirty="0" smtClean="0"/>
              <a:t>  </a:t>
            </a:r>
            <a:r>
              <a:rPr lang="en-US" sz="2900" dirty="0">
                <a:solidFill>
                  <a:srgbClr val="0000FF"/>
                </a:solidFill>
              </a:rPr>
              <a:t> x+p is even</a:t>
            </a:r>
            <a:endParaRPr lang="en-US" sz="2900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64" y="1484378"/>
            <a:ext cx="4923775" cy="4308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 PO from Rodin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0" y="3403600"/>
            <a:ext cx="2311400" cy="38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0" y="3403600"/>
            <a:ext cx="2311400" cy="381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4675153" y="2196848"/>
            <a:ext cx="2105093" cy="755166"/>
          </a:xfrm>
          <a:prstGeom prst="wedgeEllipseCallout">
            <a:avLst>
              <a:gd name="adj1" fmla="val -94520"/>
              <a:gd name="adj2" fmla="val 670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Invariant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5094413" y="5325962"/>
            <a:ext cx="2105093" cy="755166"/>
          </a:xfrm>
          <a:prstGeom prst="wedgeEllipseCallout">
            <a:avLst>
              <a:gd name="adj1" fmla="val -87455"/>
              <a:gd name="adj2" fmla="val -2992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4675153" y="3403600"/>
            <a:ext cx="2105093" cy="755166"/>
          </a:xfrm>
          <a:prstGeom prst="wedgeEllipseCallout">
            <a:avLst>
              <a:gd name="adj1" fmla="val -79993"/>
              <a:gd name="adj2" fmla="val -2688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Guard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1713609" y="2952014"/>
            <a:ext cx="240255" cy="102977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96654" y="2489837"/>
            <a:ext cx="1875223" cy="574834"/>
          </a:xfrm>
          <a:prstGeom prst="wedgeEllipseCallout">
            <a:avLst>
              <a:gd name="adj1" fmla="val 33848"/>
              <a:gd name="adj2" fmla="val 10729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3727362" y="3277835"/>
            <a:ext cx="240255" cy="624198"/>
          </a:xfrm>
          <a:prstGeom prst="leftBrace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9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Proof obligation (PO)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900" dirty="0" smtClean="0"/>
              <a:t>A Proof obligation (PO) is a formal property to be proved of an Event-B model</a:t>
            </a:r>
          </a:p>
          <a:p>
            <a:pPr marL="0" lvl="1" indent="0">
              <a:buNone/>
            </a:pPr>
            <a:endParaRPr lang="en-US" sz="2900" dirty="0" smtClean="0"/>
          </a:p>
          <a:p>
            <a:pPr marL="342900" lvl="1" indent="-342900">
              <a:buFont typeface="Arial"/>
              <a:buChar char="•"/>
            </a:pPr>
            <a:r>
              <a:rPr lang="en-US" sz="2900" dirty="0" smtClean="0"/>
              <a:t>A PO is a </a:t>
            </a:r>
            <a:r>
              <a:rPr lang="en-US" sz="2900" dirty="0" smtClean="0">
                <a:solidFill>
                  <a:srgbClr val="0000FF"/>
                </a:solidFill>
              </a:rPr>
              <a:t>sequent</a:t>
            </a:r>
            <a:r>
              <a:rPr lang="en-US" sz="2900" dirty="0" smtClean="0"/>
              <a:t> </a:t>
            </a:r>
            <a:r>
              <a:rPr lang="en-US" sz="2900" dirty="0"/>
              <a:t>of the form  </a:t>
            </a:r>
            <a:r>
              <a:rPr lang="en-US" sz="2900" dirty="0">
                <a:solidFill>
                  <a:srgbClr val="0000FF"/>
                </a:solidFill>
              </a:rPr>
              <a:t>Hypotheses</a:t>
            </a:r>
            <a:r>
              <a:rPr lang="en-US" sz="2900" dirty="0"/>
              <a:t>  ⊢   </a:t>
            </a:r>
            <a:r>
              <a:rPr lang="en-US" sz="2900" dirty="0" smtClean="0">
                <a:solidFill>
                  <a:srgbClr val="0000FF"/>
                </a:solidFill>
              </a:rPr>
              <a:t>Goal</a:t>
            </a:r>
          </a:p>
          <a:p>
            <a:pPr marL="342900" lvl="1" indent="-342900">
              <a:buFont typeface="Arial"/>
              <a:buChar char="•"/>
            </a:pPr>
            <a:endParaRPr lang="en-US" sz="2900" dirty="0">
              <a:solidFill>
                <a:srgbClr val="0000FF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900" dirty="0" smtClean="0">
                <a:solidFill>
                  <a:srgbClr val="000000"/>
                </a:solidFill>
              </a:rPr>
              <a:t>This means we should prove the goal while assuming that the hypotheses are true.</a:t>
            </a:r>
          </a:p>
          <a:p>
            <a:pPr marL="342900" lvl="1" indent="-342900">
              <a:buFont typeface="Arial"/>
              <a:buChar char="•"/>
            </a:pPr>
            <a:endParaRPr lang="en-US" sz="2900" dirty="0" smtClean="0">
              <a:solidFill>
                <a:srgbClr val="000000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</a:rPr>
              <a:t>The prover uses properties in the </a:t>
            </a:r>
            <a:r>
              <a:rPr lang="en-US" sz="2900" dirty="0">
                <a:solidFill>
                  <a:srgbClr val="0000FF"/>
                </a:solidFill>
              </a:rPr>
              <a:t>Hypotheses</a:t>
            </a:r>
            <a:r>
              <a:rPr lang="en-US" sz="2900" dirty="0">
                <a:solidFill>
                  <a:srgbClr val="000000"/>
                </a:solidFill>
              </a:rPr>
              <a:t>, applies </a:t>
            </a:r>
            <a:r>
              <a:rPr lang="en-US" sz="2900" dirty="0">
                <a:solidFill>
                  <a:srgbClr val="FF0000"/>
                </a:solidFill>
              </a:rPr>
              <a:t>rules</a:t>
            </a:r>
            <a:r>
              <a:rPr lang="en-US" sz="2900" dirty="0">
                <a:solidFill>
                  <a:srgbClr val="000000"/>
                </a:solidFill>
              </a:rPr>
              <a:t> and </a:t>
            </a:r>
            <a:r>
              <a:rPr lang="en-US" sz="2900" dirty="0">
                <a:solidFill>
                  <a:srgbClr val="FF0000"/>
                </a:solidFill>
              </a:rPr>
              <a:t>tactics</a:t>
            </a:r>
            <a:r>
              <a:rPr lang="en-US" sz="2900" dirty="0">
                <a:solidFill>
                  <a:srgbClr val="000000"/>
                </a:solidFill>
              </a:rPr>
              <a:t>, to prove the </a:t>
            </a:r>
            <a:r>
              <a:rPr lang="en-US" sz="2900" dirty="0">
                <a:solidFill>
                  <a:srgbClr val="0000FF"/>
                </a:solidFill>
              </a:rPr>
              <a:t>Goal</a:t>
            </a:r>
            <a:endParaRPr lang="en-US" sz="2900" dirty="0" smtClean="0">
              <a:solidFill>
                <a:srgbClr val="0000FF"/>
              </a:solidFill>
            </a:endParaRPr>
          </a:p>
          <a:p>
            <a:pPr marL="342900" lvl="1" indent="-342900">
              <a:buFont typeface="Arial"/>
              <a:buChar char="•"/>
            </a:pPr>
            <a:endParaRPr lang="en-US" sz="2900" dirty="0">
              <a:solidFill>
                <a:srgbClr val="000000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900" dirty="0" smtClean="0">
                <a:solidFill>
                  <a:srgbClr val="000000"/>
                </a:solidFill>
              </a:rPr>
              <a:t>Example</a:t>
            </a:r>
            <a:endParaRPr lang="en-US" sz="29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x &lt; MAX   </a:t>
            </a:r>
            <a:r>
              <a:rPr lang="en-US" dirty="0" smtClean="0"/>
              <a:t>⊢   </a:t>
            </a:r>
            <a:r>
              <a:rPr lang="en-US" dirty="0" smtClean="0">
                <a:solidFill>
                  <a:srgbClr val="0000FF"/>
                </a:solidFill>
              </a:rPr>
              <a:t>x+1 ≤ MAX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Prove that </a:t>
            </a:r>
            <a:r>
              <a:rPr lang="en-US" dirty="0">
                <a:solidFill>
                  <a:srgbClr val="0000FF"/>
                </a:solidFill>
              </a:rPr>
              <a:t>x+1 ≤ </a:t>
            </a:r>
            <a:r>
              <a:rPr lang="en-US" dirty="0" smtClean="0">
                <a:solidFill>
                  <a:srgbClr val="0000FF"/>
                </a:solidFill>
              </a:rPr>
              <a:t>MAX </a:t>
            </a:r>
            <a:r>
              <a:rPr lang="en-US" dirty="0" smtClean="0">
                <a:solidFill>
                  <a:srgbClr val="000000"/>
                </a:solidFill>
              </a:rPr>
              <a:t>assuming that </a:t>
            </a:r>
            <a:r>
              <a:rPr lang="en-US" dirty="0" smtClean="0">
                <a:solidFill>
                  <a:srgbClr val="0000FF"/>
                </a:solidFill>
              </a:rPr>
              <a:t>x &lt; MAX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2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Proof obligations in Event-B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Well-</a:t>
            </a:r>
            <a:r>
              <a:rPr lang="en-US" dirty="0" err="1" smtClean="0">
                <a:solidFill>
                  <a:srgbClr val="0000FF"/>
                </a:solidFill>
              </a:rPr>
              <a:t>definedness</a:t>
            </a:r>
            <a:r>
              <a:rPr lang="en-US" dirty="0" smtClean="0">
                <a:solidFill>
                  <a:srgbClr val="0000FF"/>
                </a:solidFill>
              </a:rPr>
              <a:t> (WD)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, avoid division by zero, partial function application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Invariant preservation (INV)</a:t>
            </a:r>
          </a:p>
          <a:p>
            <a:pPr lvl="1"/>
            <a:r>
              <a:rPr lang="en-US" dirty="0" smtClean="0"/>
              <a:t>each event maintains the invariants</a:t>
            </a:r>
          </a:p>
          <a:p>
            <a:pPr lvl="2"/>
            <a:r>
              <a:rPr lang="en-US" dirty="0"/>
              <a:t>If the invariant is true before the event,</a:t>
            </a:r>
          </a:p>
          <a:p>
            <a:pPr lvl="2"/>
            <a:r>
              <a:rPr lang="en-US" dirty="0" smtClean="0"/>
              <a:t>And the guard is true</a:t>
            </a:r>
          </a:p>
          <a:p>
            <a:pPr lvl="2"/>
            <a:r>
              <a:rPr lang="en-US" dirty="0"/>
              <a:t>Then the invariant is still true after the actions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4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Proof obligations in Event-B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sz="2200" dirty="0">
                <a:solidFill>
                  <a:srgbClr val="0000FF"/>
                </a:solidFill>
              </a:rPr>
              <a:t>(POs for refinement)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Simulation (SIM)</a:t>
            </a:r>
          </a:p>
          <a:p>
            <a:pPr lvl="1"/>
            <a:r>
              <a:rPr lang="en-US" dirty="0" smtClean="0"/>
              <a:t>update of abstract variable correctly simulated by update of concrete variable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Guard strengthening (GRD)</a:t>
            </a:r>
          </a:p>
          <a:p>
            <a:pPr lvl="1"/>
            <a:r>
              <a:rPr lang="en-US" dirty="0" smtClean="0"/>
              <a:t>Refined event only possible when abstract event possible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Convergence (VAR)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Ensure convergence of new events using a variant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i.e. new events eventually become disabled and allow an old event to occur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5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Well-definedness PO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2200" dirty="0">
                <a:solidFill>
                  <a:srgbClr val="0000FF"/>
                </a:solidFill>
              </a:rPr>
              <a:t>(e.g. partial function application)</a:t>
            </a:r>
            <a:endParaRPr lang="en-US" sz="2200"/>
          </a:p>
        </p:txBody>
      </p:sp>
      <p:sp>
        <p:nvSpPr>
          <p:cNvPr id="4" name="Oval 3"/>
          <p:cNvSpPr/>
          <p:nvPr/>
        </p:nvSpPr>
        <p:spPr>
          <a:xfrm>
            <a:off x="613719" y="2113760"/>
            <a:ext cx="1423489" cy="25654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97918" y="2522874"/>
            <a:ext cx="110811" cy="119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54269" y="3330544"/>
            <a:ext cx="110811" cy="119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42512" y="4055018"/>
            <a:ext cx="110811" cy="119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1685" y="3176655"/>
            <a:ext cx="551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Colin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5908" y="3901129"/>
            <a:ext cx="502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Fritz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5908" y="2368985"/>
            <a:ext cx="55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Andy</a:t>
            </a:r>
          </a:p>
        </p:txBody>
      </p:sp>
      <p:sp>
        <p:nvSpPr>
          <p:cNvPr id="11" name="Oval 10"/>
          <p:cNvSpPr/>
          <p:nvPr/>
        </p:nvSpPr>
        <p:spPr>
          <a:xfrm>
            <a:off x="2556135" y="2167123"/>
            <a:ext cx="1423489" cy="25654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70491" y="2957258"/>
            <a:ext cx="110811" cy="119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70491" y="3765020"/>
            <a:ext cx="110811" cy="119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74563" y="3664779"/>
            <a:ext cx="90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Mercedes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81302" y="280336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Jaguar</a:t>
            </a:r>
          </a:p>
        </p:txBody>
      </p:sp>
      <p:cxnSp>
        <p:nvCxnSpPr>
          <p:cNvPr id="19" name="Straight Arrow Connector 18"/>
          <p:cNvCxnSpPr>
            <a:endCxn id="13" idx="3"/>
          </p:cNvCxnSpPr>
          <p:nvPr/>
        </p:nvCxnSpPr>
        <p:spPr>
          <a:xfrm flipV="1">
            <a:off x="1508729" y="3059108"/>
            <a:ext cx="1377990" cy="2714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3"/>
          </p:cNvCxnSpPr>
          <p:nvPr/>
        </p:nvCxnSpPr>
        <p:spPr>
          <a:xfrm flipV="1">
            <a:off x="1465080" y="3866870"/>
            <a:ext cx="1421639" cy="252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37617" y="1681279"/>
            <a:ext cx="326984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dosomethingtoJaguardrivers</a:t>
            </a:r>
            <a:r>
              <a:rPr lang="en-US"/>
              <a:t> =</a:t>
            </a:r>
          </a:p>
          <a:p>
            <a:r>
              <a:rPr lang="en-US" b="1" dirty="0"/>
              <a:t>	any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p</a:t>
            </a:r>
            <a:r>
              <a:rPr lang="en-US" dirty="0"/>
              <a:t>  </a:t>
            </a:r>
          </a:p>
          <a:p>
            <a:r>
              <a:rPr lang="en-US" b="1" dirty="0"/>
              <a:t>	when</a:t>
            </a:r>
            <a:r>
              <a:rPr lang="en-US" dirty="0"/>
              <a:t> 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p </a:t>
            </a:r>
            <a:r>
              <a:rPr lang="en-US">
                <a:solidFill>
                  <a:srgbClr val="0000FF"/>
                </a:solidFill>
                <a:latin typeface="Brave Sans Mono"/>
                <a:cs typeface="Brave Sans Mono"/>
              </a:rPr>
              <a:t>∈</a:t>
            </a:r>
            <a:r>
              <a:rPr lang="en-US">
                <a:solidFill>
                  <a:srgbClr val="0000FF"/>
                </a:solidFill>
              </a:rPr>
              <a:t> Person</a:t>
            </a:r>
            <a:r>
              <a:rPr lang="en-US"/>
              <a:t>,</a:t>
            </a:r>
          </a:p>
          <a:p>
            <a:endParaRPr lang="en-US"/>
          </a:p>
          <a:p>
            <a:r>
              <a:rPr lang="en-US"/>
              <a:t>		</a:t>
            </a:r>
            <a:r>
              <a:rPr lang="en-US">
                <a:solidFill>
                  <a:srgbClr val="0000FF"/>
                </a:solidFill>
              </a:rPr>
              <a:t>drives(p) = Jaguar</a:t>
            </a:r>
          </a:p>
          <a:p>
            <a:r>
              <a:rPr lang="en-US" b="1" dirty="0"/>
              <a:t>	then</a:t>
            </a:r>
          </a:p>
          <a:p>
            <a:r>
              <a:rPr lang="en-US" b="1" dirty="0"/>
              <a:t>		…..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What if p = Andy?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32420" y="4979591"/>
            <a:ext cx="4074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WD PO:</a:t>
            </a:r>
          </a:p>
          <a:p>
            <a:r>
              <a:rPr lang="en-US"/>
              <a:t> 	I, </a:t>
            </a:r>
            <a:r>
              <a:rPr lang="en-US">
                <a:solidFill>
                  <a:srgbClr val="0000FF"/>
                </a:solidFill>
              </a:rPr>
              <a:t>p </a:t>
            </a:r>
            <a:r>
              <a:rPr lang="en-US">
                <a:solidFill>
                  <a:srgbClr val="0000FF"/>
                </a:solidFill>
                <a:latin typeface="Brave Sans Mono"/>
                <a:cs typeface="Brave Sans Mono"/>
              </a:rPr>
              <a:t>∈</a:t>
            </a:r>
            <a:r>
              <a:rPr lang="en-US">
                <a:solidFill>
                  <a:srgbClr val="0000FF"/>
                </a:solidFill>
              </a:rPr>
              <a:t> Person </a:t>
            </a:r>
            <a:r>
              <a:rPr lang="en-US" dirty="0"/>
              <a:t>⊢ </a:t>
            </a:r>
            <a:r>
              <a:rPr lang="en-US" dirty="0">
                <a:solidFill>
                  <a:srgbClr val="0000FF"/>
                </a:solidFill>
              </a:rPr>
              <a:t>p </a:t>
            </a:r>
            <a:r>
              <a:rPr lang="en-US">
                <a:solidFill>
                  <a:srgbClr val="0000FF"/>
                </a:solidFill>
                <a:latin typeface="Brave Sans Mono"/>
                <a:cs typeface="Brave Sans Mono"/>
              </a:rPr>
              <a:t>∈</a:t>
            </a:r>
            <a:r>
              <a:rPr lang="en-US" dirty="0">
                <a:solidFill>
                  <a:srgbClr val="0000FF"/>
                </a:solidFill>
              </a:rPr>
              <a:t> dom(drives)</a:t>
            </a:r>
          </a:p>
          <a:p>
            <a:endParaRPr lang="en-US" dirty="0"/>
          </a:p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75328" y="3439308"/>
            <a:ext cx="62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drives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15124" y="1852106"/>
            <a:ext cx="537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Auto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7906" y="1805983"/>
            <a:ext cx="688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296849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Well-definedness PO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2200" dirty="0">
                <a:solidFill>
                  <a:srgbClr val="0000FF"/>
                </a:solidFill>
              </a:rPr>
              <a:t>(e.g. partial function application)</a:t>
            </a:r>
            <a:endParaRPr lang="en-US" sz="2200"/>
          </a:p>
        </p:txBody>
      </p:sp>
      <p:sp>
        <p:nvSpPr>
          <p:cNvPr id="4" name="Oval 3"/>
          <p:cNvSpPr/>
          <p:nvPr/>
        </p:nvSpPr>
        <p:spPr>
          <a:xfrm>
            <a:off x="613719" y="2113760"/>
            <a:ext cx="1423489" cy="25654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97918" y="2522874"/>
            <a:ext cx="110811" cy="119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54269" y="3330544"/>
            <a:ext cx="110811" cy="119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42512" y="4055018"/>
            <a:ext cx="110811" cy="119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1685" y="3176655"/>
            <a:ext cx="551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Colin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5908" y="3901129"/>
            <a:ext cx="502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Fritz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5908" y="2368985"/>
            <a:ext cx="55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Andy</a:t>
            </a:r>
          </a:p>
        </p:txBody>
      </p:sp>
      <p:sp>
        <p:nvSpPr>
          <p:cNvPr id="11" name="Oval 10"/>
          <p:cNvSpPr/>
          <p:nvPr/>
        </p:nvSpPr>
        <p:spPr>
          <a:xfrm>
            <a:off x="2556135" y="2167123"/>
            <a:ext cx="1423489" cy="25654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70491" y="2957258"/>
            <a:ext cx="110811" cy="119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70491" y="3765020"/>
            <a:ext cx="110811" cy="119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74563" y="3664779"/>
            <a:ext cx="90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Mercedes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50520" y="280336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Jaguar</a:t>
            </a:r>
          </a:p>
        </p:txBody>
      </p:sp>
      <p:cxnSp>
        <p:nvCxnSpPr>
          <p:cNvPr id="19" name="Straight Arrow Connector 18"/>
          <p:cNvCxnSpPr>
            <a:endCxn id="13" idx="3"/>
          </p:cNvCxnSpPr>
          <p:nvPr/>
        </p:nvCxnSpPr>
        <p:spPr>
          <a:xfrm flipV="1">
            <a:off x="1508729" y="3059108"/>
            <a:ext cx="1377990" cy="2714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3"/>
          </p:cNvCxnSpPr>
          <p:nvPr/>
        </p:nvCxnSpPr>
        <p:spPr>
          <a:xfrm flipV="1">
            <a:off x="1465080" y="3866870"/>
            <a:ext cx="1421639" cy="252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37617" y="1681279"/>
            <a:ext cx="3269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dosomethingtoJaguardrivers</a:t>
            </a:r>
            <a:r>
              <a:rPr lang="en-US"/>
              <a:t> =</a:t>
            </a:r>
          </a:p>
          <a:p>
            <a:r>
              <a:rPr lang="en-US" b="1" dirty="0"/>
              <a:t>	any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p</a:t>
            </a:r>
            <a:r>
              <a:rPr lang="en-US" dirty="0"/>
              <a:t>  </a:t>
            </a:r>
          </a:p>
          <a:p>
            <a:r>
              <a:rPr lang="en-US" b="1" dirty="0"/>
              <a:t>	when</a:t>
            </a:r>
            <a:r>
              <a:rPr lang="en-US" dirty="0"/>
              <a:t> 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p </a:t>
            </a:r>
            <a:r>
              <a:rPr lang="en-US">
                <a:solidFill>
                  <a:srgbClr val="0000FF"/>
                </a:solidFill>
                <a:latin typeface="Brave Sans Mono"/>
                <a:cs typeface="Brave Sans Mono"/>
              </a:rPr>
              <a:t>∈</a:t>
            </a:r>
            <a:r>
              <a:rPr lang="en-US">
                <a:solidFill>
                  <a:srgbClr val="0000FF"/>
                </a:solidFill>
              </a:rPr>
              <a:t> Person</a:t>
            </a:r>
            <a:r>
              <a:rPr lang="en-US"/>
              <a:t>,</a:t>
            </a:r>
          </a:p>
          <a:p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p </a:t>
            </a:r>
            <a:r>
              <a:rPr lang="en-US">
                <a:solidFill>
                  <a:srgbClr val="FF0000"/>
                </a:solidFill>
                <a:latin typeface="Brave Sans Mono"/>
                <a:cs typeface="Brave Sans Mono"/>
              </a:rPr>
              <a:t>∈</a:t>
            </a:r>
            <a:r>
              <a:rPr lang="en-US">
                <a:solidFill>
                  <a:srgbClr val="FF0000"/>
                </a:solidFill>
              </a:rPr>
              <a:t> dom(drives)</a:t>
            </a:r>
          </a:p>
          <a:p>
            <a:r>
              <a:rPr lang="en-US"/>
              <a:t>		</a:t>
            </a:r>
            <a:r>
              <a:rPr lang="en-US">
                <a:solidFill>
                  <a:srgbClr val="0000FF"/>
                </a:solidFill>
              </a:rPr>
              <a:t>drives(p) = Jaguar</a:t>
            </a:r>
          </a:p>
          <a:p>
            <a:r>
              <a:rPr lang="en-US" b="1" dirty="0"/>
              <a:t>	then</a:t>
            </a:r>
          </a:p>
          <a:p>
            <a:r>
              <a:rPr lang="en-US" b="1" dirty="0"/>
              <a:t>		…..</a:t>
            </a:r>
            <a:endParaRPr lang="en-US"/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Excludes</a:t>
            </a:r>
            <a:r>
              <a:rPr lang="en-US"/>
              <a:t> p = Andy?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69137" y="4695851"/>
            <a:ext cx="48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WD PO:</a:t>
            </a:r>
          </a:p>
          <a:p>
            <a:r>
              <a:rPr lang="en-US"/>
              <a:t>  I, </a:t>
            </a:r>
            <a:r>
              <a:rPr lang="en-US">
                <a:solidFill>
                  <a:srgbClr val="0000FF"/>
                </a:solidFill>
              </a:rPr>
              <a:t>p : Person, </a:t>
            </a:r>
            <a:r>
              <a:rPr lang="en-US">
                <a:solidFill>
                  <a:srgbClr val="FF0000"/>
                </a:solidFill>
              </a:rPr>
              <a:t>p </a:t>
            </a:r>
            <a:r>
              <a:rPr lang="en-US">
                <a:solidFill>
                  <a:srgbClr val="FF0000"/>
                </a:solidFill>
                <a:latin typeface="Brave Sans Mono"/>
                <a:cs typeface="Brave Sans Mono"/>
              </a:rPr>
              <a:t>∈</a:t>
            </a:r>
            <a:r>
              <a:rPr lang="en-US">
                <a:solidFill>
                  <a:srgbClr val="FF0000"/>
                </a:solidFill>
              </a:rPr>
              <a:t> dom(drives)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dirty="0"/>
              <a:t>⊢ </a:t>
            </a:r>
            <a:r>
              <a:rPr lang="en-US" dirty="0">
                <a:solidFill>
                  <a:srgbClr val="0000FF"/>
                </a:solidFill>
              </a:rPr>
              <a:t>p </a:t>
            </a:r>
            <a:r>
              <a:rPr lang="en-US">
                <a:solidFill>
                  <a:srgbClr val="0000FF"/>
                </a:solidFill>
                <a:latin typeface="Brave Sans Mono"/>
                <a:cs typeface="Brave Sans Mono"/>
              </a:rPr>
              <a:t>∈</a:t>
            </a:r>
            <a:r>
              <a:rPr lang="en-US" dirty="0">
                <a:solidFill>
                  <a:srgbClr val="0000FF"/>
                </a:solidFill>
              </a:rPr>
              <a:t> dom(drives)</a:t>
            </a:r>
          </a:p>
          <a:p>
            <a:endParaRPr lang="en-US" dirty="0"/>
          </a:p>
          <a:p>
            <a:r>
              <a:rPr lang="en-US" dirty="0"/>
              <a:t>	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75328" y="3439308"/>
            <a:ext cx="62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drives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15124" y="1852106"/>
            <a:ext cx="537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Auto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7906" y="1805983"/>
            <a:ext cx="688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Person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7636429" y="2029551"/>
            <a:ext cx="1329842" cy="612648"/>
          </a:xfrm>
          <a:prstGeom prst="wedgeEllipseCallout">
            <a:avLst>
              <a:gd name="adj1" fmla="val -55324"/>
              <a:gd name="adj2" fmla="val 541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Add it as a guard</a:t>
            </a:r>
          </a:p>
        </p:txBody>
      </p:sp>
    </p:spTree>
    <p:extLst>
      <p:ext uri="{BB962C8B-B14F-4D97-AF65-F5344CB8AC3E}">
        <p14:creationId xmlns:p14="http://schemas.microsoft.com/office/powerpoint/2010/main" val="332688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Event structure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E</a:t>
            </a:r>
            <a:r>
              <a:rPr lang="en-US" dirty="0" smtClean="0">
                <a:solidFill>
                  <a:srgbClr val="000000"/>
                </a:solidFill>
              </a:rPr>
              <a:t> =</a:t>
            </a:r>
            <a:r>
              <a:rPr lang="en-US" dirty="0" smtClean="0">
                <a:solidFill>
                  <a:srgbClr val="0000FF"/>
                </a:solidFill>
              </a:rPr>
              <a:t>								\\  event name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any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p1, p2, …				\\  event parameters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where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G1						\\	 event guards (predicates)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		</a:t>
            </a:r>
            <a:r>
              <a:rPr lang="en-US" dirty="0" smtClean="0">
                <a:solidFill>
                  <a:srgbClr val="0000FF"/>
                </a:solidFill>
              </a:rPr>
              <a:t>G2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…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	then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v1 := exp1			\\ event actions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0000FF"/>
                </a:solidFill>
              </a:rPr>
              <a:t>v2 := exp2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smtClean="0"/>
              <a:t>end 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3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Invariant Preservation PO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US" sz="2900" dirty="0" smtClean="0"/>
              <a:t>Assume:   variables </a:t>
            </a:r>
            <a:r>
              <a:rPr lang="en-US" sz="2900" dirty="0" smtClean="0">
                <a:solidFill>
                  <a:srgbClr val="0000FF"/>
                </a:solidFill>
              </a:rPr>
              <a:t>v </a:t>
            </a:r>
            <a:r>
              <a:rPr lang="en-US" sz="2900" dirty="0" smtClean="0"/>
              <a:t> and  invariant  </a:t>
            </a:r>
            <a:r>
              <a:rPr lang="en-US" sz="2900" dirty="0" smtClean="0">
                <a:solidFill>
                  <a:srgbClr val="0000FF"/>
                </a:solidFill>
              </a:rPr>
              <a:t>I(v)</a:t>
            </a:r>
          </a:p>
          <a:p>
            <a:endParaRPr lang="en-US" sz="2900" dirty="0" smtClean="0">
              <a:solidFill>
                <a:srgbClr val="0000FF"/>
              </a:solidFill>
            </a:endParaRPr>
          </a:p>
          <a:p>
            <a:r>
              <a:rPr lang="en-US" sz="2900" dirty="0" smtClean="0"/>
              <a:t>Assume event of this form: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dirty="0" err="1" smtClean="0">
                <a:solidFill>
                  <a:srgbClr val="0000FF"/>
                </a:solidFill>
              </a:rPr>
              <a:t>E</a:t>
            </a:r>
            <a:r>
              <a:rPr lang="en-US" sz="2900" dirty="0" smtClean="0">
                <a:solidFill>
                  <a:srgbClr val="0000FF"/>
                </a:solidFill>
              </a:rPr>
              <a:t>  </a:t>
            </a:r>
            <a:r>
              <a:rPr lang="en-US" sz="2900" dirty="0"/>
              <a:t>=  </a:t>
            </a:r>
            <a:r>
              <a:rPr lang="en-US" sz="2900" b="1" dirty="0" smtClean="0"/>
              <a:t>when</a:t>
            </a:r>
            <a:r>
              <a:rPr lang="en-US" sz="2900" dirty="0" smtClean="0"/>
              <a:t>  </a:t>
            </a:r>
            <a:r>
              <a:rPr lang="en-US" sz="2900" dirty="0">
                <a:solidFill>
                  <a:srgbClr val="0000FF"/>
                </a:solidFill>
              </a:rPr>
              <a:t>G</a:t>
            </a:r>
            <a:r>
              <a:rPr lang="en-US" sz="2900" dirty="0" smtClean="0">
                <a:solidFill>
                  <a:srgbClr val="0000FF"/>
                </a:solidFill>
              </a:rPr>
              <a:t>(v</a:t>
            </a:r>
            <a:r>
              <a:rPr lang="en-US" sz="2900" dirty="0">
                <a:solidFill>
                  <a:srgbClr val="0000FF"/>
                </a:solidFill>
              </a:rPr>
              <a:t>)  </a:t>
            </a:r>
            <a:r>
              <a:rPr lang="en-US" sz="2900" b="1" dirty="0">
                <a:solidFill>
                  <a:srgbClr val="000000"/>
                </a:solidFill>
              </a:rPr>
              <a:t>then</a:t>
            </a:r>
            <a:r>
              <a:rPr lang="en-US" sz="2900" dirty="0">
                <a:solidFill>
                  <a:srgbClr val="0000FF"/>
                </a:solidFill>
              </a:rPr>
              <a:t>  </a:t>
            </a:r>
            <a:r>
              <a:rPr lang="en-US" sz="2900" dirty="0" smtClean="0">
                <a:solidFill>
                  <a:srgbClr val="0000FF"/>
                </a:solidFill>
              </a:rPr>
              <a:t>v := </a:t>
            </a:r>
            <a:r>
              <a:rPr lang="en-US" sz="2900" dirty="0" err="1" smtClean="0">
                <a:solidFill>
                  <a:srgbClr val="0000FF"/>
                </a:solidFill>
              </a:rPr>
              <a:t>exp</a:t>
            </a:r>
            <a:r>
              <a:rPr lang="en-US" sz="2900" dirty="0" smtClean="0">
                <a:solidFill>
                  <a:srgbClr val="0000FF"/>
                </a:solidFill>
              </a:rPr>
              <a:t>(v</a:t>
            </a:r>
            <a:r>
              <a:rPr lang="en-US" sz="2900" dirty="0">
                <a:solidFill>
                  <a:srgbClr val="0000FF"/>
                </a:solidFill>
              </a:rPr>
              <a:t>)  </a:t>
            </a:r>
            <a:r>
              <a:rPr lang="en-US" sz="2900" b="1" dirty="0">
                <a:solidFill>
                  <a:srgbClr val="000000"/>
                </a:solidFill>
              </a:rPr>
              <a:t>end </a:t>
            </a:r>
          </a:p>
          <a:p>
            <a:endParaRPr lang="en-US" sz="2900" dirty="0" smtClean="0"/>
          </a:p>
          <a:p>
            <a:r>
              <a:rPr lang="en-US" sz="2900" dirty="0" smtClean="0"/>
              <a:t>To prove </a:t>
            </a:r>
            <a:r>
              <a:rPr lang="en-US" sz="2900" dirty="0" err="1" smtClean="0">
                <a:solidFill>
                  <a:srgbClr val="0000FF"/>
                </a:solidFill>
              </a:rPr>
              <a:t>E</a:t>
            </a:r>
            <a:r>
              <a:rPr lang="en-US" sz="2900" dirty="0" smtClean="0">
                <a:solidFill>
                  <a:srgbClr val="0000FF"/>
                </a:solidFill>
              </a:rPr>
              <a:t> </a:t>
            </a:r>
            <a:r>
              <a:rPr lang="en-US" sz="2900" dirty="0" smtClean="0"/>
              <a:t>preserves </a:t>
            </a:r>
            <a:r>
              <a:rPr lang="en-US" sz="2900" dirty="0" smtClean="0">
                <a:solidFill>
                  <a:srgbClr val="0000FF"/>
                </a:solidFill>
              </a:rPr>
              <a:t>I(v)</a:t>
            </a:r>
            <a:r>
              <a:rPr lang="en-US" sz="2900" dirty="0" smtClean="0"/>
              <a:t>:</a:t>
            </a:r>
          </a:p>
          <a:p>
            <a:endParaRPr lang="en-US" sz="2900" dirty="0" smtClean="0"/>
          </a:p>
          <a:p>
            <a:pPr marL="457200" lvl="1" indent="0">
              <a:buNone/>
            </a:pPr>
            <a:r>
              <a:rPr lang="en-US" sz="2900" dirty="0" smtClean="0"/>
              <a:t>	INV:</a:t>
            </a: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dirty="0">
                <a:solidFill>
                  <a:srgbClr val="0000FF"/>
                </a:solidFill>
              </a:rPr>
              <a:t>G</a:t>
            </a:r>
            <a:r>
              <a:rPr lang="en-US" sz="2900" dirty="0" smtClean="0">
                <a:solidFill>
                  <a:srgbClr val="0000FF"/>
                </a:solidFill>
              </a:rPr>
              <a:t>(v),</a:t>
            </a:r>
            <a:r>
              <a:rPr lang="en-US" sz="2900" dirty="0" smtClean="0"/>
              <a:t> </a:t>
            </a:r>
            <a:r>
              <a:rPr lang="en-US" sz="2900" dirty="0" smtClean="0">
                <a:solidFill>
                  <a:srgbClr val="0000FF"/>
                </a:solidFill>
              </a:rPr>
              <a:t>I(v) </a:t>
            </a:r>
            <a:r>
              <a:rPr lang="en-US" sz="2900" dirty="0" smtClean="0"/>
              <a:t>    </a:t>
            </a:r>
            <a:r>
              <a:rPr lang="en-US" sz="2900" dirty="0"/>
              <a:t>⊢ </a:t>
            </a:r>
            <a:r>
              <a:rPr lang="en-US" sz="2900" dirty="0" smtClean="0"/>
              <a:t>  </a:t>
            </a:r>
            <a:r>
              <a:rPr lang="en-US" sz="2900" dirty="0" smtClean="0">
                <a:solidFill>
                  <a:srgbClr val="0000FF"/>
                </a:solidFill>
              </a:rPr>
              <a:t> I( </a:t>
            </a:r>
            <a:r>
              <a:rPr lang="en-US" sz="2900" dirty="0" err="1" smtClean="0">
                <a:solidFill>
                  <a:srgbClr val="0000FF"/>
                </a:solidFill>
              </a:rPr>
              <a:t>exp</a:t>
            </a:r>
            <a:r>
              <a:rPr lang="en-US" sz="2900" dirty="0" smtClean="0">
                <a:solidFill>
                  <a:srgbClr val="0000FF"/>
                </a:solidFill>
              </a:rPr>
              <a:t>(v) )</a:t>
            </a:r>
            <a:endParaRPr lang="en-US" sz="2900" dirty="0">
              <a:solidFill>
                <a:srgbClr val="0000FF"/>
              </a:solidFill>
            </a:endParaRPr>
          </a:p>
          <a:p>
            <a:pPr marL="342900" lvl="1" indent="-342900">
              <a:buFont typeface="Arial"/>
              <a:buChar char="•"/>
            </a:pPr>
            <a:endParaRPr lang="en-US" sz="2900" dirty="0" smtClean="0"/>
          </a:p>
          <a:p>
            <a:pPr marL="342900" lvl="1" indent="-342900">
              <a:buFont typeface="Arial"/>
              <a:buChar char="•"/>
            </a:pPr>
            <a:r>
              <a:rPr lang="en-US" sz="2900" dirty="0" smtClean="0"/>
              <a:t>This is a sequent of the form  </a:t>
            </a:r>
            <a:r>
              <a:rPr lang="en-US" sz="2900" dirty="0" smtClean="0">
                <a:solidFill>
                  <a:srgbClr val="0000FF"/>
                </a:solidFill>
              </a:rPr>
              <a:t>Hypotheses</a:t>
            </a:r>
            <a:r>
              <a:rPr lang="en-US" sz="2900" dirty="0" smtClean="0"/>
              <a:t>  ⊢   </a:t>
            </a:r>
            <a:r>
              <a:rPr lang="en-US" sz="2900" dirty="0" smtClean="0">
                <a:solidFill>
                  <a:srgbClr val="0000FF"/>
                </a:solidFill>
              </a:rPr>
              <a:t>Goal</a:t>
            </a:r>
          </a:p>
          <a:p>
            <a:endParaRPr lang="en-US" sz="2900" dirty="0" smtClean="0"/>
          </a:p>
          <a:p>
            <a:r>
              <a:rPr lang="en-US" sz="2900" dirty="0" smtClean="0"/>
              <a:t>The sequent is a </a:t>
            </a:r>
            <a:r>
              <a:rPr lang="en-US" sz="2900" dirty="0" smtClean="0">
                <a:solidFill>
                  <a:srgbClr val="0000FF"/>
                </a:solidFill>
              </a:rPr>
              <a:t>Proof Obligation (PO)</a:t>
            </a:r>
            <a:r>
              <a:rPr lang="en-US" sz="2900" dirty="0" smtClean="0"/>
              <a:t> that must be verified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59632" y="4005064"/>
            <a:ext cx="5400600" cy="8640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32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sz="2900" dirty="0" smtClean="0"/>
              <a:t>Invariant:  </a:t>
            </a:r>
            <a:r>
              <a:rPr lang="en-US" sz="2900" dirty="0" smtClean="0">
                <a:solidFill>
                  <a:srgbClr val="0000FF"/>
                </a:solidFill>
              </a:rPr>
              <a:t>x ≤ MAX</a:t>
            </a:r>
          </a:p>
          <a:p>
            <a:endParaRPr lang="en-US" sz="2900" dirty="0" smtClean="0">
              <a:solidFill>
                <a:srgbClr val="0000FF"/>
              </a:solidFill>
            </a:endParaRPr>
          </a:p>
          <a:p>
            <a:r>
              <a:rPr lang="en-US" sz="2900" dirty="0"/>
              <a:t>E</a:t>
            </a:r>
            <a:r>
              <a:rPr lang="en-US" sz="2900" dirty="0" smtClean="0"/>
              <a:t>vent: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dirty="0" err="1" smtClean="0">
                <a:solidFill>
                  <a:srgbClr val="0000FF"/>
                </a:solidFill>
              </a:rPr>
              <a:t>Inc</a:t>
            </a:r>
            <a:r>
              <a:rPr lang="en-US" sz="2900" dirty="0" smtClean="0">
                <a:solidFill>
                  <a:srgbClr val="0000FF"/>
                </a:solidFill>
              </a:rPr>
              <a:t>  </a:t>
            </a:r>
            <a:r>
              <a:rPr lang="en-US" sz="2900" dirty="0"/>
              <a:t>=  </a:t>
            </a:r>
            <a:r>
              <a:rPr lang="en-US" sz="2900" b="1" dirty="0" smtClean="0"/>
              <a:t>when</a:t>
            </a:r>
            <a:r>
              <a:rPr lang="en-US" sz="2900" dirty="0" smtClean="0"/>
              <a:t>  </a:t>
            </a:r>
            <a:r>
              <a:rPr lang="en-US" sz="2900" dirty="0" smtClean="0">
                <a:solidFill>
                  <a:srgbClr val="0000FF"/>
                </a:solidFill>
              </a:rPr>
              <a:t>x&lt;MAX  </a:t>
            </a:r>
            <a:r>
              <a:rPr lang="en-US" sz="2900" b="1" dirty="0">
                <a:solidFill>
                  <a:srgbClr val="000000"/>
                </a:solidFill>
              </a:rPr>
              <a:t>then</a:t>
            </a:r>
            <a:r>
              <a:rPr lang="en-US" sz="2900" dirty="0">
                <a:solidFill>
                  <a:srgbClr val="0000FF"/>
                </a:solidFill>
              </a:rPr>
              <a:t>  </a:t>
            </a:r>
            <a:r>
              <a:rPr lang="en-US" sz="2900" dirty="0" smtClean="0">
                <a:solidFill>
                  <a:srgbClr val="0000FF"/>
                </a:solidFill>
              </a:rPr>
              <a:t>x := x+1  </a:t>
            </a:r>
            <a:r>
              <a:rPr lang="en-US" sz="2900" b="1" dirty="0">
                <a:solidFill>
                  <a:srgbClr val="000000"/>
                </a:solidFill>
              </a:rPr>
              <a:t>end </a:t>
            </a:r>
          </a:p>
          <a:p>
            <a:endParaRPr lang="en-US" sz="2900" dirty="0" smtClean="0"/>
          </a:p>
          <a:p>
            <a:r>
              <a:rPr lang="en-US" sz="2900" dirty="0" smtClean="0"/>
              <a:t>To prove </a:t>
            </a:r>
            <a:r>
              <a:rPr lang="en-US" sz="2900" dirty="0" err="1">
                <a:solidFill>
                  <a:srgbClr val="0000FF"/>
                </a:solidFill>
              </a:rPr>
              <a:t>Inc</a:t>
            </a:r>
            <a:r>
              <a:rPr lang="en-US" sz="2900" dirty="0" smtClean="0">
                <a:solidFill>
                  <a:srgbClr val="0000FF"/>
                </a:solidFill>
              </a:rPr>
              <a:t> </a:t>
            </a:r>
            <a:r>
              <a:rPr lang="en-US" sz="2900" dirty="0" smtClean="0"/>
              <a:t>preserves </a:t>
            </a:r>
            <a:r>
              <a:rPr lang="en-US" sz="2900" dirty="0">
                <a:solidFill>
                  <a:srgbClr val="0000FF"/>
                </a:solidFill>
              </a:rPr>
              <a:t>x ≤ </a:t>
            </a:r>
            <a:r>
              <a:rPr lang="en-US" sz="2900" dirty="0" smtClean="0">
                <a:solidFill>
                  <a:srgbClr val="0000FF"/>
                </a:solidFill>
              </a:rPr>
              <a:t>MAX </a:t>
            </a:r>
            <a:r>
              <a:rPr lang="en-US" sz="2900" dirty="0" smtClean="0"/>
              <a:t>we have this PO:</a:t>
            </a:r>
          </a:p>
          <a:p>
            <a:endParaRPr lang="en-US" sz="2900" dirty="0" smtClean="0"/>
          </a:p>
          <a:p>
            <a:pPr marL="457200" lvl="1" indent="0">
              <a:buNone/>
            </a:pPr>
            <a:r>
              <a:rPr lang="en-US" sz="2900" dirty="0" smtClean="0"/>
              <a:t>	INV:</a:t>
            </a: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dirty="0">
                <a:solidFill>
                  <a:srgbClr val="0000FF"/>
                </a:solidFill>
              </a:rPr>
              <a:t>x&lt;MAX ,</a:t>
            </a:r>
            <a:r>
              <a:rPr lang="en-US" sz="2900" dirty="0" smtClean="0">
                <a:solidFill>
                  <a:srgbClr val="0000FF"/>
                </a:solidFill>
              </a:rPr>
              <a:t> </a:t>
            </a:r>
            <a:r>
              <a:rPr lang="en-US" sz="2900" dirty="0">
                <a:solidFill>
                  <a:srgbClr val="0000FF"/>
                </a:solidFill>
              </a:rPr>
              <a:t>x ≤ MAX </a:t>
            </a:r>
            <a:r>
              <a:rPr lang="en-US" sz="2900" dirty="0" smtClean="0">
                <a:solidFill>
                  <a:srgbClr val="0000FF"/>
                </a:solidFill>
              </a:rPr>
              <a:t>     </a:t>
            </a:r>
            <a:r>
              <a:rPr lang="en-US" sz="2900" dirty="0"/>
              <a:t>⊢ </a:t>
            </a:r>
            <a:r>
              <a:rPr lang="en-US" sz="2900" dirty="0" smtClean="0"/>
              <a:t>  </a:t>
            </a:r>
            <a:r>
              <a:rPr lang="en-US" sz="2900" dirty="0" smtClean="0">
                <a:solidFill>
                  <a:srgbClr val="0000FF"/>
                </a:solidFill>
              </a:rPr>
              <a:t> </a:t>
            </a:r>
            <a:r>
              <a:rPr lang="en-US" sz="2900" dirty="0">
                <a:solidFill>
                  <a:srgbClr val="0000FF"/>
                </a:solidFill>
              </a:rPr>
              <a:t>x ≤ MAX </a:t>
            </a:r>
            <a:endParaRPr lang="en-US" sz="2900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309</Words>
  <Application>Microsoft Macintosh PowerPoint</Application>
  <PresentationFormat>On-screen Show (4:3)</PresentationFormat>
  <Paragraphs>138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Proof Obligations in  Event-B</vt:lpstr>
      <vt:lpstr>Proof obligation (PO)</vt:lpstr>
      <vt:lpstr>Proof obligations in Event-B</vt:lpstr>
      <vt:lpstr>Proof obligations in Event-B (POs for refinement)</vt:lpstr>
      <vt:lpstr>Well-definedness PO (e.g. partial function application)</vt:lpstr>
      <vt:lpstr>Well-definedness PO (e.g. partial function application)</vt:lpstr>
      <vt:lpstr>Event structure</vt:lpstr>
      <vt:lpstr>Invariant Preservation PO</vt:lpstr>
      <vt:lpstr>Example</vt:lpstr>
      <vt:lpstr>Using Event Parameters</vt:lpstr>
      <vt:lpstr>Example with parameter</vt:lpstr>
      <vt:lpstr>Example PO from Rodin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and tools in  Event-B modelling</dc:title>
  <dc:creator>Michael Butler</dc:creator>
  <cp:lastModifiedBy>Colin Snook</cp:lastModifiedBy>
  <cp:revision>41</cp:revision>
  <dcterms:created xsi:type="dcterms:W3CDTF">2012-10-27T12:15:14Z</dcterms:created>
  <dcterms:modified xsi:type="dcterms:W3CDTF">2013-02-09T16:08:18Z</dcterms:modified>
</cp:coreProperties>
</file>