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3" r:id="rId8"/>
    <p:sldId id="264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2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3211-61B5-E94A-8971-FB80DF444323}" type="datetimeFigureOut"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9EDF-DAE5-5242-8979-49001B1580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3211-61B5-E94A-8971-FB80DF444323}" type="datetimeFigureOut"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9EDF-DAE5-5242-8979-49001B1580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6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3211-61B5-E94A-8971-FB80DF444323}" type="datetimeFigureOut"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9EDF-DAE5-5242-8979-49001B1580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6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3211-61B5-E94A-8971-FB80DF444323}" type="datetimeFigureOut"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9EDF-DAE5-5242-8979-49001B1580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2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3211-61B5-E94A-8971-FB80DF444323}" type="datetimeFigureOut"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9EDF-DAE5-5242-8979-49001B1580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5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3211-61B5-E94A-8971-FB80DF444323}" type="datetimeFigureOut">
              <a:t>04/02/2013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9EDF-DAE5-5242-8979-49001B1580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8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3211-61B5-E94A-8971-FB80DF444323}" type="datetimeFigureOut">
              <a:t>04/02/2013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9EDF-DAE5-5242-8979-49001B1580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8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3211-61B5-E94A-8971-FB80DF444323}" type="datetimeFigureOut">
              <a:t>04/02/2013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9EDF-DAE5-5242-8979-49001B1580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9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3211-61B5-E94A-8971-FB80DF444323}" type="datetimeFigureOut">
              <a:t>04/02/2013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9EDF-DAE5-5242-8979-49001B1580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2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3211-61B5-E94A-8971-FB80DF444323}" type="datetimeFigureOut">
              <a:t>04/02/2013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9EDF-DAE5-5242-8979-49001B1580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3211-61B5-E94A-8971-FB80DF444323}" type="datetimeFigureOut">
              <a:t>04/02/2013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9EDF-DAE5-5242-8979-49001B1580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3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13211-61B5-E94A-8971-FB80DF444323}" type="datetimeFigureOut"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09EDF-DAE5-5242-8979-49001B1580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8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www.stups.uni-duesseldorf.de/bmotionstudio/index.php/User_Guide/Exampl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ups.uni-duesseldorf.de/bmotionstudio/index.php/Main_Pag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ups.uni-duesseldorf.de/bmotionstudio/index.php/User_Guide/Exampl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Graphical Visualisation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Using Bmotion Studio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95" r="-2395"/>
          <a:stretch/>
        </p:blipFill>
        <p:spPr>
          <a:xfrm>
            <a:off x="6156000" y="0"/>
            <a:ext cx="30353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90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visualisation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90" y="1731375"/>
            <a:ext cx="5418559" cy="473212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952525" y="1318199"/>
            <a:ext cx="1298898" cy="654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11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42"/>
            <a:ext cx="8229600" cy="1143000"/>
          </a:xfrm>
        </p:spPr>
        <p:txBody>
          <a:bodyPr/>
          <a:lstStyle/>
          <a:p>
            <a:r>
              <a:rPr lang="en-US"/>
              <a:t>Exercise - Lift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766" y="2424717"/>
            <a:ext cx="5513375" cy="40102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91" y="1290548"/>
            <a:ext cx="8484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Download and import the lift example from</a:t>
            </a:r>
          </a:p>
          <a:p>
            <a:pPr lvl="1"/>
            <a:r>
              <a:rPr lang="en-US">
                <a:hlinkClick r:id="rId3"/>
              </a:rPr>
              <a:t>http://www.stups.uni-duesseldorf.de/bmotionstudio/index.php/User_Guide/Examples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4391" y="2953921"/>
            <a:ext cx="27563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Run the visualisation to explore how it works.</a:t>
            </a:r>
          </a:p>
          <a:p>
            <a:r>
              <a:rPr lang="en-US"/>
              <a:t>In the edit mode, explore how it is constructed.</a:t>
            </a:r>
          </a:p>
          <a:p>
            <a:r>
              <a:rPr lang="en-US" sz="1200"/>
              <a:t>Note that the green/open door is moved up and down by an observer (switch child coordinates) that belonging to  the background image</a:t>
            </a:r>
          </a:p>
          <a:p>
            <a:endParaRPr lang="en-US" sz="1200"/>
          </a:p>
          <a:p>
            <a:r>
              <a:rPr lang="en-US"/>
              <a:t>Attempt to replicate the visualisation</a:t>
            </a:r>
          </a:p>
        </p:txBody>
      </p:sp>
    </p:spTree>
    <p:extLst>
      <p:ext uri="{BB962C8B-B14F-4D97-AF65-F5344CB8AC3E}">
        <p14:creationId xmlns:p14="http://schemas.microsoft.com/office/powerpoint/2010/main" val="236371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BMotion Studio plug-in</a:t>
            </a:r>
            <a:br>
              <a:rPr lang="en-US"/>
            </a:br>
            <a:r>
              <a:rPr lang="en-US" sz="3600"/>
              <a:t>(from Duesseldorf)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9293"/>
            <a:ext cx="8229600" cy="432687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Developed by:</a:t>
            </a:r>
          </a:p>
          <a:p>
            <a:pPr lvl="1"/>
            <a:r>
              <a:rPr lang="en-US"/>
              <a:t> Lukas Ladenberger,</a:t>
            </a:r>
          </a:p>
          <a:p>
            <a:pPr lvl="1"/>
            <a:r>
              <a:rPr lang="en-US"/>
              <a:t> Heinrich Heine University, Duesseldorf</a:t>
            </a:r>
          </a:p>
          <a:p>
            <a:pPr marL="457200" lvl="1" indent="0">
              <a:buNone/>
            </a:pPr>
            <a:r>
              <a:rPr lang="en-US"/>
              <a:t> </a:t>
            </a:r>
          </a:p>
          <a:p>
            <a:r>
              <a:rPr lang="en-US">
                <a:hlinkClick r:id="rId2"/>
              </a:rPr>
              <a:t>http://www.stups.uni-duesseldorf.de/bmotionstudio/index.php/Main_Page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N.B. Activate CLP(FD)solver in the ProB settings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Window -&gt; Preferences -&gt; ProB</a:t>
            </a:r>
          </a:p>
        </p:txBody>
      </p:sp>
    </p:spTree>
    <p:extLst>
      <p:ext uri="{BB962C8B-B14F-4D97-AF65-F5344CB8AC3E}">
        <p14:creationId xmlns:p14="http://schemas.microsoft.com/office/powerpoint/2010/main" val="336705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545"/>
            <a:ext cx="9144000" cy="545145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Example – IXL</a:t>
            </a:r>
          </a:p>
        </p:txBody>
      </p:sp>
    </p:spTree>
    <p:extLst>
      <p:ext uri="{BB962C8B-B14F-4D97-AF65-F5344CB8AC3E}">
        <p14:creationId xmlns:p14="http://schemas.microsoft.com/office/powerpoint/2010/main" val="321574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mechanical press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47" t="4432" r="66" b="16744"/>
          <a:stretch/>
        </p:blipFill>
        <p:spPr>
          <a:xfrm>
            <a:off x="298265" y="1907675"/>
            <a:ext cx="8582400" cy="4615200"/>
          </a:xfrm>
        </p:spPr>
      </p:pic>
    </p:spTree>
    <p:extLst>
      <p:ext uri="{BB962C8B-B14F-4D97-AF65-F5344CB8AC3E}">
        <p14:creationId xmlns:p14="http://schemas.microsoft.com/office/powerpoint/2010/main" val="68509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2122" cy="1143000"/>
          </a:xfrm>
        </p:spPr>
        <p:txBody>
          <a:bodyPr>
            <a:normAutofit fontScale="90000"/>
          </a:bodyPr>
          <a:lstStyle/>
          <a:p>
            <a:r>
              <a:rPr lang="en-US"/>
              <a:t>Waterboiler Tutorial</a:t>
            </a:r>
            <a:br>
              <a:rPr lang="en-US"/>
            </a:br>
            <a:r>
              <a:rPr lang="en-US" sz="3100"/>
              <a:t>(taken from BMotion Studio website)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Download and import the waterboiler example from</a:t>
            </a:r>
          </a:p>
          <a:p>
            <a:pPr lvl="1"/>
            <a:r>
              <a:rPr lang="en-US">
                <a:hlinkClick r:id="rId2"/>
              </a:rPr>
              <a:t>http://www.stups.uni-duesseldorf.de/bmotionstudio/index.php/User_Guide/Examples</a:t>
            </a:r>
            <a:endParaRPr lang="en-US"/>
          </a:p>
          <a:p>
            <a:pPr lvl="1"/>
            <a:endParaRPr lang="en-US"/>
          </a:p>
          <a:p>
            <a:r>
              <a:rPr lang="en-US"/>
              <a:t> The waterboiler has functions to </a:t>
            </a:r>
          </a:p>
          <a:p>
            <a:pPr lvl="1"/>
            <a:r>
              <a:rPr lang="en-US"/>
              <a:t>open/close its cap 	</a:t>
            </a:r>
            <a:r>
              <a:rPr lang="en-US">
                <a:solidFill>
                  <a:srgbClr val="0000FF"/>
                </a:solidFill>
              </a:rPr>
              <a:t>cap = open/closed</a:t>
            </a:r>
          </a:p>
          <a:p>
            <a:pPr lvl="1"/>
            <a:r>
              <a:rPr lang="en-US"/>
              <a:t>fill/effuse water 		</a:t>
            </a:r>
            <a:r>
              <a:rPr lang="en-US">
                <a:solidFill>
                  <a:srgbClr val="0000FF"/>
                </a:solidFill>
              </a:rPr>
              <a:t>fill_height = 0..maximum (3)</a:t>
            </a:r>
          </a:p>
          <a:p>
            <a:pPr lvl="1"/>
            <a:r>
              <a:rPr lang="en-US"/>
              <a:t>switch on/off.		</a:t>
            </a:r>
            <a:r>
              <a:rPr lang="en-US">
                <a:solidFill>
                  <a:srgbClr val="0000FF"/>
                </a:solidFill>
              </a:rPr>
              <a:t>switcher = on/off</a:t>
            </a:r>
          </a:p>
        </p:txBody>
      </p:sp>
    </p:spTree>
    <p:extLst>
      <p:ext uri="{BB962C8B-B14F-4D97-AF65-F5344CB8AC3E}">
        <p14:creationId xmlns:p14="http://schemas.microsoft.com/office/powerpoint/2010/main" val="95146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Waterboiler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899" y="1571434"/>
            <a:ext cx="7528891" cy="2318985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Add a new Bmotion studio visualisation</a:t>
            </a:r>
          </a:p>
          <a:p>
            <a:pPr lvl="1"/>
            <a:r>
              <a:rPr lang="en-US"/>
              <a:t>R click on Event-B project – new other… </a:t>
            </a:r>
          </a:p>
          <a:p>
            <a:pPr lvl="1"/>
            <a:r>
              <a:rPr lang="en-US"/>
              <a:t>(can leave the old one there for reference)</a:t>
            </a:r>
          </a:p>
          <a:p>
            <a:r>
              <a:rPr lang="en-US"/>
              <a:t>Add images for kettle bottle and cap</a:t>
            </a:r>
          </a:p>
          <a:p>
            <a:pPr lvl="1"/>
            <a:r>
              <a:rPr lang="en-US"/>
              <a:t>Add observer-switch image for cap</a:t>
            </a:r>
          </a:p>
          <a:p>
            <a:pPr lvl="2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4371081"/>
            <a:ext cx="74295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0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Waterboiler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91" y="1571434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Add text field for setting fill/pour rate</a:t>
            </a:r>
          </a:p>
          <a:p>
            <a:pPr lvl="1"/>
            <a:r>
              <a:rPr lang="en-US"/>
              <a:t>In properties, set id  = rate	(for ease of reference)</a:t>
            </a:r>
          </a:p>
          <a:p>
            <a:pPr lvl="1"/>
            <a:r>
              <a:rPr lang="en-US"/>
              <a:t>Set text = 1</a:t>
            </a:r>
          </a:p>
          <a:p>
            <a:pPr lvl="1"/>
            <a:r>
              <a:rPr lang="en-US"/>
              <a:t>Nearby, add a title (text) Rate:</a:t>
            </a:r>
          </a:p>
          <a:p>
            <a:pPr lvl="1"/>
            <a:endParaRPr lang="en-US"/>
          </a:p>
          <a:p>
            <a:r>
              <a:rPr lang="en-US"/>
              <a:t>Add text to display fill_height</a:t>
            </a:r>
          </a:p>
          <a:p>
            <a:pPr lvl="1"/>
            <a:r>
              <a:rPr lang="en-US"/>
              <a:t>set text = Fill: %F% 	</a:t>
            </a:r>
          </a:p>
          <a:p>
            <a:pPr marL="1371600" lvl="3" indent="0">
              <a:buNone/>
            </a:pPr>
            <a:r>
              <a:rPr lang="en-US"/>
              <a:t>(%F% is a placeholder for the value)</a:t>
            </a:r>
          </a:p>
          <a:p>
            <a:pPr lvl="1"/>
            <a:r>
              <a:rPr lang="en-US"/>
              <a:t>Add a simple value display observer</a:t>
            </a:r>
          </a:p>
          <a:p>
            <a:pPr lvl="2"/>
            <a:r>
              <a:rPr lang="en-US"/>
              <a:t>Expression = fill_height</a:t>
            </a:r>
          </a:p>
          <a:p>
            <a:pPr lvl="2"/>
            <a:r>
              <a:rPr lang="en-US"/>
              <a:t>Replacement String = %F%</a:t>
            </a:r>
          </a:p>
          <a:p>
            <a:pPr lvl="1"/>
            <a:endParaRPr lang="en-US"/>
          </a:p>
          <a:p>
            <a:pPr lvl="2"/>
            <a:endParaRPr lang="en-US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Waterboiler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91" y="1571434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Add buttons: open/close, pour/fill, on/off</a:t>
            </a:r>
          </a:p>
          <a:p>
            <a:pPr lvl="1"/>
            <a:r>
              <a:rPr lang="en-US"/>
              <a:t>Set suitable button labels</a:t>
            </a:r>
          </a:p>
          <a:p>
            <a:pPr lvl="1"/>
            <a:r>
              <a:rPr lang="en-US"/>
              <a:t>Add event-execute operations</a:t>
            </a:r>
          </a:p>
          <a:p>
            <a:pPr lvl="2"/>
            <a:r>
              <a:rPr lang="en-US"/>
              <a:t>Select appropriate event for button</a:t>
            </a:r>
          </a:p>
          <a:p>
            <a:pPr lvl="2"/>
            <a:r>
              <a:rPr lang="en-US"/>
              <a:t>For pour/fill need to specify predicate for parameter value: yy=rate/xx=rate</a:t>
            </a:r>
          </a:p>
          <a:p>
            <a:pPr lvl="1"/>
            <a:r>
              <a:rPr lang="en-US"/>
              <a:t>Add listen operation for button enablement</a:t>
            </a:r>
          </a:p>
          <a:p>
            <a:pPr lvl="2"/>
            <a:r>
              <a:rPr lang="en-US"/>
              <a:t>Select appropriate event to listen for</a:t>
            </a:r>
          </a:p>
          <a:p>
            <a:pPr lvl="2"/>
            <a:r>
              <a:rPr lang="en-US"/>
              <a:t>Select Attribute = Enabled and value = true</a:t>
            </a:r>
          </a:p>
          <a:p>
            <a:pPr lvl="2"/>
            <a:r>
              <a:rPr lang="en-US"/>
              <a:t>For pour/fill need to specify predicate for parameter value yy=rate/xx=rate</a:t>
            </a:r>
          </a:p>
          <a:p>
            <a:pPr lvl="2"/>
            <a:r>
              <a:rPr lang="en-US"/>
              <a:t>in properties, initialise Enabled = false</a:t>
            </a:r>
          </a:p>
        </p:txBody>
      </p:sp>
    </p:spTree>
    <p:extLst>
      <p:ext uri="{BB962C8B-B14F-4D97-AF65-F5344CB8AC3E}">
        <p14:creationId xmlns:p14="http://schemas.microsoft.com/office/powerpoint/2010/main" val="3164322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Waterboiler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a moving block to indicate fill height</a:t>
            </a:r>
          </a:p>
          <a:p>
            <a:pPr lvl="1"/>
            <a:r>
              <a:rPr lang="en-US"/>
              <a:t>Add observer–switch coordinates</a:t>
            </a:r>
          </a:p>
          <a:p>
            <a:pPr lvl="1"/>
            <a:r>
              <a:rPr lang="en-US"/>
              <a:t>Set different Y values against predicates for each possible value of fill_height:</a:t>
            </a:r>
          </a:p>
          <a:p>
            <a:pPr lvl="1"/>
            <a:endParaRPr lang="en-US"/>
          </a:p>
          <a:p>
            <a:pPr lvl="2"/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706" y="3858221"/>
            <a:ext cx="61087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5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360</Words>
  <Application>Microsoft Macintosh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Graphical Visualisation</vt:lpstr>
      <vt:lpstr>BMotion Studio plug-in (from Duesseldorf)</vt:lpstr>
      <vt:lpstr>Example – IXL</vt:lpstr>
      <vt:lpstr>Example – mechanical press</vt:lpstr>
      <vt:lpstr>Waterboiler Tutorial (taken from BMotion Studio website)</vt:lpstr>
      <vt:lpstr>Waterboiler Tutorial</vt:lpstr>
      <vt:lpstr>Waterboiler Tutorial</vt:lpstr>
      <vt:lpstr>Waterboiler Tutorial</vt:lpstr>
      <vt:lpstr>Waterboiler Tutorial</vt:lpstr>
      <vt:lpstr>Run visualisation</vt:lpstr>
      <vt:lpstr>Exercise - Lift example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Visualisation</dc:title>
  <dc:creator>Colin Snook</dc:creator>
  <cp:lastModifiedBy>Colin Snook</cp:lastModifiedBy>
  <cp:revision>13</cp:revision>
  <dcterms:created xsi:type="dcterms:W3CDTF">2013-02-02T12:09:06Z</dcterms:created>
  <dcterms:modified xsi:type="dcterms:W3CDTF">2013-02-04T23:35:56Z</dcterms:modified>
</cp:coreProperties>
</file>