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7" r:id="rId3"/>
    <p:sldId id="270" r:id="rId4"/>
    <p:sldId id="279" r:id="rId5"/>
    <p:sldId id="274" r:id="rId6"/>
    <p:sldId id="275" r:id="rId7"/>
    <p:sldId id="272" r:id="rId8"/>
    <p:sldId id="276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0B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2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5FCC3-3B35-0B45-A94C-64CEE5A78A7E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EF93-1382-5A4A-AF67-0D9445232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EA15A-4A28-E745-B37E-B821967624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6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3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9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6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5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BF8A-C05D-7B48-8979-5C9C6A4E3B9F}" type="datetimeFigureOut">
              <a:rPr lang="en-US" smtClean="0"/>
              <a:t>09/02/2013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1EB83-726C-584F-B2BA-60C19D03E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7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98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Proof Obligations </a:t>
            </a:r>
            <a:r>
              <a:rPr lang="en-US" dirty="0"/>
              <a:t>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Event-B</a:t>
            </a:r>
            <a:br>
              <a:rPr lang="en-US" dirty="0" smtClean="0"/>
            </a:br>
            <a:r>
              <a:rPr lang="en-US" dirty="0"/>
              <a:t>(Refinement)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27432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11" descr="electronics"/>
          <p:cNvPicPr>
            <a:picLocks noChangeAspect="1" noChangeArrowheads="1"/>
          </p:cNvPicPr>
          <p:nvPr/>
        </p:nvPicPr>
        <p:blipFill>
          <a:blip r:embed="rId3"/>
          <a:srcRect b="43590"/>
          <a:stretch>
            <a:fillRect/>
          </a:stretch>
        </p:blipFill>
        <p:spPr bwMode="auto">
          <a:xfrm>
            <a:off x="5679838" y="76201"/>
            <a:ext cx="3387962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823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 (PO)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A Proof obligation (PO) is a formal property to be proved of an Event-B model</a:t>
            </a:r>
          </a:p>
          <a:p>
            <a:pPr marL="0" lvl="1" indent="0">
              <a:buNone/>
            </a:pPr>
            <a:endParaRPr lang="en-US" sz="2900" dirty="0" smtClean="0"/>
          </a:p>
          <a:p>
            <a:pPr marL="342900" lvl="1" indent="-342900">
              <a:buFont typeface="Arial"/>
              <a:buChar char="•"/>
            </a:pPr>
            <a:r>
              <a:rPr lang="en-US" sz="2900" dirty="0" smtClean="0"/>
              <a:t>A PO is a </a:t>
            </a:r>
            <a:r>
              <a:rPr lang="en-US" sz="2900" dirty="0" smtClean="0">
                <a:solidFill>
                  <a:srgbClr val="0000FF"/>
                </a:solidFill>
              </a:rPr>
              <a:t>sequent</a:t>
            </a:r>
            <a:r>
              <a:rPr lang="en-US" sz="2900" dirty="0" smtClean="0"/>
              <a:t> </a:t>
            </a:r>
            <a:r>
              <a:rPr lang="en-US" sz="2900" dirty="0"/>
              <a:t>of the form  </a:t>
            </a:r>
            <a:r>
              <a:rPr lang="en-US" sz="2900" dirty="0">
                <a:solidFill>
                  <a:srgbClr val="0000FF"/>
                </a:solidFill>
              </a:rPr>
              <a:t>Hypotheses</a:t>
            </a:r>
            <a:r>
              <a:rPr lang="en-US" sz="2900" dirty="0"/>
              <a:t>  ⊢   </a:t>
            </a:r>
            <a:r>
              <a:rPr lang="en-US" sz="2900" dirty="0" smtClean="0">
                <a:solidFill>
                  <a:srgbClr val="0000FF"/>
                </a:solidFill>
              </a:rPr>
              <a:t>Goal</a:t>
            </a:r>
          </a:p>
          <a:p>
            <a:pPr marL="342900" lvl="1" indent="-342900">
              <a:buFont typeface="Arial"/>
              <a:buChar char="•"/>
            </a:pPr>
            <a:endParaRPr lang="en-US" sz="2900" dirty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This means we should prove the goal while assuming that the hypotheses are true.</a:t>
            </a:r>
          </a:p>
          <a:p>
            <a:pPr marL="342900" lvl="1" indent="-342900">
              <a:buFont typeface="Arial"/>
              <a:buChar char="•"/>
            </a:pPr>
            <a:endParaRPr lang="en-US" sz="2900" dirty="0" smtClean="0">
              <a:solidFill>
                <a:srgbClr val="00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</a:rPr>
              <a:t>The prover uses properties in the </a:t>
            </a:r>
            <a:r>
              <a:rPr lang="en-US" sz="2900" dirty="0">
                <a:solidFill>
                  <a:srgbClr val="0000FF"/>
                </a:solidFill>
              </a:rPr>
              <a:t>Hypotheses</a:t>
            </a:r>
            <a:r>
              <a:rPr lang="en-US" sz="2900" dirty="0">
                <a:solidFill>
                  <a:srgbClr val="000000"/>
                </a:solidFill>
              </a:rPr>
              <a:t>, applies </a:t>
            </a:r>
            <a:r>
              <a:rPr lang="en-US" sz="2900" dirty="0">
                <a:solidFill>
                  <a:srgbClr val="FF0000"/>
                </a:solidFill>
              </a:rPr>
              <a:t>rules</a:t>
            </a:r>
            <a:r>
              <a:rPr lang="en-US" sz="2900" dirty="0">
                <a:solidFill>
                  <a:srgbClr val="000000"/>
                </a:solidFill>
              </a:rPr>
              <a:t> and </a:t>
            </a:r>
            <a:r>
              <a:rPr lang="en-US" sz="2900" dirty="0">
                <a:solidFill>
                  <a:srgbClr val="FF0000"/>
                </a:solidFill>
              </a:rPr>
              <a:t>tactics</a:t>
            </a:r>
            <a:r>
              <a:rPr lang="en-US" sz="2900" dirty="0">
                <a:solidFill>
                  <a:srgbClr val="000000"/>
                </a:solidFill>
              </a:rPr>
              <a:t>, to prove the </a:t>
            </a:r>
            <a:r>
              <a:rPr lang="en-US" sz="2900" dirty="0">
                <a:solidFill>
                  <a:srgbClr val="0000FF"/>
                </a:solidFill>
              </a:rPr>
              <a:t>Goal</a:t>
            </a:r>
            <a:endParaRPr lang="en-US" sz="2900" dirty="0" smtClean="0">
              <a:solidFill>
                <a:srgbClr val="0000FF"/>
              </a:solidFill>
            </a:endParaRPr>
          </a:p>
          <a:p>
            <a:pPr marL="342900" lvl="1" indent="-342900">
              <a:buFont typeface="Arial"/>
              <a:buChar char="•"/>
            </a:pPr>
            <a:endParaRPr lang="en-US" sz="2900" dirty="0">
              <a:solidFill>
                <a:srgbClr val="00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</a:rPr>
              <a:t>Example</a:t>
            </a:r>
            <a:endParaRPr lang="en-US" sz="29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x &lt; MAX   </a:t>
            </a:r>
            <a:r>
              <a:rPr lang="en-US" dirty="0" smtClean="0"/>
              <a:t>⊢   </a:t>
            </a:r>
            <a:r>
              <a:rPr lang="en-US" dirty="0" smtClean="0">
                <a:solidFill>
                  <a:srgbClr val="0000FF"/>
                </a:solidFill>
              </a:rPr>
              <a:t>x+1 ≤ MAX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Prove that </a:t>
            </a:r>
            <a:r>
              <a:rPr lang="en-US" dirty="0">
                <a:solidFill>
                  <a:srgbClr val="0000FF"/>
                </a:solidFill>
              </a:rPr>
              <a:t>x+1 ≤ </a:t>
            </a:r>
            <a:r>
              <a:rPr lang="en-US" dirty="0" smtClean="0">
                <a:solidFill>
                  <a:srgbClr val="0000FF"/>
                </a:solidFill>
              </a:rPr>
              <a:t>MAX </a:t>
            </a:r>
            <a:r>
              <a:rPr lang="en-US" dirty="0" smtClean="0">
                <a:solidFill>
                  <a:srgbClr val="000000"/>
                </a:solidFill>
              </a:rPr>
              <a:t>assuming that </a:t>
            </a:r>
            <a:r>
              <a:rPr lang="en-US" dirty="0" smtClean="0">
                <a:solidFill>
                  <a:srgbClr val="0000FF"/>
                </a:solidFill>
              </a:rPr>
              <a:t>x &lt; MAX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2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Proof obligations in Event-B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sz="2200" dirty="0">
                <a:solidFill>
                  <a:srgbClr val="0000FF"/>
                </a:solidFill>
              </a:rPr>
              <a:t>(POs for refinement)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Simulation (SIM)</a:t>
            </a:r>
          </a:p>
          <a:p>
            <a:pPr lvl="1"/>
            <a:r>
              <a:rPr lang="en-US" dirty="0" smtClean="0"/>
              <a:t>update of abstract variable correctly simulated by update of concrete variable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Guard strengthening (GRD)</a:t>
            </a:r>
          </a:p>
          <a:p>
            <a:pPr lvl="1"/>
            <a:r>
              <a:rPr lang="en-US" dirty="0" smtClean="0"/>
              <a:t>Refined event only possible when abstract event possible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Convergence (VAR)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Ensure convergence of new events using a variant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i.e. new events eventually become disabled and allow an old event to occur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Refinement according to the gluing relation</a:t>
            </a:r>
          </a:p>
          <a:p>
            <a:pPr marL="457200" lvl="1" indent="0">
              <a:buNone/>
            </a:pPr>
            <a:r>
              <a:rPr lang="en-US" sz="1800"/>
              <a:t>	(The gluing invariant links the new variables to the old ones)</a:t>
            </a:r>
          </a:p>
          <a:p>
            <a:pPr lvl="4"/>
            <a:endParaRPr lang="en-US"/>
          </a:p>
          <a:p>
            <a:pPr lvl="4"/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/>
              <a:t>GRD:</a:t>
            </a:r>
            <a:r>
              <a:rPr lang="en-US" dirty="0">
                <a:solidFill>
                  <a:srgbClr val="0000FF"/>
                </a:solidFill>
              </a:rPr>
              <a:t>	    I(v),J(v,w),…,   G</a:t>
            </a:r>
            <a:r>
              <a:rPr lang="en-US" baseline="-25000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)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								⊢</a:t>
            </a:r>
            <a:r>
              <a:rPr lang="en-US" dirty="0">
                <a:solidFill>
                  <a:srgbClr val="0000FF"/>
                </a:solidFill>
              </a:rPr>
              <a:t>   J ( exp</a:t>
            </a:r>
            <a:r>
              <a:rPr lang="en-US" baseline="-25000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v) , exp</a:t>
            </a:r>
            <a:r>
              <a:rPr lang="en-US" baseline="-25000" dirty="0" err="1">
                <a:solidFill>
                  <a:srgbClr val="0000FF"/>
                </a:solidFill>
              </a:rPr>
              <a:t>r</a:t>
            </a:r>
            <a:r>
              <a:rPr lang="en-US" dirty="0" err="1">
                <a:solidFill>
                  <a:srgbClr val="0000FF"/>
                </a:solidFill>
              </a:rPr>
              <a:t>(w) 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3910" y="3000381"/>
            <a:ext cx="7487274" cy="16685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0000FF"/>
                </a:solidFill>
              </a:rPr>
              <a:t>Simulation: maintaining a gluing </a:t>
            </a:r>
            <a:r>
              <a:rPr lang="en-GB" sz="4000" dirty="0">
                <a:solidFill>
                  <a:srgbClr val="0000FF"/>
                </a:solidFill>
              </a:rPr>
              <a:t>relation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/>
              <a:t> 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816100" y="23685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a0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1549400" y="1773238"/>
            <a:ext cx="935038" cy="8651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a0</a:t>
            </a: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1547813" y="5084763"/>
            <a:ext cx="9144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c0</a:t>
            </a: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5795963" y="5157788"/>
            <a:ext cx="9144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c1</a:t>
            </a:r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2411413" y="5589588"/>
            <a:ext cx="3384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635375" y="5157788"/>
            <a:ext cx="638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 smtClean="0"/>
              <a:t>con</a:t>
            </a:r>
            <a:endParaRPr lang="en-GB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84438" y="1771650"/>
            <a:ext cx="4246562" cy="865188"/>
            <a:chOff x="2484438" y="1771650"/>
            <a:chExt cx="4246562" cy="865188"/>
          </a:xfrm>
        </p:grpSpPr>
        <p:sp>
          <p:nvSpPr>
            <p:cNvPr id="157704" name="Oval 8"/>
            <p:cNvSpPr>
              <a:spLocks noChangeArrowheads="1"/>
            </p:cNvSpPr>
            <p:nvPr/>
          </p:nvSpPr>
          <p:spPr bwMode="auto">
            <a:xfrm>
              <a:off x="5795963" y="1771650"/>
              <a:ext cx="935037" cy="8651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</a:rPr>
                <a:t>a1</a:t>
              </a:r>
            </a:p>
          </p:txBody>
        </p:sp>
        <p:sp>
          <p:nvSpPr>
            <p:cNvPr id="157706" name="Line 10"/>
            <p:cNvSpPr>
              <a:spLocks noChangeShapeType="1"/>
            </p:cNvSpPr>
            <p:nvPr/>
          </p:nvSpPr>
          <p:spPr bwMode="auto">
            <a:xfrm flipV="1">
              <a:off x="2484438" y="2205038"/>
              <a:ext cx="3311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08" name="Text Box 12"/>
            <p:cNvSpPr txBox="1">
              <a:spLocks noChangeArrowheads="1"/>
            </p:cNvSpPr>
            <p:nvPr/>
          </p:nvSpPr>
          <p:spPr bwMode="auto">
            <a:xfrm>
              <a:off x="3708400" y="1773238"/>
              <a:ext cx="61417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 smtClean="0"/>
                <a:t>abs</a:t>
              </a:r>
              <a:endParaRPr lang="en-GB" sz="2400" dirty="0"/>
            </a:p>
          </p:txBody>
        </p:sp>
      </p:grp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1979613" y="2636838"/>
            <a:ext cx="0" cy="24479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1455738" y="3519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J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5963" y="2636838"/>
            <a:ext cx="431800" cy="2520950"/>
            <a:chOff x="5795963" y="2636838"/>
            <a:chExt cx="431800" cy="2520950"/>
          </a:xfrm>
        </p:grpSpPr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 flipH="1">
              <a:off x="6227763" y="2636838"/>
              <a:ext cx="0" cy="2520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712" name="Text Box 16"/>
            <p:cNvSpPr txBox="1">
              <a:spLocks noChangeArrowheads="1"/>
            </p:cNvSpPr>
            <p:nvPr/>
          </p:nvSpPr>
          <p:spPr bwMode="auto">
            <a:xfrm>
              <a:off x="5795963" y="35004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/>
                <a:t>J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0000FF"/>
                </a:solidFill>
              </a:rPr>
              <a:t>New concrete events refine </a:t>
            </a:r>
            <a:r>
              <a:rPr lang="en-GB" sz="4000" i="1" dirty="0" smtClean="0">
                <a:solidFill>
                  <a:srgbClr val="0000FF"/>
                </a:solidFill>
              </a:rPr>
              <a:t>skip</a:t>
            </a:r>
            <a:br>
              <a:rPr lang="en-GB" sz="4000" i="1" dirty="0" smtClean="0">
                <a:solidFill>
                  <a:srgbClr val="0000FF"/>
                </a:solidFill>
              </a:rPr>
            </a:br>
            <a:r>
              <a:rPr lang="en-GB" sz="4000" dirty="0" smtClean="0">
                <a:solidFill>
                  <a:srgbClr val="0000FF"/>
                </a:solidFill>
              </a:rPr>
              <a:t>(stuttering step)</a:t>
            </a:r>
            <a:endParaRPr lang="en-GB" sz="4000" dirty="0">
              <a:solidFill>
                <a:srgbClr val="0000FF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sz="2400" dirty="0"/>
              <a:t> 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3635896" y="1802309"/>
            <a:ext cx="935038" cy="86518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2400" dirty="0" smtClean="0">
                <a:solidFill>
                  <a:srgbClr val="FFFFFF"/>
                </a:solidFill>
              </a:rPr>
              <a:t>a</a:t>
            </a: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1547813" y="5084763"/>
            <a:ext cx="9144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c0</a:t>
            </a: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5795963" y="5157788"/>
            <a:ext cx="914400" cy="914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c1</a:t>
            </a:r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2411413" y="5589588"/>
            <a:ext cx="3384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635375" y="5157788"/>
            <a:ext cx="72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FF"/>
                </a:solidFill>
              </a:rPr>
              <a:t>new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1979612" y="2667496"/>
            <a:ext cx="2160340" cy="241726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4139952" y="2667496"/>
            <a:ext cx="2087811" cy="249029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2627784" y="3500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/>
              <a:t>J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437084" y="35004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/>
              <a:t>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42524" y="2125474"/>
            <a:ext cx="23004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Hence new events must not alter old variables.</a:t>
            </a:r>
          </a:p>
          <a:p>
            <a:endParaRPr lang="en-US"/>
          </a:p>
          <a:p>
            <a:r>
              <a:rPr lang="en-US"/>
              <a:t>Why is there no PO for for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734" y="1802309"/>
            <a:ext cx="1424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</a:t>
            </a:r>
            <a:r>
              <a:rPr lang="en-GB" i="1" dirty="0">
                <a:solidFill>
                  <a:srgbClr val="0000FF"/>
                </a:solidFill>
              </a:rPr>
              <a:t>skip</a:t>
            </a:r>
            <a:r>
              <a:rPr lang="en-GB" dirty="0"/>
              <a:t> is an imaginary event that does nothing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0" grpId="0" animBg="1"/>
      <p:bldP spid="1577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 Strengthening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need to prove that the guard of a refined event is not weaker than the guard of the abstract event.</a:t>
            </a:r>
          </a:p>
          <a:p>
            <a:pPr lvl="4"/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/>
              <a:t>GRD:</a:t>
            </a:r>
            <a:r>
              <a:rPr lang="en-US" dirty="0">
                <a:solidFill>
                  <a:srgbClr val="0000FF"/>
                </a:solidFill>
              </a:rPr>
              <a:t>	    I(v), J(v,w) , G</a:t>
            </a:r>
            <a:r>
              <a:rPr lang="en-US" baseline="-25000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0000FF"/>
                </a:solidFill>
              </a:rPr>
              <a:t>)   </a:t>
            </a:r>
            <a:r>
              <a:rPr lang="en-US" b="1" dirty="0">
                <a:solidFill>
                  <a:srgbClr val="0000FF"/>
                </a:solidFill>
              </a:rPr>
              <a:t>⊢</a:t>
            </a:r>
            <a:r>
              <a:rPr lang="en-US" dirty="0">
                <a:solidFill>
                  <a:srgbClr val="0000FF"/>
                </a:solidFill>
              </a:rPr>
              <a:t>   G</a:t>
            </a:r>
            <a:r>
              <a:rPr lang="en-US" baseline="-25000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>
                <a:solidFill>
                  <a:srgbClr val="0000FF"/>
                </a:solidFill>
              </a:rPr>
              <a:t>)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Why can’t guards be weakened?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703" y="3294908"/>
            <a:ext cx="7487274" cy="10167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9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00FF"/>
                </a:solidFill>
              </a:rPr>
              <a:t>Refining traces</a:t>
            </a:r>
            <a:endParaRPr lang="en-GB" sz="40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E3F9-2D1D-F841-AF9E-FF92B52521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1837085" y="1773238"/>
            <a:ext cx="574328" cy="5953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V="1">
            <a:off x="2411413" y="2132856"/>
            <a:ext cx="12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582929" y="1741812"/>
            <a:ext cx="770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 smtClean="0"/>
              <a:t>abs1</a:t>
            </a:r>
            <a:endParaRPr lang="en-GB" sz="2400" dirty="0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>
            <a:off x="684956" y="2234482"/>
            <a:ext cx="1224135" cy="160731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3637632" y="1804242"/>
            <a:ext cx="574328" cy="59531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52909" y="3810796"/>
            <a:ext cx="574328" cy="5953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827237" y="4170414"/>
            <a:ext cx="12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998753" y="3779370"/>
            <a:ext cx="794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 smtClean="0"/>
              <a:t>con1</a:t>
            </a:r>
            <a:endParaRPr lang="en-GB" sz="2400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2053456" y="3841800"/>
            <a:ext cx="574328" cy="595312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GB" sz="2400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12160" y="1772816"/>
            <a:ext cx="3241749" cy="2530181"/>
            <a:chOff x="5938763" y="1772816"/>
            <a:chExt cx="3241749" cy="2530181"/>
          </a:xfrm>
        </p:grpSpPr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V="1">
              <a:off x="5938763" y="2163860"/>
              <a:ext cx="1225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110279" y="1772816"/>
              <a:ext cx="7701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 smtClean="0"/>
                <a:t>abs3</a:t>
              </a:r>
              <a:endParaRPr lang="en-GB" sz="2400" dirty="0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7954987" y="4232376"/>
              <a:ext cx="1225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8126503" y="3841332"/>
              <a:ext cx="7948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 smtClean="0"/>
                <a:t>con3</a:t>
              </a:r>
              <a:endParaRPr lang="en-GB" sz="2400" dirty="0"/>
            </a:p>
          </p:txBody>
        </p:sp>
      </p:grp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2411413" y="2368550"/>
            <a:ext cx="1297880" cy="14732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flipV="1">
            <a:off x="582187" y="2132856"/>
            <a:ext cx="12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-972616" y="4170414"/>
            <a:ext cx="1225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924471" y="278092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/>
              <a:t>J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>
            <a:off x="2724671" y="278092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 dirty="0"/>
              <a:t>J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27784" y="2399554"/>
            <a:ext cx="1800200" cy="2037558"/>
            <a:chOff x="2554387" y="2399554"/>
            <a:chExt cx="1800200" cy="2037558"/>
          </a:xfrm>
        </p:grpSpPr>
        <p:grpSp>
          <p:nvGrpSpPr>
            <p:cNvPr id="5" name="Group 4"/>
            <p:cNvGrpSpPr/>
            <p:nvPr/>
          </p:nvGrpSpPr>
          <p:grpSpPr>
            <a:xfrm>
              <a:off x="2554387" y="2399554"/>
              <a:ext cx="1800200" cy="2037558"/>
              <a:chOff x="2554387" y="2399554"/>
              <a:chExt cx="1800200" cy="2037558"/>
            </a:xfrm>
          </p:grpSpPr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 flipV="1">
                <a:off x="2554387" y="4201418"/>
                <a:ext cx="1225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12"/>
              <p:cNvSpPr txBox="1">
                <a:spLocks noChangeArrowheads="1"/>
              </p:cNvSpPr>
              <p:nvPr/>
            </p:nvSpPr>
            <p:spPr bwMode="auto">
              <a:xfrm>
                <a:off x="2725903" y="3810374"/>
                <a:ext cx="87551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dirty="0" smtClean="0">
                    <a:solidFill>
                      <a:srgbClr val="3366FF"/>
                    </a:solidFill>
                  </a:rPr>
                  <a:t>new1</a:t>
                </a:r>
                <a:endParaRPr lang="en-GB" sz="2400" dirty="0">
                  <a:solidFill>
                    <a:srgbClr val="3366FF"/>
                  </a:solidFill>
                </a:endParaRPr>
              </a:p>
            </p:txBody>
          </p:sp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3780259" y="3841800"/>
                <a:ext cx="574328" cy="5953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3923928" y="2399554"/>
                <a:ext cx="144016" cy="14108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3666715" y="278092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/>
                <a:t>J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11960" y="1772816"/>
            <a:ext cx="2016224" cy="2695254"/>
            <a:chOff x="4138563" y="1772816"/>
            <a:chExt cx="2016224" cy="2695254"/>
          </a:xfrm>
        </p:grpSpPr>
        <p:grpSp>
          <p:nvGrpSpPr>
            <p:cNvPr id="6" name="Group 5"/>
            <p:cNvGrpSpPr/>
            <p:nvPr/>
          </p:nvGrpSpPr>
          <p:grpSpPr>
            <a:xfrm>
              <a:off x="4138563" y="1772816"/>
              <a:ext cx="2016224" cy="2695254"/>
              <a:chOff x="4138563" y="1772816"/>
              <a:chExt cx="2016224" cy="2695254"/>
            </a:xfrm>
          </p:grpSpPr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flipV="1">
                <a:off x="4138563" y="2163860"/>
                <a:ext cx="1225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4310079" y="1772816"/>
                <a:ext cx="7701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dirty="0" smtClean="0"/>
                  <a:t>abs2</a:t>
                </a:r>
                <a:endParaRPr lang="en-GB" sz="2400" dirty="0"/>
              </a:p>
            </p:txBody>
          </p:sp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5364435" y="1804242"/>
                <a:ext cx="574328" cy="595312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V="1">
                <a:off x="4354587" y="4201418"/>
                <a:ext cx="1225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4526103" y="3810374"/>
                <a:ext cx="79480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sz="2400" dirty="0" smtClean="0"/>
                  <a:t>con2</a:t>
                </a:r>
                <a:endParaRPr lang="en-GB" sz="2400" dirty="0"/>
              </a:p>
            </p:txBody>
          </p:sp>
          <p:sp>
            <p:nvSpPr>
              <p:cNvPr id="34" name="Oval 5"/>
              <p:cNvSpPr>
                <a:spLocks noChangeArrowheads="1"/>
              </p:cNvSpPr>
              <p:nvPr/>
            </p:nvSpPr>
            <p:spPr bwMode="auto">
              <a:xfrm>
                <a:off x="5580459" y="3872758"/>
                <a:ext cx="574328" cy="5953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n-GB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>
                <a:off x="5652120" y="2399554"/>
                <a:ext cx="216024" cy="14732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243562" y="278092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/>
                <a:t>J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41541" y="2368550"/>
            <a:ext cx="2086843" cy="2099520"/>
            <a:chOff x="5868144" y="2368550"/>
            <a:chExt cx="2086843" cy="2099520"/>
          </a:xfrm>
        </p:grpSpPr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V="1">
              <a:off x="6154787" y="4232376"/>
              <a:ext cx="12255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6326303" y="3841332"/>
              <a:ext cx="875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 smtClean="0">
                  <a:solidFill>
                    <a:srgbClr val="3366FF"/>
                  </a:solidFill>
                </a:rPr>
                <a:t>new2</a:t>
              </a:r>
              <a:endParaRPr lang="en-GB" sz="2400" dirty="0">
                <a:solidFill>
                  <a:srgbClr val="3366FF"/>
                </a:solidFill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7380659" y="3872758"/>
              <a:ext cx="574328" cy="59531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en-GB" sz="2400" dirty="0">
                <a:solidFill>
                  <a:srgbClr val="FFFFFF"/>
                </a:solidFill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5868144" y="2368550"/>
              <a:ext cx="1656184" cy="1504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6228184" y="278092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400" dirty="0"/>
                <a:t>J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4956" y="5156021"/>
            <a:ext cx="714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concrete trace must correspond to an abstract trace (omitting new events).</a:t>
            </a:r>
          </a:p>
          <a:p>
            <a:endParaRPr lang="en-US"/>
          </a:p>
          <a:p>
            <a:r>
              <a:rPr lang="en-US"/>
              <a:t>Hence guards must not be weakened otherwise new traces are introduced</a:t>
            </a:r>
          </a:p>
        </p:txBody>
      </p:sp>
    </p:spTree>
    <p:extLst>
      <p:ext uri="{BB962C8B-B14F-4D97-AF65-F5344CB8AC3E}">
        <p14:creationId xmlns:p14="http://schemas.microsoft.com/office/powerpoint/2010/main" val="285176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263</Words>
  <Application>Microsoft Macintosh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Proof Obligations in  Event-B (Refinement)</vt:lpstr>
      <vt:lpstr>Proof obligation (PO)</vt:lpstr>
      <vt:lpstr>Proof obligations in Event-B (POs for refinement)</vt:lpstr>
      <vt:lpstr>Simulation</vt:lpstr>
      <vt:lpstr>Simulation: maintaining a gluing relation</vt:lpstr>
      <vt:lpstr>New concrete events refine skip (stuttering step)</vt:lpstr>
      <vt:lpstr>Guard Strengthening</vt:lpstr>
      <vt:lpstr>Refining traces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tools in  Event-B modelling</dc:title>
  <dc:creator>Michael Butler</dc:creator>
  <cp:lastModifiedBy>Colin Snook</cp:lastModifiedBy>
  <cp:revision>41</cp:revision>
  <dcterms:created xsi:type="dcterms:W3CDTF">2012-10-27T12:15:14Z</dcterms:created>
  <dcterms:modified xsi:type="dcterms:W3CDTF">2013-02-09T17:24:28Z</dcterms:modified>
</cp:coreProperties>
</file>