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2" r:id="rId2"/>
    <p:sldMasterId id="2147483674" r:id="rId3"/>
    <p:sldMasterId id="2147483686" r:id="rId4"/>
  </p:sldMasterIdLst>
  <p:notesMasterIdLst>
    <p:notesMasterId r:id="rId13"/>
  </p:notesMasterIdLst>
  <p:handoutMasterIdLst>
    <p:handoutMasterId r:id="rId14"/>
  </p:handoutMasterIdLst>
  <p:sldIdLst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</p:sldIdLst>
  <p:sldSz cx="9144000" cy="6858000" type="screen4x3"/>
  <p:notesSz cx="6858000" cy="9144000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itchFamily="-65" charset="0"/>
        <a:ea typeface="ＭＳ Ｐゴシック" pitchFamily="-65" charset="-128"/>
        <a:cs typeface="ＭＳ Ｐゴシック" pitchFamily="-65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itchFamily="-65" charset="0"/>
        <a:ea typeface="ＭＳ Ｐゴシック" pitchFamily="-65" charset="-128"/>
        <a:cs typeface="ＭＳ Ｐゴシック" pitchFamily="-65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itchFamily="-65" charset="0"/>
        <a:ea typeface="ＭＳ Ｐゴシック" pitchFamily="-65" charset="-128"/>
        <a:cs typeface="ＭＳ Ｐゴシック" pitchFamily="-65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itchFamily="-65" charset="0"/>
        <a:ea typeface="ＭＳ Ｐゴシック" pitchFamily="-65" charset="-128"/>
        <a:cs typeface="ＭＳ Ｐゴシック" pitchFamily="-65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itchFamily="-65" charset="0"/>
        <a:ea typeface="ＭＳ Ｐゴシック" pitchFamily="-65" charset="-128"/>
        <a:cs typeface="ＭＳ Ｐゴシック" pitchFamily="-65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Lucida Sans" pitchFamily="-65" charset="0"/>
        <a:ea typeface="ＭＳ Ｐゴシック" pitchFamily="-65" charset="-128"/>
        <a:cs typeface="ＭＳ Ｐゴシック" pitchFamily="-65" charset="-128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Lucida Sans" pitchFamily="-65" charset="0"/>
        <a:ea typeface="ＭＳ Ｐゴシック" pitchFamily="-65" charset="-128"/>
        <a:cs typeface="ＭＳ Ｐゴシック" pitchFamily="-65" charset="-128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Lucida Sans" pitchFamily="-65" charset="0"/>
        <a:ea typeface="ＭＳ Ｐゴシック" pitchFamily="-65" charset="-128"/>
        <a:cs typeface="ＭＳ Ｐゴシック" pitchFamily="-65" charset="-128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Lucida Sans" pitchFamily="-65" charset="0"/>
        <a:ea typeface="ＭＳ Ｐゴシック" pitchFamily="-65" charset="-128"/>
        <a:cs typeface="ＭＳ Ｐゴシック" pitchFamily="-65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D85F"/>
    <a:srgbClr val="615A20"/>
    <a:srgbClr val="FFB300"/>
    <a:srgbClr val="FE3E14"/>
    <a:srgbClr val="F00F2C"/>
    <a:srgbClr val="8A412B"/>
    <a:srgbClr val="CCDA86"/>
    <a:srgbClr val="531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AC712E6B-9EFB-6049-88E6-AFB8472EEE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703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7246357D-9515-3243-B568-864EDBBA0D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813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5A2AA-0358-6045-8402-5500EB19693C}" type="slidenum">
              <a:rPr lang="en-GB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/>
              <a:t>1</a:t>
            </a:fld>
            <a:endParaRPr lang="en-GB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-79375" y="3200400"/>
            <a:ext cx="9223375" cy="3657600"/>
          </a:xfrm>
          <a:prstGeom prst="rect">
            <a:avLst/>
          </a:prstGeom>
          <a:gradFill rotWithShape="0">
            <a:gsLst>
              <a:gs pos="0">
                <a:srgbClr val="014359"/>
              </a:gs>
              <a:gs pos="100000">
                <a:srgbClr val="00727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Lucida Sans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5" name="Rectangle 1032"/>
          <p:cNvSpPr>
            <a:spLocks noChangeArrowheads="1"/>
          </p:cNvSpPr>
          <p:nvPr/>
        </p:nvSpPr>
        <p:spPr bwMode="auto">
          <a:xfrm>
            <a:off x="-79375" y="0"/>
            <a:ext cx="9223375" cy="3276600"/>
          </a:xfrm>
          <a:prstGeom prst="rect">
            <a:avLst/>
          </a:prstGeom>
          <a:solidFill>
            <a:srgbClr val="01435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240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6" name="Picture 1038" descr="electroni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381000"/>
            <a:ext cx="2771775" cy="110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3850" y="1700213"/>
            <a:ext cx="8496300" cy="2160587"/>
          </a:xfrm>
        </p:spPr>
        <p:txBody>
          <a:bodyPr lIns="91440"/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933825"/>
            <a:ext cx="8496300" cy="1752600"/>
          </a:xfrm>
        </p:spPr>
        <p:txBody>
          <a:bodyPr lIns="91440"/>
          <a:lstStyle>
            <a:lvl1pPr marL="0" indent="0">
              <a:buFontTx/>
              <a:buNone/>
              <a:defRPr sz="35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 rIns="91440"/>
          <a:lstStyle>
            <a:lvl1pPr>
              <a:defRPr>
                <a:latin typeface="Arial" pitchFamily="-112" charset="0"/>
              </a:defRPr>
            </a:lvl1pPr>
          </a:lstStyle>
          <a:p>
            <a:pPr>
              <a:defRPr/>
            </a:pPr>
            <a:fld id="{9B008B84-AA41-D84B-BF36-9C06456AF1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F0F3B-D63F-BD43-93E0-CAB5A86EE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908050"/>
            <a:ext cx="2124075" cy="490696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908050"/>
            <a:ext cx="6219825" cy="490696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E8FBD-6077-7B49-8FC1-986BC90718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908050"/>
            <a:ext cx="8496300" cy="64928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700213"/>
            <a:ext cx="4171950" cy="41148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700213"/>
            <a:ext cx="417195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3E10E-3635-D045-B0E4-3F33CC191D7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908050"/>
            <a:ext cx="8496300" cy="64928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23850" y="1700213"/>
            <a:ext cx="84963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4ADE9-8888-5348-A96D-504234714D6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-90488" y="3200400"/>
            <a:ext cx="9234488" cy="3657600"/>
          </a:xfrm>
          <a:prstGeom prst="rect">
            <a:avLst/>
          </a:prstGeom>
          <a:gradFill rotWithShape="0">
            <a:gsLst>
              <a:gs pos="0">
                <a:srgbClr val="007275"/>
              </a:gs>
              <a:gs pos="100000">
                <a:srgbClr val="008CA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Lucida Sans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5" name="Rectangle 1032"/>
          <p:cNvSpPr>
            <a:spLocks noChangeArrowheads="1"/>
          </p:cNvSpPr>
          <p:nvPr/>
        </p:nvSpPr>
        <p:spPr bwMode="auto">
          <a:xfrm>
            <a:off x="-90488" y="0"/>
            <a:ext cx="9234488" cy="3276600"/>
          </a:xfrm>
          <a:prstGeom prst="rect">
            <a:avLst/>
          </a:prstGeom>
          <a:solidFill>
            <a:srgbClr val="007275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240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6" name="Picture 1036" descr="electroni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381000"/>
            <a:ext cx="2771775" cy="110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3850" y="1700213"/>
            <a:ext cx="8496300" cy="4105275"/>
          </a:xfrm>
        </p:spPr>
        <p:txBody>
          <a:bodyPr lIns="91440"/>
          <a:lstStyle>
            <a:lvl1pPr algn="r"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-69850" y="7461250"/>
            <a:ext cx="69850" cy="69850"/>
          </a:xfrm>
        </p:spPr>
        <p:txBody>
          <a:bodyPr lIns="9144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BE2F9-69A1-1E43-A617-888D8DF71B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ADF0B-8940-8B40-BEFE-86F548DBD76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700213"/>
            <a:ext cx="417195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17195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CC4B0-7873-5847-B473-5603294E82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D9933-2B25-9544-AE8D-5FFA1BD1157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51DDE-BD57-D64A-ADD2-A46D66C5F7B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BCF76-89E9-2541-BF75-C86D53C13A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48789-DAE4-A047-85F8-DC13788792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CD38E-D5CD-DD49-8614-8F854E750E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17EBD-D11D-9641-BBF3-1725BC7EF3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60444-758B-5E42-BDA0-9B90E12B94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908050"/>
            <a:ext cx="2124075" cy="53181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908050"/>
            <a:ext cx="6219825" cy="53181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5C135-6C9F-F442-8880-027B0FFA87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700213"/>
            <a:ext cx="417195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17195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747AD-63CF-EC4E-B6AD-7E0808365B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908050"/>
            <a:ext cx="2124075" cy="53181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908050"/>
            <a:ext cx="6219825" cy="53181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06B04-C79B-C641-B47F-20C6436FB3D0}" type="datetime1">
              <a:rPr lang="en-US"/>
              <a:pPr>
                <a:defRPr/>
              </a:pPr>
              <a:t>19/03/2013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C3786-3517-7548-B017-80F1B01802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84DC0-C84E-9246-8F05-9C0F4DADFA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7E183-7857-394E-B370-4B620F5587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5D52D-0D64-2742-B4E6-967121186D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700213"/>
            <a:ext cx="4171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171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6F171-0447-AE43-B438-2F8A43B6A63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2C7B5-9B4A-0D4B-BCD7-CB6144162F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7E87F-FEA7-6241-B5F7-0F580F2906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89A55-1330-9C40-8561-0DC2CF78A4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7F126-BA63-184D-94EE-1868990854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F3489-6A54-3945-9A4F-84BCE8AA1C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D61B6-4F89-5C4D-B334-DACCFDC413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80E4-FB53-C64A-A2C1-726705BE1C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EAD7C-34E4-CD4E-90D8-C701EA1448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EFC7E-4105-2248-A242-EC1E493BD3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875A8-B561-774B-837B-727AB85B63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8C263-8EDE-ED44-BC4D-FC98D0F7A7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A1985-0364-3E40-B4C0-F0B2F532F2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79375" y="0"/>
            <a:ext cx="9223375" cy="381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240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-79375" y="3048000"/>
            <a:ext cx="9223375" cy="3810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DCDEDE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Lucida Sans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908050"/>
            <a:ext cx="84963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700213"/>
            <a:ext cx="84963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0863A3E3-1B42-FE4D-B7A1-60BA6E6CF01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4" name="Picture 11" descr="electronics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588125" y="260350"/>
            <a:ext cx="2166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11213" indent="-288925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219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27188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908050"/>
            <a:ext cx="84963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700213"/>
            <a:ext cx="84963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3087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5F20516D-ACDE-8C44-9EE1-54A6623F07F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5367" name="Picture 12" descr="electronic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588125" y="260350"/>
            <a:ext cx="2166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-112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-112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-112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-112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-112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50000"/>
        </a:spcAft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908050"/>
            <a:ext cx="84963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700213"/>
            <a:ext cx="84963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-112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-112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-112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-112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-112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50000"/>
        </a:spcAft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99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Lucida Sans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Lucida Sans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Lucida Sans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AC24D1D9-32AE-A04C-850C-BF36634EC9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-65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-65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-65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-65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-65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8FAC1-57C5-7D40-9C79-C755265B9CB7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54275" name="Text Box 7"/>
          <p:cNvSpPr txBox="1">
            <a:spLocks noChangeArrowheads="1"/>
          </p:cNvSpPr>
          <p:nvPr/>
        </p:nvSpPr>
        <p:spPr bwMode="auto">
          <a:xfrm>
            <a:off x="361950" y="1752600"/>
            <a:ext cx="80200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190500" indent="-190500" algn="l">
              <a:lnSpc>
                <a:spcPts val="2800"/>
              </a:lnSpc>
              <a:buFont typeface="Times" pitchFamily="-65" charset="0"/>
              <a:buChar char="•"/>
            </a:pPr>
            <a:endParaRPr lang="en-US" sz="2400">
              <a:solidFill>
                <a:srgbClr val="2D3F49"/>
              </a:solidFill>
              <a:latin typeface="Georgia" pitchFamily="-65" charset="0"/>
            </a:endParaRPr>
          </a:p>
        </p:txBody>
      </p:sp>
      <p:sp>
        <p:nvSpPr>
          <p:cNvPr id="7" name="Rectangle 23"/>
          <p:cNvSpPr txBox="1">
            <a:spLocks noChangeArrowheads="1"/>
          </p:cNvSpPr>
          <p:nvPr/>
        </p:nvSpPr>
        <p:spPr bwMode="auto">
          <a:xfrm>
            <a:off x="323850" y="1700213"/>
            <a:ext cx="8496300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 eaLnBrk="1" hangingPunct="1"/>
            <a:r>
              <a:rPr lang="en-GB" sz="6400">
                <a:solidFill>
                  <a:schemeClr val="tx2"/>
                </a:solidFill>
                <a:latin typeface="Calibri" pitchFamily="-65" charset="0"/>
              </a:rPr>
              <a:t>Applying Event-B and Rodin to the filestore</a:t>
            </a:r>
          </a:p>
        </p:txBody>
      </p:sp>
      <p:sp>
        <p:nvSpPr>
          <p:cNvPr id="8" name="Rectangle 24"/>
          <p:cNvSpPr txBox="1">
            <a:spLocks noChangeArrowheads="1"/>
          </p:cNvSpPr>
          <p:nvPr/>
        </p:nvSpPr>
        <p:spPr bwMode="auto">
          <a:xfrm>
            <a:off x="323850" y="3933825"/>
            <a:ext cx="79819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>
              <a:lnSpc>
                <a:spcPts val="4100"/>
              </a:lnSpc>
            </a:pPr>
            <a:r>
              <a:rPr lang="en-GB" sz="2600" dirty="0">
                <a:solidFill>
                  <a:srgbClr val="014359"/>
                </a:solidFill>
                <a:latin typeface="Calibri" pitchFamily="-65" charset="0"/>
              </a:rPr>
              <a:t>Michael </a:t>
            </a:r>
            <a:r>
              <a:rPr lang="en-GB" sz="2600" dirty="0" smtClean="0">
                <a:solidFill>
                  <a:srgbClr val="014359"/>
                </a:solidFill>
                <a:latin typeface="Calibri" pitchFamily="-65" charset="0"/>
              </a:rPr>
              <a:t>Butler  (</a:t>
            </a:r>
            <a:r>
              <a:rPr lang="en-GB" sz="2600" i="1" dirty="0" smtClean="0">
                <a:solidFill>
                  <a:srgbClr val="014359"/>
                </a:solidFill>
                <a:latin typeface="Calibri" pitchFamily="-65" charset="0"/>
              </a:rPr>
              <a:t>University of Southampton</a:t>
            </a:r>
            <a:r>
              <a:rPr lang="en-GB" sz="2600" dirty="0" smtClean="0">
                <a:solidFill>
                  <a:srgbClr val="014359"/>
                </a:solidFill>
                <a:latin typeface="Calibri" pitchFamily="-65" charset="0"/>
              </a:rPr>
              <a:t>)</a:t>
            </a:r>
          </a:p>
          <a:p>
            <a:pPr algn="l">
              <a:lnSpc>
                <a:spcPts val="4100"/>
              </a:lnSpc>
            </a:pPr>
            <a:r>
              <a:rPr lang="en-GB" sz="2600" dirty="0">
                <a:solidFill>
                  <a:srgbClr val="014359"/>
                </a:solidFill>
                <a:latin typeface="Calibri" pitchFamily="-65" charset="0"/>
              </a:rPr>
              <a:t>with	Jean-Raymond </a:t>
            </a:r>
            <a:r>
              <a:rPr lang="en-GB" sz="2600" dirty="0" err="1" smtClean="0">
                <a:solidFill>
                  <a:srgbClr val="014359"/>
                </a:solidFill>
                <a:latin typeface="Calibri" pitchFamily="-65" charset="0"/>
              </a:rPr>
              <a:t>Abrial</a:t>
            </a:r>
            <a:r>
              <a:rPr lang="en-GB" sz="2600" dirty="0" smtClean="0">
                <a:solidFill>
                  <a:srgbClr val="014359"/>
                </a:solidFill>
                <a:latin typeface="Calibri" pitchFamily="-65" charset="0"/>
              </a:rPr>
              <a:t>  (</a:t>
            </a:r>
            <a:r>
              <a:rPr lang="en-GB" sz="2600" i="1" dirty="0" smtClean="0">
                <a:solidFill>
                  <a:srgbClr val="014359"/>
                </a:solidFill>
                <a:latin typeface="Calibri" pitchFamily="-65" charset="0"/>
              </a:rPr>
              <a:t>ETH Zurich</a:t>
            </a:r>
            <a:r>
              <a:rPr lang="en-GB" sz="2600" dirty="0" smtClean="0">
                <a:solidFill>
                  <a:srgbClr val="014359"/>
                </a:solidFill>
                <a:latin typeface="Calibri" pitchFamily="-65" charset="0"/>
              </a:rPr>
              <a:t>)</a:t>
            </a:r>
          </a:p>
          <a:p>
            <a:pPr algn="l">
              <a:lnSpc>
                <a:spcPts val="4100"/>
              </a:lnSpc>
            </a:pPr>
            <a:r>
              <a:rPr lang="en-GB" sz="2600" dirty="0">
                <a:solidFill>
                  <a:srgbClr val="014359"/>
                </a:solidFill>
                <a:latin typeface="Calibri" pitchFamily="-65" charset="0"/>
              </a:rPr>
              <a:t>	</a:t>
            </a:r>
            <a:r>
              <a:rPr lang="en-GB" sz="2600" dirty="0" err="1">
                <a:solidFill>
                  <a:srgbClr val="014359"/>
                </a:solidFill>
                <a:latin typeface="Calibri" pitchFamily="-65" charset="0"/>
              </a:rPr>
              <a:t>Kriangsak</a:t>
            </a:r>
            <a:r>
              <a:rPr lang="en-GB" sz="2600" dirty="0">
                <a:solidFill>
                  <a:srgbClr val="014359"/>
                </a:solidFill>
                <a:latin typeface="Calibri" pitchFamily="-65" charset="0"/>
              </a:rPr>
              <a:t> </a:t>
            </a:r>
            <a:r>
              <a:rPr lang="en-GB" sz="2600" dirty="0" err="1" smtClean="0">
                <a:solidFill>
                  <a:srgbClr val="014359"/>
                </a:solidFill>
                <a:latin typeface="Calibri" pitchFamily="-65" charset="0"/>
              </a:rPr>
              <a:t>Damchoom</a:t>
            </a:r>
            <a:r>
              <a:rPr lang="en-GB" sz="2600" dirty="0" smtClean="0">
                <a:solidFill>
                  <a:srgbClr val="014359"/>
                </a:solidFill>
                <a:latin typeface="Calibri" pitchFamily="-65" charset="0"/>
              </a:rPr>
              <a:t>  (</a:t>
            </a:r>
            <a:r>
              <a:rPr lang="en-GB" sz="2600" i="1" dirty="0" smtClean="0">
                <a:solidFill>
                  <a:srgbClr val="014359"/>
                </a:solidFill>
                <a:latin typeface="Calibri" pitchFamily="-65" charset="0"/>
              </a:rPr>
              <a:t>Southampton</a:t>
            </a:r>
            <a:r>
              <a:rPr lang="en-GB" sz="2600" dirty="0" smtClean="0">
                <a:solidFill>
                  <a:srgbClr val="014359"/>
                </a:solidFill>
                <a:latin typeface="Calibri" pitchFamily="-65" charset="0"/>
              </a:rPr>
              <a:t>) </a:t>
            </a:r>
            <a:endParaRPr lang="en-GB" sz="2600" dirty="0">
              <a:solidFill>
                <a:srgbClr val="014359"/>
              </a:solidFill>
              <a:latin typeface="Calibri" pitchFamily="-65" charset="0"/>
            </a:endParaRPr>
          </a:p>
          <a:p>
            <a:pPr algn="l">
              <a:lnSpc>
                <a:spcPts val="4100"/>
              </a:lnSpc>
            </a:pPr>
            <a:r>
              <a:rPr lang="en-GB" sz="2600" dirty="0">
                <a:solidFill>
                  <a:srgbClr val="014359"/>
                </a:solidFill>
                <a:latin typeface="Calibri" pitchFamily="-65" charset="0"/>
              </a:rPr>
              <a:t>	Andy </a:t>
            </a:r>
            <a:r>
              <a:rPr lang="en-GB" sz="2600" dirty="0" smtClean="0">
                <a:solidFill>
                  <a:srgbClr val="014359"/>
                </a:solidFill>
                <a:latin typeface="Calibri" pitchFamily="-65" charset="0"/>
              </a:rPr>
              <a:t>Edmunds  (</a:t>
            </a:r>
            <a:r>
              <a:rPr lang="en-GB" sz="2600" i="1" dirty="0" smtClean="0">
                <a:solidFill>
                  <a:srgbClr val="014359"/>
                </a:solidFill>
                <a:latin typeface="Calibri" pitchFamily="-65" charset="0"/>
              </a:rPr>
              <a:t>Southampton</a:t>
            </a:r>
            <a:r>
              <a:rPr lang="en-GB" sz="2600" dirty="0" smtClean="0">
                <a:solidFill>
                  <a:srgbClr val="014359"/>
                </a:solidFill>
                <a:latin typeface="Calibri" pitchFamily="-65" charset="0"/>
              </a:rPr>
              <a:t>)</a:t>
            </a:r>
            <a:endParaRPr lang="en-GB" sz="2600" dirty="0">
              <a:solidFill>
                <a:srgbClr val="014359"/>
              </a:solidFill>
              <a:latin typeface="Calibri" pitchFamily="-65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Overview of current results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Specification of file system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stage:</a:t>
            </a:r>
          </a:p>
          <a:p>
            <a:pPr marL="971550" lvl="1" indent="-514350"/>
            <a:r>
              <a:rPr lang="en-US" dirty="0" smtClean="0">
                <a:solidFill>
                  <a:srgbClr val="1F497D"/>
                </a:solidFill>
              </a:rPr>
              <a:t>breaking atomicity of file read and write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Towards use of flash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Prototype flash emulator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Towards implementation in (concurrent) Java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E7EF9-5A0C-0046-8EE6-BD715E2AD693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Event-B   (</a:t>
            </a:r>
            <a:r>
              <a:rPr lang="en-US" dirty="0" err="1" smtClean="0">
                <a:solidFill>
                  <a:srgbClr val="1F497D"/>
                </a:solidFill>
              </a:rPr>
              <a:t>www.event-b.org</a:t>
            </a:r>
            <a:r>
              <a:rPr lang="en-US" dirty="0" smtClean="0">
                <a:solidFill>
                  <a:srgbClr val="1F497D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State-transition model (like ASM, B, VDM, Z)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solidFill>
                  <a:srgbClr val="1F497D"/>
                </a:solidFill>
                <a:ea typeface="+mn-ea"/>
              </a:rPr>
              <a:t>set theory as mathematical language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Refinement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solidFill>
                  <a:srgbClr val="1F497D"/>
                </a:solidFill>
                <a:ea typeface="+mn-ea"/>
              </a:rPr>
              <a:t>state reification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solidFill>
                  <a:srgbClr val="1F497D"/>
                </a:solidFill>
                <a:ea typeface="+mn-ea"/>
              </a:rPr>
              <a:t>one-to-many event refinement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solidFill>
                  <a:srgbClr val="1F497D"/>
                </a:solidFill>
                <a:ea typeface="+mn-ea"/>
              </a:rPr>
              <a:t>new events (stuttering steps)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Rodin tool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solidFill>
                  <a:srgbClr val="1F497D"/>
                </a:solidFill>
                <a:ea typeface="+mn-ea"/>
              </a:rPr>
              <a:t>Proof Obligation (PO) generation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solidFill>
                  <a:srgbClr val="1F497D"/>
                </a:solidFill>
                <a:ea typeface="+mn-ea"/>
              </a:rPr>
              <a:t>Automated and interactive </a:t>
            </a:r>
            <a:r>
              <a:rPr lang="en-US" dirty="0" err="1" smtClean="0">
                <a:solidFill>
                  <a:srgbClr val="1F497D"/>
                </a:solidFill>
                <a:ea typeface="+mn-ea"/>
              </a:rPr>
              <a:t>provers</a:t>
            </a:r>
            <a:r>
              <a:rPr lang="en-US" dirty="0" smtClean="0">
                <a:solidFill>
                  <a:srgbClr val="1F497D"/>
                </a:solidFill>
                <a:ea typeface="+mn-ea"/>
              </a:rPr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35592-C5D4-9044-AB60-4C972A9413C6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Two uses of refinement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Feature augmentation  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solidFill>
                  <a:srgbClr val="1F497D"/>
                </a:solidFill>
                <a:ea typeface="+mn-ea"/>
              </a:rPr>
              <a:t>define provided features in an incremental way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solidFill>
                  <a:srgbClr val="1F497D"/>
                </a:solidFill>
                <a:ea typeface="+mn-ea"/>
              </a:rPr>
              <a:t>add state variables and extend events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solidFill>
                  <a:srgbClr val="1F497D"/>
                </a:solidFill>
                <a:ea typeface="+mn-ea"/>
              </a:rPr>
              <a:t>the spec consists of several refinement levels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i="1" dirty="0" smtClean="0">
                <a:solidFill>
                  <a:srgbClr val="1F497D"/>
                </a:solidFill>
                <a:ea typeface="+mn-ea"/>
              </a:rPr>
              <a:t>(horizontal / superposition refinement) 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Structural refinement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solidFill>
                  <a:srgbClr val="1F497D"/>
                </a:solidFill>
                <a:ea typeface="+mn-ea"/>
              </a:rPr>
              <a:t>introduce design decision</a:t>
            </a:r>
          </a:p>
          <a:p>
            <a:pPr lvl="2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solidFill>
                  <a:srgbClr val="1F497D"/>
                </a:solidFill>
                <a:ea typeface="+mn-ea"/>
              </a:rPr>
              <a:t>e.g., replace abstract file store by flash memory model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solidFill>
                  <a:srgbClr val="1F497D"/>
                </a:solidFill>
                <a:ea typeface="+mn-ea"/>
              </a:rPr>
              <a:t>involves data and event refinement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solidFill>
                  <a:srgbClr val="1F497D"/>
                </a:solidFill>
                <a:ea typeface="+mn-ea"/>
              </a:rPr>
              <a:t>(</a:t>
            </a:r>
            <a:r>
              <a:rPr lang="en-US" i="1" dirty="0" smtClean="0">
                <a:solidFill>
                  <a:srgbClr val="1F497D"/>
                </a:solidFill>
                <a:ea typeface="+mn-ea"/>
              </a:rPr>
              <a:t>vertical refinement</a:t>
            </a:r>
            <a:r>
              <a:rPr lang="en-US" dirty="0" smtClean="0">
                <a:solidFill>
                  <a:srgbClr val="1F497D"/>
                </a:solidFill>
                <a:ea typeface="+mn-ea"/>
              </a:rPr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A991CE-5D09-5241-B13E-2747F082E088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Part 1: Layered spec of </a:t>
            </a:r>
            <a:r>
              <a:rPr lang="en-US" dirty="0" err="1" smtClean="0">
                <a:solidFill>
                  <a:srgbClr val="1F497D"/>
                </a:solidFill>
              </a:rPr>
              <a:t>filestore</a:t>
            </a:r>
            <a:endParaRPr lang="en-US" dirty="0" smtClean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GB" dirty="0" smtClean="0">
                <a:ea typeface="+mn-ea"/>
                <a:cs typeface="+mn-cs"/>
              </a:rPr>
              <a:t>Level 1:	Manipulation of tree structure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GB" i="1" dirty="0" smtClean="0">
                <a:solidFill>
                  <a:srgbClr val="1F497D"/>
                </a:solidFill>
                <a:ea typeface="+mn-ea"/>
              </a:rPr>
              <a:t>create </a:t>
            </a:r>
            <a:r>
              <a:rPr lang="en-GB" dirty="0" smtClean="0">
                <a:solidFill>
                  <a:srgbClr val="1F497D"/>
                </a:solidFill>
                <a:ea typeface="+mn-ea"/>
              </a:rPr>
              <a:t>node, </a:t>
            </a:r>
            <a:r>
              <a:rPr lang="en-GB" i="1" dirty="0" smtClean="0">
                <a:solidFill>
                  <a:srgbClr val="1F497D"/>
                </a:solidFill>
                <a:ea typeface="+mn-ea"/>
              </a:rPr>
              <a:t>move</a:t>
            </a:r>
            <a:r>
              <a:rPr lang="en-GB" dirty="0" smtClean="0">
                <a:solidFill>
                  <a:srgbClr val="1F497D"/>
                </a:solidFill>
                <a:ea typeface="+mn-ea"/>
              </a:rPr>
              <a:t>/</a:t>
            </a:r>
            <a:r>
              <a:rPr lang="en-GB" i="1" dirty="0" smtClean="0">
                <a:solidFill>
                  <a:srgbClr val="1F497D"/>
                </a:solidFill>
                <a:ea typeface="+mn-ea"/>
              </a:rPr>
              <a:t>copy</a:t>
            </a:r>
            <a:r>
              <a:rPr lang="en-GB" dirty="0" smtClean="0">
                <a:solidFill>
                  <a:srgbClr val="1F497D"/>
                </a:solidFill>
                <a:ea typeface="+mn-ea"/>
              </a:rPr>
              <a:t>/</a:t>
            </a:r>
            <a:r>
              <a:rPr lang="en-GB" i="1" dirty="0" smtClean="0">
                <a:solidFill>
                  <a:srgbClr val="1F497D"/>
                </a:solidFill>
                <a:ea typeface="+mn-ea"/>
              </a:rPr>
              <a:t>delete </a:t>
            </a:r>
            <a:r>
              <a:rPr lang="en-GB" dirty="0" err="1" smtClean="0">
                <a:solidFill>
                  <a:srgbClr val="1F497D"/>
                </a:solidFill>
                <a:ea typeface="+mn-ea"/>
              </a:rPr>
              <a:t>subtree</a:t>
            </a:r>
            <a:endParaRPr lang="en-GB" dirty="0" smtClean="0">
              <a:solidFill>
                <a:srgbClr val="1F497D"/>
              </a:solidFill>
              <a:ea typeface="+mn-ea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GB" dirty="0" smtClean="0">
                <a:ea typeface="+mn-ea"/>
                <a:cs typeface="+mn-cs"/>
              </a:rPr>
              <a:t>Level 2: 	Augment with </a:t>
            </a:r>
            <a:r>
              <a:rPr lang="en-GB" i="1" dirty="0" smtClean="0">
                <a:ea typeface="+mn-ea"/>
                <a:cs typeface="+mn-cs"/>
              </a:rPr>
              <a:t>files </a:t>
            </a:r>
            <a:r>
              <a:rPr lang="en-GB" dirty="0" smtClean="0">
                <a:ea typeface="+mn-ea"/>
                <a:cs typeface="+mn-cs"/>
              </a:rPr>
              <a:t>&amp; </a:t>
            </a:r>
            <a:r>
              <a:rPr lang="en-GB" i="1" dirty="0" smtClean="0">
                <a:ea typeface="+mn-ea"/>
                <a:cs typeface="+mn-cs"/>
              </a:rPr>
              <a:t>directories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GB" i="1" dirty="0" smtClean="0">
                <a:solidFill>
                  <a:srgbClr val="1F497D"/>
                </a:solidFill>
                <a:ea typeface="+mn-ea"/>
              </a:rPr>
              <a:t>files </a:t>
            </a:r>
            <a:r>
              <a:rPr lang="en-GB" dirty="0" smtClean="0">
                <a:solidFill>
                  <a:srgbClr val="1F497D"/>
                </a:solidFill>
                <a:ea typeface="+mn-ea"/>
              </a:rPr>
              <a:t>have no children,  </a:t>
            </a:r>
            <a:r>
              <a:rPr lang="en-GB" i="1" dirty="0" smtClean="0">
                <a:solidFill>
                  <a:srgbClr val="1F497D"/>
                </a:solidFill>
                <a:ea typeface="+mn-ea"/>
              </a:rPr>
              <a:t>directories </a:t>
            </a:r>
            <a:r>
              <a:rPr lang="en-GB" dirty="0" smtClean="0">
                <a:solidFill>
                  <a:srgbClr val="1F497D"/>
                </a:solidFill>
                <a:ea typeface="+mn-ea"/>
              </a:rPr>
              <a:t>may have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GB" dirty="0" smtClean="0">
                <a:ea typeface="+mn-ea"/>
                <a:cs typeface="+mn-cs"/>
              </a:rPr>
              <a:t>Level 3: 	Augment with file </a:t>
            </a:r>
            <a:r>
              <a:rPr lang="en-GB" i="1" dirty="0" smtClean="0">
                <a:ea typeface="+mn-ea"/>
                <a:cs typeface="+mn-cs"/>
              </a:rPr>
              <a:t>content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GB" i="1" dirty="0" smtClean="0">
                <a:solidFill>
                  <a:srgbClr val="1F497D"/>
                </a:solidFill>
                <a:ea typeface="+mn-ea"/>
              </a:rPr>
              <a:t>file </a:t>
            </a:r>
            <a:r>
              <a:rPr lang="en-GB" dirty="0" smtClean="0">
                <a:solidFill>
                  <a:srgbClr val="1F497D"/>
                </a:solidFill>
                <a:ea typeface="+mn-ea"/>
              </a:rPr>
              <a:t>nodes augmented with </a:t>
            </a:r>
            <a:r>
              <a:rPr lang="en-GB" i="1" dirty="0" smtClean="0">
                <a:solidFill>
                  <a:srgbClr val="1F497D"/>
                </a:solidFill>
                <a:ea typeface="+mn-ea"/>
              </a:rPr>
              <a:t>contents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GB" dirty="0" smtClean="0">
                <a:solidFill>
                  <a:srgbClr val="1F497D"/>
                </a:solidFill>
                <a:ea typeface="+mn-ea"/>
              </a:rPr>
              <a:t>add </a:t>
            </a:r>
            <a:r>
              <a:rPr lang="en-GB" i="1" dirty="0" smtClean="0">
                <a:solidFill>
                  <a:srgbClr val="1F497D"/>
                </a:solidFill>
                <a:ea typeface="+mn-ea"/>
              </a:rPr>
              <a:t>read </a:t>
            </a:r>
            <a:r>
              <a:rPr lang="en-GB" dirty="0" smtClean="0">
                <a:solidFill>
                  <a:srgbClr val="1F497D"/>
                </a:solidFill>
                <a:ea typeface="+mn-ea"/>
              </a:rPr>
              <a:t>and </a:t>
            </a:r>
            <a:r>
              <a:rPr lang="en-GB" i="1" dirty="0" smtClean="0">
                <a:solidFill>
                  <a:srgbClr val="1F497D"/>
                </a:solidFill>
                <a:ea typeface="+mn-ea"/>
              </a:rPr>
              <a:t>write </a:t>
            </a:r>
            <a:r>
              <a:rPr lang="en-GB" dirty="0" smtClean="0">
                <a:solidFill>
                  <a:srgbClr val="1F497D"/>
                </a:solidFill>
                <a:ea typeface="+mn-ea"/>
              </a:rPr>
              <a:t>events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GB" dirty="0" smtClean="0">
                <a:ea typeface="+mn-ea"/>
                <a:cs typeface="+mn-cs"/>
              </a:rPr>
              <a:t>Level 4: 	Augment with file permissions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GB" dirty="0" smtClean="0">
                <a:solidFill>
                  <a:srgbClr val="1F497D"/>
                </a:solidFill>
                <a:ea typeface="+mn-ea"/>
              </a:rPr>
              <a:t>restrict read and write operations by permissions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GB" dirty="0" smtClean="0">
                <a:solidFill>
                  <a:srgbClr val="1F497D"/>
                </a:solidFill>
                <a:ea typeface="+mn-ea"/>
              </a:rPr>
              <a:t>add event to set permissions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endParaRPr lang="en-GB" dirty="0" smtClean="0">
              <a:ea typeface="+mn-ea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EFDCE6-521D-944A-90C8-737DD29CE2C8}" type="slidenum">
              <a:rPr lang="en-GB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Key properties of tree structure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loops,  all nodes reachable from root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1F497D"/>
                </a:solidFill>
              </a:rPr>
              <a:t>INVARIANTS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1F497D"/>
                </a:solidFill>
              </a:rPr>
              <a:t>	inv1   :   	objects  ⊆ OBJECT	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1F497D"/>
                </a:solidFill>
              </a:rPr>
              <a:t>	inv2   :   	parent  ∈  (</a:t>
            </a:r>
            <a:r>
              <a:rPr lang="en-US" sz="2000" dirty="0" err="1" smtClean="0">
                <a:solidFill>
                  <a:srgbClr val="1F497D"/>
                </a:solidFill>
              </a:rPr>
              <a:t>objects∖{root</a:t>
            </a:r>
            <a:r>
              <a:rPr lang="en-US" sz="2000" dirty="0" smtClean="0">
                <a:solidFill>
                  <a:srgbClr val="1F497D"/>
                </a:solidFill>
              </a:rPr>
              <a:t>})  →  objects	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1F497D"/>
                </a:solidFill>
              </a:rPr>
              <a:t>	inv3   :   	∀</a:t>
            </a:r>
            <a:r>
              <a:rPr lang="en-US" sz="2000" dirty="0" err="1" smtClean="0">
                <a:solidFill>
                  <a:srgbClr val="1F497D"/>
                </a:solidFill>
              </a:rPr>
              <a:t>s</a:t>
            </a:r>
            <a:r>
              <a:rPr lang="en-US" sz="2000" dirty="0" smtClean="0">
                <a:solidFill>
                  <a:srgbClr val="1F497D"/>
                </a:solidFill>
              </a:rPr>
              <a:t> · (  </a:t>
            </a:r>
            <a:r>
              <a:rPr lang="en-US" sz="2000" dirty="0" err="1" smtClean="0">
                <a:solidFill>
                  <a:srgbClr val="1F497D"/>
                </a:solidFill>
              </a:rPr>
              <a:t>s</a:t>
            </a:r>
            <a:r>
              <a:rPr lang="en-US" sz="2000" dirty="0" smtClean="0">
                <a:solidFill>
                  <a:srgbClr val="1F497D"/>
                </a:solidFill>
              </a:rPr>
              <a:t>  ⊆  parent</a:t>
            </a:r>
            <a:r>
              <a:rPr lang="en-US" sz="2000" baseline="30000" dirty="0" smtClean="0">
                <a:solidFill>
                  <a:srgbClr val="1F497D"/>
                </a:solidFill>
              </a:rPr>
              <a:t>-1</a:t>
            </a:r>
            <a:r>
              <a:rPr lang="en-US" sz="2000" dirty="0" smtClean="0">
                <a:solidFill>
                  <a:srgbClr val="1F497D"/>
                </a:solidFill>
              </a:rPr>
              <a:t>[s]   ⇒   </a:t>
            </a:r>
            <a:r>
              <a:rPr lang="en-US" sz="2000" dirty="0" err="1" smtClean="0">
                <a:solidFill>
                  <a:srgbClr val="1F497D"/>
                </a:solidFill>
              </a:rPr>
              <a:t>s</a:t>
            </a:r>
            <a:r>
              <a:rPr lang="en-US" sz="2000" dirty="0" smtClean="0">
                <a:solidFill>
                  <a:srgbClr val="1F497D"/>
                </a:solidFill>
              </a:rPr>
              <a:t> = ∅ )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1F497D"/>
                </a:solidFill>
              </a:rPr>
              <a:t>THEOREMS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1F497D"/>
                </a:solidFill>
              </a:rPr>
              <a:t>	thm1   :   	</a:t>
            </a:r>
            <a:r>
              <a:rPr lang="en-US" sz="2000" dirty="0" err="1" smtClean="0">
                <a:solidFill>
                  <a:srgbClr val="1F497D"/>
                </a:solidFill>
              </a:rPr>
              <a:t>tcl(parent</a:t>
            </a:r>
            <a:r>
              <a:rPr lang="en-US" sz="2000" dirty="0" smtClean="0">
                <a:solidFill>
                  <a:srgbClr val="1F497D"/>
                </a:solidFill>
              </a:rPr>
              <a:t>)  ∩  </a:t>
            </a:r>
            <a:r>
              <a:rPr lang="en-US" sz="2000" dirty="0" err="1" smtClean="0">
                <a:solidFill>
                  <a:srgbClr val="1F497D"/>
                </a:solidFill>
              </a:rPr>
              <a:t>id(OBJECT</a:t>
            </a:r>
            <a:r>
              <a:rPr lang="en-US" sz="2000" dirty="0" smtClean="0">
                <a:solidFill>
                  <a:srgbClr val="1F497D"/>
                </a:solidFill>
              </a:rPr>
              <a:t>)   =   ∅	  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1F497D"/>
                </a:solidFill>
              </a:rPr>
              <a:t>	thm2	:	(objects∖{root})   ⊆   (</a:t>
            </a:r>
            <a:r>
              <a:rPr lang="en-US" sz="2000" dirty="0" err="1" smtClean="0">
                <a:solidFill>
                  <a:srgbClr val="1F497D"/>
                </a:solidFill>
              </a:rPr>
              <a:t>tcl(parent</a:t>
            </a:r>
            <a:r>
              <a:rPr lang="en-US" sz="2000" dirty="0" smtClean="0">
                <a:solidFill>
                  <a:srgbClr val="1F497D"/>
                </a:solidFill>
              </a:rPr>
              <a:t>))</a:t>
            </a:r>
            <a:r>
              <a:rPr lang="en-US" sz="2000" baseline="30000" dirty="0" smtClean="0">
                <a:solidFill>
                  <a:srgbClr val="1F497D"/>
                </a:solidFill>
              </a:rPr>
              <a:t> -1</a:t>
            </a:r>
            <a:r>
              <a:rPr lang="en-US" sz="2000" dirty="0" smtClean="0">
                <a:solidFill>
                  <a:srgbClr val="1F497D"/>
                </a:solidFill>
              </a:rPr>
              <a:t>[{root}]</a:t>
            </a:r>
            <a:r>
              <a:rPr lang="en-US" sz="1800" dirty="0" smtClean="0">
                <a:solidFill>
                  <a:srgbClr val="1F497D"/>
                </a:solidFill>
              </a:rPr>
              <a:t>	 </a:t>
            </a:r>
            <a:r>
              <a:rPr lang="en-US" sz="1800" dirty="0" smtClean="0"/>
              <a:t>  </a:t>
            </a:r>
          </a:p>
          <a:p>
            <a:r>
              <a:rPr lang="en-US" sz="3000" dirty="0" smtClean="0"/>
              <a:t>Easier to prove that </a:t>
            </a:r>
            <a:r>
              <a:rPr lang="en-US" sz="3000" i="1" dirty="0" smtClean="0"/>
              <a:t>inv3 </a:t>
            </a:r>
            <a:r>
              <a:rPr lang="en-US" sz="3000" dirty="0" smtClean="0"/>
              <a:t>is an invariant than </a:t>
            </a:r>
            <a:r>
              <a:rPr lang="en-US" sz="3000" i="1" dirty="0" smtClean="0"/>
              <a:t>thm1</a:t>
            </a:r>
          </a:p>
          <a:p>
            <a:r>
              <a:rPr lang="en-US" sz="3000" dirty="0" smtClean="0"/>
              <a:t>We also proved </a:t>
            </a:r>
            <a:r>
              <a:rPr lang="en-US" sz="3000" i="1" dirty="0" smtClean="0"/>
              <a:t>thm1 </a:t>
            </a:r>
            <a:r>
              <a:rPr lang="en-US" sz="3000" dirty="0" smtClean="0"/>
              <a:t> follows from invariants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7C0AE3-00FB-3E4A-868A-144E2B1A8969}" type="slidenum">
              <a:rPr lang="en-GB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Illustration of tree copy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84DC0-C84E-9246-8F05-9C0F4DADFACB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30" name="Line 52"/>
          <p:cNvSpPr>
            <a:spLocks noChangeShapeType="1"/>
          </p:cNvSpPr>
          <p:nvPr/>
        </p:nvSpPr>
        <p:spPr bwMode="auto">
          <a:xfrm>
            <a:off x="4106863" y="3538538"/>
            <a:ext cx="15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53"/>
          <p:cNvSpPr>
            <a:spLocks noChangeShapeType="1"/>
          </p:cNvSpPr>
          <p:nvPr/>
        </p:nvSpPr>
        <p:spPr bwMode="auto">
          <a:xfrm>
            <a:off x="4735513" y="3228975"/>
            <a:ext cx="15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039938" y="1700213"/>
            <a:ext cx="3216275" cy="2368550"/>
            <a:chOff x="2039938" y="1700213"/>
            <a:chExt cx="3216275" cy="2368550"/>
          </a:xfrm>
        </p:grpSpPr>
        <p:sp>
          <p:nvSpPr>
            <p:cNvPr id="5" name="Oval 25"/>
            <p:cNvSpPr>
              <a:spLocks noChangeArrowheads="1"/>
            </p:cNvSpPr>
            <p:nvPr/>
          </p:nvSpPr>
          <p:spPr bwMode="auto">
            <a:xfrm>
              <a:off x="3494088" y="1700213"/>
              <a:ext cx="460375" cy="4587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en-GB" sz="2000" dirty="0" err="1">
                  <a:latin typeface="+mn-lt"/>
                  <a:ea typeface="Angsana New" pitchFamily="18" charset="0"/>
                  <a:cs typeface="Angsana New" pitchFamily="18" charset="0"/>
                </a:rPr>
                <a:t>r</a:t>
              </a:r>
              <a:endParaRPr lang="en-GB" sz="2000" dirty="0">
                <a:latin typeface="+mn-lt"/>
              </a:endParaRPr>
            </a:p>
          </p:txBody>
        </p:sp>
        <p:sp>
          <p:nvSpPr>
            <p:cNvPr id="6" name="Oval 26"/>
            <p:cNvSpPr>
              <a:spLocks noChangeArrowheads="1"/>
            </p:cNvSpPr>
            <p:nvPr/>
          </p:nvSpPr>
          <p:spPr bwMode="auto">
            <a:xfrm>
              <a:off x="2651125" y="2619375"/>
              <a:ext cx="460375" cy="45878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en-GB" sz="2000" dirty="0">
                  <a:latin typeface="+mn-lt"/>
                  <a:ea typeface="Angsana New" pitchFamily="18" charset="0"/>
                  <a:cs typeface="Angsana New" pitchFamily="18" charset="0"/>
                </a:rPr>
                <a:t>a</a:t>
              </a:r>
              <a:endParaRPr lang="en-GB" sz="2000" dirty="0">
                <a:latin typeface="+mn-lt"/>
              </a:endParaRPr>
            </a:p>
          </p:txBody>
        </p:sp>
        <p:sp>
          <p:nvSpPr>
            <p:cNvPr id="7" name="Oval 27"/>
            <p:cNvSpPr>
              <a:spLocks noChangeArrowheads="1"/>
            </p:cNvSpPr>
            <p:nvPr/>
          </p:nvSpPr>
          <p:spPr bwMode="auto">
            <a:xfrm>
              <a:off x="3494088" y="2632075"/>
              <a:ext cx="460375" cy="4587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en-GB" sz="2000">
                  <a:latin typeface="+mn-lt"/>
                  <a:ea typeface="Angsana New" pitchFamily="18" charset="0"/>
                  <a:cs typeface="Angsana New" pitchFamily="18" charset="0"/>
                </a:rPr>
                <a:t>b</a:t>
              </a:r>
              <a:endParaRPr lang="en-GB" sz="2000">
                <a:latin typeface="+mn-lt"/>
              </a:endParaRPr>
            </a:p>
          </p:txBody>
        </p:sp>
        <p:sp>
          <p:nvSpPr>
            <p:cNvPr id="8" name="Oval 28"/>
            <p:cNvSpPr>
              <a:spLocks noChangeArrowheads="1"/>
            </p:cNvSpPr>
            <p:nvPr/>
          </p:nvSpPr>
          <p:spPr bwMode="auto">
            <a:xfrm>
              <a:off x="4337050" y="2619375"/>
              <a:ext cx="458788" cy="4587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en-GB" sz="2000" dirty="0" err="1">
                  <a:latin typeface="+mn-lt"/>
                  <a:ea typeface="Angsana New" pitchFamily="18" charset="0"/>
                  <a:cs typeface="Angsana New" pitchFamily="18" charset="0"/>
                </a:rPr>
                <a:t>c</a:t>
              </a:r>
              <a:endParaRPr lang="en-GB" sz="2000" dirty="0">
                <a:latin typeface="+mn-lt"/>
              </a:endParaRPr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2193925" y="3384550"/>
              <a:ext cx="457200" cy="46037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en-GB" sz="2000">
                  <a:latin typeface="+mn-lt"/>
                  <a:ea typeface="Angsana New" pitchFamily="18" charset="0"/>
                  <a:cs typeface="Angsana New" pitchFamily="18" charset="0"/>
                </a:rPr>
                <a:t>d</a:t>
              </a:r>
              <a:endParaRPr lang="en-GB" sz="2000">
                <a:latin typeface="+mn-lt"/>
              </a:endParaRPr>
            </a:p>
          </p:txBody>
        </p:sp>
        <p:sp>
          <p:nvSpPr>
            <p:cNvPr id="10" name="Oval 30"/>
            <p:cNvSpPr>
              <a:spLocks noChangeArrowheads="1"/>
            </p:cNvSpPr>
            <p:nvPr/>
          </p:nvSpPr>
          <p:spPr bwMode="auto">
            <a:xfrm>
              <a:off x="3111500" y="3384550"/>
              <a:ext cx="458788" cy="46037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en-GB" sz="2000">
                  <a:latin typeface="+mn-lt"/>
                  <a:ea typeface="Angsana New" pitchFamily="18" charset="0"/>
                  <a:cs typeface="Angsana New" pitchFamily="18" charset="0"/>
                </a:rPr>
                <a:t>e</a:t>
              </a:r>
              <a:endParaRPr lang="en-GB" sz="2000">
                <a:latin typeface="+mn-lt"/>
              </a:endParaRPr>
            </a:p>
          </p:txBody>
        </p:sp>
        <p:sp>
          <p:nvSpPr>
            <p:cNvPr id="11" name="Oval 31"/>
            <p:cNvSpPr>
              <a:spLocks noChangeArrowheads="1"/>
            </p:cNvSpPr>
            <p:nvPr/>
          </p:nvSpPr>
          <p:spPr bwMode="auto">
            <a:xfrm>
              <a:off x="4795838" y="3384550"/>
              <a:ext cx="460375" cy="46037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en-GB" sz="2000" dirty="0" err="1">
                  <a:latin typeface="+mn-lt"/>
                  <a:ea typeface="Angsana New" pitchFamily="18" charset="0"/>
                  <a:cs typeface="Angsana New" pitchFamily="18" charset="0"/>
                </a:rPr>
                <a:t>f</a:t>
              </a:r>
              <a:endParaRPr lang="en-GB" sz="2000" dirty="0">
                <a:latin typeface="+mn-lt"/>
              </a:endParaRPr>
            </a:p>
          </p:txBody>
        </p: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 flipV="1">
              <a:off x="2957513" y="2159000"/>
              <a:ext cx="612775" cy="46037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 flipV="1">
              <a:off x="3724275" y="2159000"/>
              <a:ext cx="1588" cy="460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 flipH="1" flipV="1">
              <a:off x="3876675" y="2159000"/>
              <a:ext cx="612775" cy="460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35"/>
            <p:cNvSpPr>
              <a:spLocks noChangeShapeType="1"/>
            </p:cNvSpPr>
            <p:nvPr/>
          </p:nvSpPr>
          <p:spPr bwMode="auto">
            <a:xfrm flipV="1">
              <a:off x="2498725" y="3078163"/>
              <a:ext cx="306388" cy="306387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36"/>
            <p:cNvSpPr>
              <a:spLocks noChangeShapeType="1"/>
            </p:cNvSpPr>
            <p:nvPr/>
          </p:nvSpPr>
          <p:spPr bwMode="auto">
            <a:xfrm flipH="1" flipV="1">
              <a:off x="2957513" y="3078163"/>
              <a:ext cx="306387" cy="306387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37"/>
            <p:cNvSpPr>
              <a:spLocks noChangeShapeType="1"/>
            </p:cNvSpPr>
            <p:nvPr/>
          </p:nvSpPr>
          <p:spPr bwMode="auto">
            <a:xfrm flipH="1" flipV="1">
              <a:off x="4643438" y="3078163"/>
              <a:ext cx="306387" cy="3063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3"/>
            <p:cNvSpPr>
              <a:spLocks/>
            </p:cNvSpPr>
            <p:nvPr/>
          </p:nvSpPr>
          <p:spPr bwMode="auto">
            <a:xfrm>
              <a:off x="2039938" y="2205038"/>
              <a:ext cx="1762125" cy="1863725"/>
            </a:xfrm>
            <a:custGeom>
              <a:avLst/>
              <a:gdLst>
                <a:gd name="T0" fmla="*/ 840 w 2070"/>
                <a:gd name="T1" fmla="*/ 270 h 2190"/>
                <a:gd name="T2" fmla="*/ 120 w 2070"/>
                <a:gd name="T3" fmla="*/ 1530 h 2190"/>
                <a:gd name="T4" fmla="*/ 300 w 2070"/>
                <a:gd name="T5" fmla="*/ 2070 h 2190"/>
                <a:gd name="T6" fmla="*/ 1920 w 2070"/>
                <a:gd name="T7" fmla="*/ 1890 h 2190"/>
                <a:gd name="T8" fmla="*/ 1200 w 2070"/>
                <a:gd name="T9" fmla="*/ 270 h 2190"/>
                <a:gd name="T10" fmla="*/ 840 w 2070"/>
                <a:gd name="T11" fmla="*/ 270 h 21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0"/>
                <a:gd name="T19" fmla="*/ 0 h 2190"/>
                <a:gd name="T20" fmla="*/ 2070 w 2070"/>
                <a:gd name="T21" fmla="*/ 2190 h 21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0" h="2190">
                  <a:moveTo>
                    <a:pt x="840" y="270"/>
                  </a:moveTo>
                  <a:cubicBezTo>
                    <a:pt x="660" y="480"/>
                    <a:pt x="210" y="1230"/>
                    <a:pt x="120" y="1530"/>
                  </a:cubicBezTo>
                  <a:cubicBezTo>
                    <a:pt x="30" y="1830"/>
                    <a:pt x="0" y="2010"/>
                    <a:pt x="300" y="2070"/>
                  </a:cubicBezTo>
                  <a:cubicBezTo>
                    <a:pt x="600" y="2130"/>
                    <a:pt x="1770" y="2190"/>
                    <a:pt x="1920" y="1890"/>
                  </a:cubicBezTo>
                  <a:cubicBezTo>
                    <a:pt x="2070" y="1590"/>
                    <a:pt x="1380" y="540"/>
                    <a:pt x="1200" y="270"/>
                  </a:cubicBezTo>
                  <a:cubicBezTo>
                    <a:pt x="1020" y="0"/>
                    <a:pt x="1020" y="60"/>
                    <a:pt x="840" y="270"/>
                  </a:cubicBezTo>
                  <a:close/>
                </a:path>
              </a:pathLst>
            </a:custGeom>
            <a:noFill/>
            <a:ln w="12700">
              <a:solidFill>
                <a:srgbClr val="99009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Text Box 114"/>
          <p:cNvSpPr txBox="1">
            <a:spLocks noChangeArrowheads="1"/>
          </p:cNvSpPr>
          <p:nvPr/>
        </p:nvSpPr>
        <p:spPr bwMode="auto">
          <a:xfrm>
            <a:off x="838200" y="3733800"/>
            <a:ext cx="15176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GB" sz="2400" dirty="0" err="1" smtClean="0">
                <a:solidFill>
                  <a:srgbClr val="990099"/>
                </a:solidFill>
                <a:latin typeface="+mn-lt"/>
                <a:ea typeface="Angsana New" pitchFamily="18" charset="0"/>
                <a:cs typeface="Angsana New" pitchFamily="18" charset="0"/>
              </a:rPr>
              <a:t>subtree</a:t>
            </a:r>
            <a:endParaRPr lang="en-GB" sz="2400" dirty="0">
              <a:solidFill>
                <a:srgbClr val="990099"/>
              </a:solidFill>
              <a:latin typeface="+mn-lt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276600" y="2922588"/>
            <a:ext cx="2616200" cy="1865312"/>
            <a:chOff x="3276600" y="2922588"/>
            <a:chExt cx="2616200" cy="1865312"/>
          </a:xfrm>
        </p:grpSpPr>
        <p:grpSp>
          <p:nvGrpSpPr>
            <p:cNvPr id="46" name="Group 45"/>
            <p:cNvGrpSpPr/>
            <p:nvPr/>
          </p:nvGrpSpPr>
          <p:grpSpPr>
            <a:xfrm>
              <a:off x="3276600" y="2922588"/>
              <a:ext cx="1762125" cy="1865312"/>
              <a:chOff x="3251200" y="2922588"/>
              <a:chExt cx="1762125" cy="1865312"/>
            </a:xfrm>
          </p:grpSpPr>
          <p:sp>
            <p:nvSpPr>
              <p:cNvPr id="18" name="Oval 38">
                <a:hlinkClick r:id="" action="ppaction://noaction" highlightClick="1"/>
              </p:cNvPr>
              <p:cNvSpPr>
                <a:spLocks noChangeArrowheads="1"/>
              </p:cNvSpPr>
              <p:nvPr/>
            </p:nvSpPr>
            <p:spPr bwMode="auto">
              <a:xfrm>
                <a:off x="3876675" y="3384550"/>
                <a:ext cx="460375" cy="46037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GB" sz="2000" dirty="0" smtClean="0">
                    <a:latin typeface="+mn-lt"/>
                    <a:ea typeface="Angsana New" pitchFamily="18" charset="0"/>
                    <a:cs typeface="Angsana New" pitchFamily="18" charset="0"/>
                  </a:rPr>
                  <a:t>a’</a:t>
                </a:r>
                <a:endParaRPr lang="en-GB" sz="2000" dirty="0">
                  <a:latin typeface="+mn-lt"/>
                </a:endParaRPr>
              </a:p>
            </p:txBody>
          </p:sp>
          <p:sp>
            <p:nvSpPr>
              <p:cNvPr id="19" name="Oval 39"/>
              <p:cNvSpPr>
                <a:spLocks noChangeArrowheads="1"/>
              </p:cNvSpPr>
              <p:nvPr/>
            </p:nvSpPr>
            <p:spPr bwMode="auto">
              <a:xfrm>
                <a:off x="3417888" y="4151313"/>
                <a:ext cx="457200" cy="45878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GB" sz="2000" dirty="0" err="1" smtClean="0">
                    <a:latin typeface="+mn-lt"/>
                    <a:ea typeface="Angsana New" pitchFamily="18" charset="0"/>
                    <a:cs typeface="Angsana New" pitchFamily="18" charset="0"/>
                  </a:rPr>
                  <a:t>d</a:t>
                </a:r>
                <a:r>
                  <a:rPr lang="en-GB" sz="2000" dirty="0" smtClean="0">
                    <a:latin typeface="+mn-lt"/>
                    <a:ea typeface="Angsana New" pitchFamily="18" charset="0"/>
                    <a:cs typeface="Angsana New" pitchFamily="18" charset="0"/>
                  </a:rPr>
                  <a:t>’</a:t>
                </a:r>
                <a:endParaRPr lang="en-GB" sz="2000" dirty="0">
                  <a:latin typeface="+mn-lt"/>
                </a:endParaRPr>
              </a:p>
            </p:txBody>
          </p:sp>
          <p:sp>
            <p:nvSpPr>
              <p:cNvPr id="20" name="Oval 40"/>
              <p:cNvSpPr>
                <a:spLocks noChangeArrowheads="1"/>
              </p:cNvSpPr>
              <p:nvPr/>
            </p:nvSpPr>
            <p:spPr bwMode="auto">
              <a:xfrm>
                <a:off x="4337050" y="4151313"/>
                <a:ext cx="458788" cy="45878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GB" sz="2000" dirty="0" err="1" smtClean="0">
                    <a:latin typeface="+mn-lt"/>
                    <a:ea typeface="Angsana New" pitchFamily="18" charset="0"/>
                    <a:cs typeface="Angsana New" pitchFamily="18" charset="0"/>
                  </a:rPr>
                  <a:t>e</a:t>
                </a:r>
                <a:r>
                  <a:rPr lang="en-GB" sz="2000" dirty="0" smtClean="0">
                    <a:latin typeface="+mn-lt"/>
                    <a:ea typeface="Angsana New" pitchFamily="18" charset="0"/>
                    <a:cs typeface="Angsana New" pitchFamily="18" charset="0"/>
                  </a:rPr>
                  <a:t>’</a:t>
                </a:r>
                <a:endParaRPr lang="en-GB" sz="2000" dirty="0">
                  <a:latin typeface="+mn-lt"/>
                </a:endParaRPr>
              </a:p>
            </p:txBody>
          </p:sp>
          <p:sp>
            <p:nvSpPr>
              <p:cNvPr id="21" name="Line 41"/>
              <p:cNvSpPr>
                <a:spLocks noChangeShapeType="1"/>
              </p:cNvSpPr>
              <p:nvPr/>
            </p:nvSpPr>
            <p:spPr bwMode="auto">
              <a:xfrm flipV="1">
                <a:off x="3724275" y="3844925"/>
                <a:ext cx="306388" cy="306388"/>
              </a:xfrm>
              <a:prstGeom prst="line">
                <a:avLst/>
              </a:prstGeom>
              <a:noFill/>
              <a:ln w="12700">
                <a:solidFill>
                  <a:srgbClr val="A5002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42"/>
              <p:cNvSpPr>
                <a:spLocks noChangeShapeType="1"/>
              </p:cNvSpPr>
              <p:nvPr/>
            </p:nvSpPr>
            <p:spPr bwMode="auto">
              <a:xfrm flipH="1" flipV="1">
                <a:off x="4183063" y="3844925"/>
                <a:ext cx="306387" cy="306388"/>
              </a:xfrm>
              <a:prstGeom prst="line">
                <a:avLst/>
              </a:prstGeom>
              <a:noFill/>
              <a:ln w="12700">
                <a:solidFill>
                  <a:srgbClr val="A5002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43"/>
              <p:cNvSpPr>
                <a:spLocks noChangeShapeType="1"/>
              </p:cNvSpPr>
              <p:nvPr/>
            </p:nvSpPr>
            <p:spPr bwMode="auto">
              <a:xfrm flipV="1">
                <a:off x="4157663" y="3078163"/>
                <a:ext cx="306387" cy="306387"/>
              </a:xfrm>
              <a:prstGeom prst="line">
                <a:avLst/>
              </a:prstGeom>
              <a:noFill/>
              <a:ln w="12700">
                <a:solidFill>
                  <a:srgbClr val="A5002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94"/>
              <p:cNvSpPr>
                <a:spLocks/>
              </p:cNvSpPr>
              <p:nvPr/>
            </p:nvSpPr>
            <p:spPr bwMode="auto">
              <a:xfrm>
                <a:off x="3251200" y="2922588"/>
                <a:ext cx="1762125" cy="1865312"/>
              </a:xfrm>
              <a:custGeom>
                <a:avLst/>
                <a:gdLst>
                  <a:gd name="T0" fmla="*/ 840 w 2070"/>
                  <a:gd name="T1" fmla="*/ 270 h 2190"/>
                  <a:gd name="T2" fmla="*/ 120 w 2070"/>
                  <a:gd name="T3" fmla="*/ 1530 h 2190"/>
                  <a:gd name="T4" fmla="*/ 300 w 2070"/>
                  <a:gd name="T5" fmla="*/ 2070 h 2190"/>
                  <a:gd name="T6" fmla="*/ 1920 w 2070"/>
                  <a:gd name="T7" fmla="*/ 1890 h 2190"/>
                  <a:gd name="T8" fmla="*/ 1200 w 2070"/>
                  <a:gd name="T9" fmla="*/ 270 h 2190"/>
                  <a:gd name="T10" fmla="*/ 840 w 2070"/>
                  <a:gd name="T11" fmla="*/ 270 h 21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70"/>
                  <a:gd name="T19" fmla="*/ 0 h 2190"/>
                  <a:gd name="T20" fmla="*/ 2070 w 2070"/>
                  <a:gd name="T21" fmla="*/ 2190 h 21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70" h="2190">
                    <a:moveTo>
                      <a:pt x="840" y="270"/>
                    </a:moveTo>
                    <a:cubicBezTo>
                      <a:pt x="660" y="480"/>
                      <a:pt x="210" y="1230"/>
                      <a:pt x="120" y="1530"/>
                    </a:cubicBezTo>
                    <a:cubicBezTo>
                      <a:pt x="30" y="1830"/>
                      <a:pt x="0" y="2010"/>
                      <a:pt x="300" y="2070"/>
                    </a:cubicBezTo>
                    <a:cubicBezTo>
                      <a:pt x="600" y="2130"/>
                      <a:pt x="1770" y="2190"/>
                      <a:pt x="1920" y="1890"/>
                    </a:cubicBezTo>
                    <a:cubicBezTo>
                      <a:pt x="2070" y="1590"/>
                      <a:pt x="1380" y="540"/>
                      <a:pt x="1200" y="270"/>
                    </a:cubicBezTo>
                    <a:cubicBezTo>
                      <a:pt x="1020" y="0"/>
                      <a:pt x="1020" y="60"/>
                      <a:pt x="840" y="270"/>
                    </a:cubicBezTo>
                    <a:close/>
                  </a:path>
                </a:pathLst>
              </a:custGeom>
              <a:noFill/>
              <a:ln w="12700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" name="Text Box 115"/>
            <p:cNvSpPr txBox="1">
              <a:spLocks noChangeArrowheads="1"/>
            </p:cNvSpPr>
            <p:nvPr/>
          </p:nvSpPr>
          <p:spPr bwMode="auto">
            <a:xfrm>
              <a:off x="4800600" y="4267200"/>
              <a:ext cx="109220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GB" sz="2400" dirty="0">
                  <a:solidFill>
                    <a:srgbClr val="A50021"/>
                  </a:solidFill>
                  <a:latin typeface="+mn-lt"/>
                  <a:ea typeface="Angsana New" pitchFamily="18" charset="0"/>
                  <a:cs typeface="Angsana New" pitchFamily="18" charset="0"/>
                </a:rPr>
                <a:t>replica</a:t>
              </a:r>
              <a:endParaRPr lang="en-GB" sz="2400" dirty="0">
                <a:solidFill>
                  <a:srgbClr val="A50021"/>
                </a:solidFill>
                <a:latin typeface="+mn-lt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524000" y="2057401"/>
            <a:ext cx="6400800" cy="3509665"/>
            <a:chOff x="1524000" y="2057401"/>
            <a:chExt cx="6400800" cy="3509665"/>
          </a:xfrm>
        </p:grpSpPr>
        <p:sp>
          <p:nvSpPr>
            <p:cNvPr id="43" name="TextBox 42"/>
            <p:cNvSpPr txBox="1"/>
            <p:nvPr/>
          </p:nvSpPr>
          <p:spPr>
            <a:xfrm>
              <a:off x="1524000" y="5105401"/>
              <a:ext cx="624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A50021"/>
                  </a:solidFill>
                  <a:latin typeface="+mn-lt"/>
                </a:rPr>
                <a:t>replica</a:t>
              </a:r>
              <a:r>
                <a:rPr lang="en-GB" sz="2400" dirty="0" smtClean="0">
                  <a:latin typeface="+mn-lt"/>
                </a:rPr>
                <a:t>  =  </a:t>
              </a:r>
              <a:r>
                <a:rPr lang="en-GB" sz="2400" dirty="0" err="1" smtClean="0">
                  <a:solidFill>
                    <a:srgbClr val="008000"/>
                  </a:solidFill>
                  <a:latin typeface="+mn-lt"/>
                </a:rPr>
                <a:t>corres</a:t>
              </a:r>
              <a:r>
                <a:rPr lang="en-US" sz="2400" baseline="30000" dirty="0" smtClean="0">
                  <a:solidFill>
                    <a:srgbClr val="1F497D"/>
                  </a:solidFill>
                </a:rPr>
                <a:t>-1</a:t>
              </a:r>
              <a:r>
                <a:rPr lang="en-GB" sz="2400" dirty="0" smtClean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; </a:t>
              </a:r>
              <a:r>
                <a:rPr lang="en-GB" sz="2400" dirty="0" err="1" smtClean="0">
                  <a:solidFill>
                    <a:srgbClr val="990099"/>
                  </a:solidFill>
                  <a:latin typeface="+mn-lt"/>
                </a:rPr>
                <a:t>subtree</a:t>
              </a:r>
              <a:r>
                <a:rPr lang="en-GB" sz="2400" dirty="0" smtClean="0">
                  <a:solidFill>
                    <a:srgbClr val="990099"/>
                  </a:solidFill>
                  <a:latin typeface="+mn-lt"/>
                </a:rPr>
                <a:t> </a:t>
              </a:r>
              <a:r>
                <a:rPr lang="en-GB" sz="2400" dirty="0" smtClean="0">
                  <a:latin typeface="+mn-lt"/>
                </a:rPr>
                <a:t>; </a:t>
              </a:r>
              <a:r>
                <a:rPr lang="en-GB" sz="2400" dirty="0" err="1" smtClean="0">
                  <a:solidFill>
                    <a:srgbClr val="008000"/>
                  </a:solidFill>
                  <a:latin typeface="+mn-lt"/>
                </a:rPr>
                <a:t>corres</a:t>
              </a:r>
              <a:r>
                <a:rPr lang="en-GB" sz="2400" dirty="0" smtClean="0">
                  <a:solidFill>
                    <a:srgbClr val="008000"/>
                  </a:solidFill>
                  <a:latin typeface="+mn-lt"/>
                </a:rPr>
                <a:t> </a:t>
              </a:r>
              <a:endParaRPr lang="en-US" sz="2400" dirty="0">
                <a:latin typeface="+mn-lt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609850" y="2057401"/>
              <a:ext cx="5314950" cy="2220912"/>
              <a:chOff x="2609850" y="2057401"/>
              <a:chExt cx="5314950" cy="2220912"/>
            </a:xfrm>
          </p:grpSpPr>
          <p:sp>
            <p:nvSpPr>
              <p:cNvPr id="24" name="Line 44"/>
              <p:cNvSpPr>
                <a:spLocks noChangeShapeType="1"/>
              </p:cNvSpPr>
              <p:nvPr/>
            </p:nvSpPr>
            <p:spPr bwMode="auto">
              <a:xfrm>
                <a:off x="3529013" y="3771900"/>
                <a:ext cx="823912" cy="506413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  <a:headEnd/>
                <a:tailEnd type="arrow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45"/>
              <p:cNvSpPr>
                <a:spLocks noChangeShapeType="1"/>
              </p:cNvSpPr>
              <p:nvPr/>
            </p:nvSpPr>
            <p:spPr bwMode="auto">
              <a:xfrm>
                <a:off x="3103563" y="2941638"/>
                <a:ext cx="823912" cy="506412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  <a:headEnd/>
                <a:tailEnd type="arrow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46"/>
              <p:cNvSpPr>
                <a:spLocks noChangeShapeType="1"/>
              </p:cNvSpPr>
              <p:nvPr/>
            </p:nvSpPr>
            <p:spPr bwMode="auto">
              <a:xfrm>
                <a:off x="2609850" y="3751263"/>
                <a:ext cx="823913" cy="506412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  <a:headEnd/>
                <a:tailEnd type="arrow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66"/>
              <p:cNvSpPr>
                <a:spLocks noChangeShapeType="1"/>
              </p:cNvSpPr>
              <p:nvPr/>
            </p:nvSpPr>
            <p:spPr bwMode="auto">
              <a:xfrm>
                <a:off x="5233988" y="2349500"/>
                <a:ext cx="490537" cy="158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prstDash val="dash"/>
                <a:round/>
                <a:headEnd/>
                <a:tailEnd type="arrow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715000" y="2057401"/>
                <a:ext cx="2209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err="1" smtClean="0">
                    <a:solidFill>
                      <a:srgbClr val="008000"/>
                    </a:solidFill>
                    <a:latin typeface="+mn-lt"/>
                  </a:rPr>
                  <a:t>corres</a:t>
                </a:r>
                <a:r>
                  <a:rPr lang="en-GB" sz="2400" dirty="0" smtClean="0">
                    <a:solidFill>
                      <a:srgbClr val="008000"/>
                    </a:solidFill>
                    <a:latin typeface="+mn-lt"/>
                  </a:rPr>
                  <a:t> </a:t>
                </a:r>
                <a:r>
                  <a:rPr lang="en-GB" sz="2400" dirty="0" err="1" smtClean="0">
                    <a:solidFill>
                      <a:srgbClr val="008000"/>
                    </a:solidFill>
                    <a:latin typeface="+mn-lt"/>
                  </a:rPr>
                  <a:t>bijection</a:t>
                </a:r>
                <a:endParaRPr lang="en-US" sz="2400" dirty="0">
                  <a:latin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Feature augmentations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GB" dirty="0" smtClean="0">
                <a:ea typeface="+mn-ea"/>
                <a:cs typeface="+mn-cs"/>
              </a:rPr>
              <a:t>Level 2: 	Augment with </a:t>
            </a:r>
            <a:r>
              <a:rPr lang="en-GB" i="1" dirty="0" smtClean="0">
                <a:ea typeface="+mn-ea"/>
                <a:cs typeface="+mn-cs"/>
              </a:rPr>
              <a:t>files </a:t>
            </a:r>
            <a:r>
              <a:rPr lang="en-GB" dirty="0" smtClean="0">
                <a:ea typeface="+mn-ea"/>
                <a:cs typeface="+mn-cs"/>
              </a:rPr>
              <a:t>&amp; </a:t>
            </a:r>
            <a:r>
              <a:rPr lang="en-GB" i="1" dirty="0" smtClean="0">
                <a:ea typeface="+mn-ea"/>
                <a:cs typeface="+mn-cs"/>
              </a:rPr>
              <a:t>directories</a:t>
            </a:r>
          </a:p>
          <a:p>
            <a:pPr lvl="2">
              <a:buNone/>
            </a:pPr>
            <a:r>
              <a:rPr lang="en-US" dirty="0" smtClean="0">
                <a:solidFill>
                  <a:srgbClr val="1F497D"/>
                </a:solidFill>
              </a:rPr>
              <a:t>inv1   :   	files  ⊆  objects	</a:t>
            </a:r>
          </a:p>
          <a:p>
            <a:pPr lvl="2">
              <a:buNone/>
            </a:pPr>
            <a:r>
              <a:rPr lang="en-US" dirty="0" smtClean="0">
                <a:solidFill>
                  <a:srgbClr val="1F497D"/>
                </a:solidFill>
              </a:rPr>
              <a:t>inv2   :   	directories  ⊆  objects	</a:t>
            </a:r>
          </a:p>
          <a:p>
            <a:pPr lvl="2">
              <a:buNone/>
            </a:pPr>
            <a:r>
              <a:rPr lang="en-US" dirty="0" smtClean="0">
                <a:solidFill>
                  <a:srgbClr val="1F497D"/>
                </a:solidFill>
              </a:rPr>
              <a:t>inv3   :   	files ∩ directories  =  ∅	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endParaRPr lang="en-GB" dirty="0" smtClean="0">
              <a:ea typeface="+mn-ea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GB" dirty="0" smtClean="0">
                <a:ea typeface="+mn-ea"/>
                <a:cs typeface="+mn-cs"/>
              </a:rPr>
              <a:t>Level 3: 	Augment with file </a:t>
            </a:r>
            <a:r>
              <a:rPr lang="en-GB" i="1" dirty="0" smtClean="0">
                <a:ea typeface="+mn-ea"/>
                <a:cs typeface="+mn-cs"/>
              </a:rPr>
              <a:t>content</a:t>
            </a:r>
          </a:p>
          <a:p>
            <a:pPr lvl="2">
              <a:buNone/>
            </a:pPr>
            <a:r>
              <a:rPr lang="en-US" dirty="0" smtClean="0">
                <a:solidFill>
                  <a:srgbClr val="1F497D"/>
                </a:solidFill>
              </a:rPr>
              <a:t>inv1   :   	</a:t>
            </a:r>
            <a:r>
              <a:rPr lang="en-US" dirty="0" err="1" smtClean="0">
                <a:solidFill>
                  <a:srgbClr val="1F497D"/>
                </a:solidFill>
              </a:rPr>
              <a:t>fcontent</a:t>
            </a:r>
            <a:r>
              <a:rPr lang="en-US" dirty="0" smtClean="0">
                <a:solidFill>
                  <a:srgbClr val="1F497D"/>
                </a:solidFill>
              </a:rPr>
              <a:t>  ∈  files → CONTENT</a:t>
            </a:r>
            <a:r>
              <a:rPr lang="en-US" dirty="0" smtClean="0"/>
              <a:t>	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endParaRPr lang="en-GB" dirty="0" smtClean="0">
              <a:ea typeface="+mn-ea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GB" dirty="0" smtClean="0">
                <a:ea typeface="+mn-ea"/>
                <a:cs typeface="+mn-cs"/>
              </a:rPr>
              <a:t>Level 4: 	Augment with file permissions</a:t>
            </a:r>
          </a:p>
          <a:p>
            <a:pPr lvl="2">
              <a:buNone/>
            </a:pPr>
            <a:r>
              <a:rPr lang="en-US" sz="2300" dirty="0" smtClean="0">
                <a:solidFill>
                  <a:srgbClr val="1F497D"/>
                </a:solidFill>
              </a:rPr>
              <a:t>inv1   :   	</a:t>
            </a:r>
            <a:r>
              <a:rPr lang="en-US" sz="2300" dirty="0" err="1" smtClean="0">
                <a:solidFill>
                  <a:srgbClr val="1F497D"/>
                </a:solidFill>
              </a:rPr>
              <a:t>user_groups</a:t>
            </a:r>
            <a:r>
              <a:rPr lang="en-US" sz="2300" dirty="0" smtClean="0">
                <a:solidFill>
                  <a:srgbClr val="1F497D"/>
                </a:solidFill>
              </a:rPr>
              <a:t>  ∈  users ↔ groups	</a:t>
            </a:r>
          </a:p>
          <a:p>
            <a:pPr lvl="2">
              <a:buNone/>
            </a:pPr>
            <a:r>
              <a:rPr lang="en-US" sz="2300" dirty="0" smtClean="0">
                <a:solidFill>
                  <a:srgbClr val="1F497D"/>
                </a:solidFill>
              </a:rPr>
              <a:t>inv2   :   	</a:t>
            </a:r>
            <a:r>
              <a:rPr lang="en-US" sz="2300" dirty="0" err="1" smtClean="0">
                <a:solidFill>
                  <a:srgbClr val="1F497D"/>
                </a:solidFill>
              </a:rPr>
              <a:t>obj_owner</a:t>
            </a:r>
            <a:r>
              <a:rPr lang="en-US" sz="2300" dirty="0" smtClean="0">
                <a:solidFill>
                  <a:srgbClr val="1F497D"/>
                </a:solidFill>
              </a:rPr>
              <a:t>  ∈ objects → users	</a:t>
            </a:r>
          </a:p>
          <a:p>
            <a:pPr lvl="2">
              <a:buNone/>
            </a:pPr>
            <a:r>
              <a:rPr lang="en-US" sz="2300" dirty="0" smtClean="0">
                <a:solidFill>
                  <a:srgbClr val="1F497D"/>
                </a:solidFill>
              </a:rPr>
              <a:t>inv3   :   	</a:t>
            </a:r>
            <a:r>
              <a:rPr lang="en-US" sz="2300" dirty="0" err="1" smtClean="0">
                <a:solidFill>
                  <a:srgbClr val="1F497D"/>
                </a:solidFill>
              </a:rPr>
              <a:t>obj_grp</a:t>
            </a:r>
            <a:r>
              <a:rPr lang="en-US" sz="2300" dirty="0" smtClean="0">
                <a:solidFill>
                  <a:srgbClr val="1F497D"/>
                </a:solidFill>
              </a:rPr>
              <a:t>  ∈ objects → groups	</a:t>
            </a:r>
          </a:p>
          <a:p>
            <a:pPr lvl="2">
              <a:buNone/>
            </a:pPr>
            <a:r>
              <a:rPr lang="en-US" sz="2300" dirty="0" smtClean="0">
                <a:solidFill>
                  <a:srgbClr val="1F497D"/>
                </a:solidFill>
              </a:rPr>
              <a:t>inv4   :   	</a:t>
            </a:r>
            <a:r>
              <a:rPr lang="en-US" sz="2300" dirty="0" err="1" smtClean="0">
                <a:solidFill>
                  <a:srgbClr val="1F497D"/>
                </a:solidFill>
              </a:rPr>
              <a:t>obj_perms</a:t>
            </a:r>
            <a:r>
              <a:rPr lang="en-US" sz="2300" dirty="0" smtClean="0">
                <a:solidFill>
                  <a:srgbClr val="1F497D"/>
                </a:solidFill>
              </a:rPr>
              <a:t>  ∈  objects ↔ PERMISSION</a:t>
            </a:r>
            <a:r>
              <a:rPr lang="en-US" sz="1700" dirty="0" smtClean="0">
                <a:solidFill>
                  <a:srgbClr val="1F497D"/>
                </a:solidFill>
              </a:rPr>
              <a:t>	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endParaRPr lang="en-GB" dirty="0" smtClean="0">
              <a:ea typeface="+mn-ea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EFDCE6-521D-944A-90C8-737DD29CE2C8}" type="slidenum">
              <a:rPr lang="en-GB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os_ppt__template_electronics">
  <a:themeElements>
    <a:clrScheme name="uos_ppt__template_electronics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_ppt__template_electronics">
      <a:majorFont>
        <a:latin typeface="Georgia"/>
        <a:ea typeface="ＭＳ Ｐゴシック"/>
        <a:cs typeface="ＭＳ Ｐゴシック"/>
      </a:majorFont>
      <a:minorFont>
        <a:latin typeface="Georgi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uos_ppt__template_electronics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OS divider slide design">
  <a:themeElements>
    <a:clrScheme name="UOS divider slide design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 divider slide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UOS divider slide design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UOS full bleed image">
  <a:themeElements>
    <a:clrScheme name="UOS full bleed image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 full bleed imag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UOS full bleed image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uos_ppt__template_electronics</Template>
  <TotalTime>405</TotalTime>
  <Words>231</Words>
  <Application>Microsoft Macintosh PowerPoint</Application>
  <PresentationFormat>On-screen Show (4:3)</PresentationFormat>
  <Paragraphs>94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uos_ppt__template_electronics</vt:lpstr>
      <vt:lpstr>UOS divider slide design</vt:lpstr>
      <vt:lpstr>UOS full bleed image</vt:lpstr>
      <vt:lpstr>Office Theme</vt:lpstr>
      <vt:lpstr>PowerPoint Presentation</vt:lpstr>
      <vt:lpstr>Overview of current results</vt:lpstr>
      <vt:lpstr>Event-B   (www.event-b.org)</vt:lpstr>
      <vt:lpstr>Two uses of refinement</vt:lpstr>
      <vt:lpstr>Part 1: Layered spec of filestore</vt:lpstr>
      <vt:lpstr>Key properties of tree structure</vt:lpstr>
      <vt:lpstr>Illustration of tree copy</vt:lpstr>
      <vt:lpstr>Feature augmentations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goes here. </dc:title>
  <dc:creator>sep</dc:creator>
  <cp:lastModifiedBy>Michael Butler</cp:lastModifiedBy>
  <cp:revision>246</cp:revision>
  <dcterms:created xsi:type="dcterms:W3CDTF">2008-10-09T13:36:32Z</dcterms:created>
  <dcterms:modified xsi:type="dcterms:W3CDTF">2013-03-19T00:13:22Z</dcterms:modified>
</cp:coreProperties>
</file>