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  <p:sldMasterId id="2147483656" r:id="rId2"/>
    <p:sldMasterId id="2147483670" r:id="rId3"/>
    <p:sldMasterId id="2147483674" r:id="rId4"/>
  </p:sldMasterIdLst>
  <p:notesMasterIdLst>
    <p:notesMasterId r:id="rId26"/>
  </p:notesMasterIdLst>
  <p:handoutMasterIdLst>
    <p:handoutMasterId r:id="rId27"/>
  </p:handoutMasterIdLst>
  <p:sldIdLst>
    <p:sldId id="434" r:id="rId5"/>
    <p:sldId id="411" r:id="rId6"/>
    <p:sldId id="435" r:id="rId7"/>
    <p:sldId id="436" r:id="rId8"/>
    <p:sldId id="437" r:id="rId9"/>
    <p:sldId id="438" r:id="rId10"/>
    <p:sldId id="441" r:id="rId11"/>
    <p:sldId id="439" r:id="rId12"/>
    <p:sldId id="442" r:id="rId13"/>
    <p:sldId id="443" r:id="rId14"/>
    <p:sldId id="444" r:id="rId15"/>
    <p:sldId id="459" r:id="rId16"/>
    <p:sldId id="446" r:id="rId17"/>
    <p:sldId id="448" r:id="rId18"/>
    <p:sldId id="449" r:id="rId19"/>
    <p:sldId id="450" r:id="rId20"/>
    <p:sldId id="451" r:id="rId21"/>
    <p:sldId id="456" r:id="rId22"/>
    <p:sldId id="461" r:id="rId23"/>
    <p:sldId id="462" r:id="rId24"/>
    <p:sldId id="458" r:id="rId25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31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  <a:sym typeface="Arial Unicode MS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31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  <a:sym typeface="Arial Unicode MS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31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  <a:sym typeface="Arial Unicode MS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31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  <a:sym typeface="Arial Unicode MS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31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  <a:sym typeface="Arial Unicode MS" pitchFamily="34" charset="-128"/>
      </a:defRPr>
    </a:lvl5pPr>
    <a:lvl6pPr marL="2286000" algn="l" defTabSz="914400" rtl="0" eaLnBrk="1" latinLnBrk="0" hangingPunct="1">
      <a:defRPr sz="31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  <a:sym typeface="Arial Unicode MS" pitchFamily="34" charset="-128"/>
      </a:defRPr>
    </a:lvl6pPr>
    <a:lvl7pPr marL="2743200" algn="l" defTabSz="914400" rtl="0" eaLnBrk="1" latinLnBrk="0" hangingPunct="1">
      <a:defRPr sz="31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  <a:sym typeface="Arial Unicode MS" pitchFamily="34" charset="-128"/>
      </a:defRPr>
    </a:lvl7pPr>
    <a:lvl8pPr marL="3200400" algn="l" defTabSz="914400" rtl="0" eaLnBrk="1" latinLnBrk="0" hangingPunct="1">
      <a:defRPr sz="31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  <a:sym typeface="Arial Unicode MS" pitchFamily="34" charset="-128"/>
      </a:defRPr>
    </a:lvl8pPr>
    <a:lvl9pPr marL="3657600" algn="l" defTabSz="914400" rtl="0" eaLnBrk="1" latinLnBrk="0" hangingPunct="1">
      <a:defRPr sz="31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  <a:sym typeface="Arial Unicode MS" pitchFamily="34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bicknell" initials="b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19"/>
    <a:srgbClr val="FF6E25"/>
    <a:srgbClr val="FF5800"/>
    <a:srgbClr val="00318A"/>
    <a:srgbClr val="00456C"/>
    <a:srgbClr val="0066A1"/>
    <a:srgbClr val="003BA4"/>
    <a:srgbClr val="003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2" autoAdjust="0"/>
    <p:restoredTop sz="80107" autoAdjust="0"/>
  </p:normalViewPr>
  <p:slideViewPr>
    <p:cSldViewPr snapToGrid="0">
      <p:cViewPr varScale="1">
        <p:scale>
          <a:sx n="85" d="100"/>
          <a:sy n="85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12799EE-55BC-424C-9E3A-CCA0377969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35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FD16407-FE51-41A6-9DC2-7E0AB5FCC7C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6211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A879A-5903-43DB-95EA-57A889EE41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488950"/>
            <a:ext cx="1930400" cy="31067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8525" y="488950"/>
            <a:ext cx="5638800" cy="31067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8EF78-0E6A-4A46-B03C-E90F9CEF9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PT" smtClean="0"/>
              <a:t>30/11/2012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189A1-3D93-4A82-B4BC-CC4F825BEB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590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PT" smtClean="0"/>
              <a:t>30/11/2012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189A1-3D93-4A82-B4BC-CC4F825BEB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279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ADC1C-19D5-492C-AC22-51BAEBF20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141FB-8881-4097-8B87-8A6C4C755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7DF0E-D8BC-4531-9641-336082B7AF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525" y="1798638"/>
            <a:ext cx="2465388" cy="96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16313" y="1798638"/>
            <a:ext cx="2466975" cy="96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B3F15-F3B6-4ADE-8947-308B01E4B8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347A3-D59B-4DB4-882A-878F87FB5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5FC6C-A8C5-4BEE-BDCC-C6F4DB432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6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B880A-0304-4EC0-B0E8-F80F5DB7F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E455D-733F-4035-89FF-F69E7F0154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5782F-DDC0-40A8-A41D-57F286C8D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5307E-1C88-4FA9-AC1A-BCF8B6077C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ADC76-150E-4CCE-B5C2-097794CC7F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4488" y="531813"/>
            <a:ext cx="1931987" cy="22304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8525" y="531813"/>
            <a:ext cx="5643563" cy="2230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739FB-0675-4FB4-B5F3-0563905EC6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4425" y="3232150"/>
            <a:ext cx="3144838" cy="156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663" y="3232150"/>
            <a:ext cx="3146425" cy="156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525" y="1798638"/>
            <a:ext cx="3783013" cy="1797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3938" y="1798638"/>
            <a:ext cx="3783012" cy="1797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AB12C-B033-4BD7-8865-64CEDB091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6775" y="2662238"/>
            <a:ext cx="1611313" cy="2136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2838" y="2662238"/>
            <a:ext cx="4681537" cy="2136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4425" y="3232150"/>
            <a:ext cx="3144838" cy="156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663" y="3232150"/>
            <a:ext cx="3146425" cy="156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43A3F-519A-4186-A99A-B2323607D5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6775" y="2662238"/>
            <a:ext cx="1611313" cy="2136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2838" y="2662238"/>
            <a:ext cx="4681537" cy="2136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90523-B80B-471A-AB24-58A97EF38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7A676-6AEE-43CB-BBAD-CAEF7468E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E8774-1F52-49F9-B8FF-25433FDF51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Arial Unicode MS" pitchFamily="34" charset="-128"/>
              </a:rPr>
              <a:t>Click icon to add picture</a:t>
            </a:r>
            <a:endParaRPr lang="en-GB" noProof="0" smtClean="0">
              <a:sym typeface="Arial Unicode MS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69DBD-5DEA-4ECC-89FC-48FE27BB5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E6A76-6F5A-4BA4-B46D-BECB9BAE7B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3" Type="http://schemas.openxmlformats.org/officeDocument/2006/relationships/image" Target="../media/image2.jpeg"/><Relationship Id="rId14" Type="http://schemas.openxmlformats.org/officeDocument/2006/relationships/image" Target="../media/image3.png"/><Relationship Id="rId15" Type="http://schemas.openxmlformats.org/officeDocument/2006/relationships/image" Target="../media/image4.jpe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3" Type="http://schemas.openxmlformats.org/officeDocument/2006/relationships/image" Target="../media/image5.png"/><Relationship Id="rId14" Type="http://schemas.openxmlformats.org/officeDocument/2006/relationships/image" Target="../media/image3.png"/><Relationship Id="rId15" Type="http://schemas.openxmlformats.org/officeDocument/2006/relationships/image" Target="../media/image4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88950"/>
            <a:ext cx="7721600" cy="557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09" tIns="35709" rIns="35709" bIns="3570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>
                <a:sym typeface="Arial Unicode MS" pitchFamily="34" charset="-128"/>
              </a:rPr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798638"/>
            <a:ext cx="7718425" cy="17970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vert="horz" wrap="square" lIns="35709" tIns="35709" rIns="35709" bIns="3570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>
                <a:sym typeface="Arial Unicode MS" pitchFamily="34" charset="-128"/>
              </a:rPr>
              <a:t>Click to edit Master text styles</a:t>
            </a:r>
          </a:p>
          <a:p>
            <a:pPr lvl="1"/>
            <a:r>
              <a:rPr lang="en-US" smtClean="0">
                <a:sym typeface="Arial Unicode MS" pitchFamily="34" charset="-128"/>
              </a:rPr>
              <a:t>Second level</a:t>
            </a:r>
          </a:p>
          <a:p>
            <a:pPr lvl="2"/>
            <a:r>
              <a:rPr lang="en-US" smtClean="0">
                <a:sym typeface="Arial Unicode MS" pitchFamily="34" charset="-128"/>
              </a:rPr>
              <a:t>Third level</a:t>
            </a:r>
          </a:p>
          <a:p>
            <a:pPr lvl="3"/>
            <a:r>
              <a:rPr lang="en-US" smtClean="0">
                <a:sym typeface="Arial Unicode MS" pitchFamily="34" charset="-128"/>
              </a:rPr>
              <a:t>Fourth level</a:t>
            </a:r>
          </a:p>
          <a:p>
            <a:pPr lvl="4"/>
            <a:r>
              <a:rPr lang="en-US" smtClean="0">
                <a:sym typeface="Arial Unicode MS" pitchFamily="34" charset="-128"/>
              </a:rPr>
              <a:t>Fifth level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 bwMode="auto">
          <a:xfrm flipV="1">
            <a:off x="8948462" y="5260975"/>
            <a:ext cx="195814" cy="130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8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pt-PT" dirty="0" smtClean="0"/>
              <a:t>30/11/2012</a:t>
            </a:r>
            <a:endParaRPr lang="pt-PT" dirty="0"/>
          </a:p>
        </p:txBody>
      </p:sp>
      <p:sp>
        <p:nvSpPr>
          <p:cNvPr id="526362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1563" y="6621463"/>
            <a:ext cx="44592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6363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50313" y="6613525"/>
            <a:ext cx="368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sz="8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945189A1-3D93-4A82-B4BC-CC4F825BE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5" name="Line 28"/>
          <p:cNvSpPr>
            <a:spLocks noChangeShapeType="1"/>
          </p:cNvSpPr>
          <p:nvPr userDrawn="1"/>
        </p:nvSpPr>
        <p:spPr bwMode="auto">
          <a:xfrm>
            <a:off x="898525" y="1589088"/>
            <a:ext cx="7716838" cy="0"/>
          </a:xfrm>
          <a:prstGeom prst="line">
            <a:avLst/>
          </a:prstGeom>
          <a:noFill/>
          <a:ln w="19050">
            <a:solidFill>
              <a:srgbClr val="B71234"/>
            </a:solidFill>
            <a:round/>
            <a:headEnd/>
            <a:tailEnd/>
          </a:ln>
        </p:spPr>
        <p:txBody>
          <a:bodyPr lIns="35709" tIns="35709" rIns="35709" bIns="35709" anchor="ctr"/>
          <a:lstStyle/>
          <a:p>
            <a:endParaRPr lang="en-GB"/>
          </a:p>
        </p:txBody>
      </p:sp>
      <p:sp>
        <p:nvSpPr>
          <p:cNvPr id="1036" name="Footer Placeholder 4"/>
          <p:cNvSpPr txBox="1">
            <a:spLocks/>
          </p:cNvSpPr>
          <p:nvPr/>
        </p:nvSpPr>
        <p:spPr bwMode="auto">
          <a:xfrm rot="-5400000">
            <a:off x="-568324" y="5684837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1pPr>
            <a:lvl2pPr marL="742950" indent="-285750" defTabSz="457200"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2pPr>
            <a:lvl3pPr marL="1143000" indent="-228600" defTabSz="457200"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3pPr>
            <a:lvl4pPr marL="1600200" indent="-228600" defTabSz="457200"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4pPr>
            <a:lvl5pPr marL="2057400" indent="-228600" defTabSz="457200"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9pPr>
          </a:lstStyle>
          <a:p>
            <a:pPr eaLnBrk="1" hangingPunct="1">
              <a:defRPr/>
            </a:pPr>
            <a:r>
              <a:rPr lang="en-GB" sz="800" dirty="0" smtClean="0">
                <a:solidFill>
                  <a:schemeClr val="bg1"/>
                </a:solidFill>
              </a:rPr>
              <a:t>@ 2012 Critical Software Technologies Ltd Southampton</a:t>
            </a:r>
            <a:endParaRPr lang="pt-PT" sz="800" dirty="0" smtClean="0">
              <a:solidFill>
                <a:schemeClr val="bg1"/>
              </a:solidFill>
            </a:endParaRPr>
          </a:p>
        </p:txBody>
      </p:sp>
      <p:pic>
        <p:nvPicPr>
          <p:cNvPr id="2" name="Picture 1" descr="AdvanceLogo.tif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311" y="0"/>
            <a:ext cx="2370254" cy="9582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88" r:id="rId11"/>
    <p:sldLayoutId id="214748398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271463" indent="-271463" algn="l" defTabSz="642938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Arial Unicode MS" pitchFamily="34" charset="-128"/>
        </a:defRPr>
      </a:lvl1pPr>
      <a:lvl2pPr marL="271463" indent="-271463" algn="l" defTabSz="642938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  <a:sym typeface="Arial Unicode MS" pitchFamily="34" charset="-128"/>
        </a:defRPr>
      </a:lvl2pPr>
      <a:lvl3pPr marL="271463" indent="-271463" algn="l" defTabSz="642938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  <a:sym typeface="Arial Unicode MS" pitchFamily="34" charset="-128"/>
        </a:defRPr>
      </a:lvl3pPr>
      <a:lvl4pPr marL="271463" indent="-271463" algn="l" defTabSz="642938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  <a:sym typeface="Arial Unicode MS" pitchFamily="34" charset="-128"/>
        </a:defRPr>
      </a:lvl4pPr>
      <a:lvl5pPr marL="271463" indent="-271463" algn="l" defTabSz="642938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  <a:sym typeface="Arial Unicode MS" pitchFamily="34" charset="-128"/>
        </a:defRPr>
      </a:lvl5pPr>
      <a:lvl6pPr marL="728663" algn="l" defTabSz="642938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  <a:sym typeface="Arial Unicode MS" pitchFamily="34" charset="-128"/>
        </a:defRPr>
      </a:lvl6pPr>
      <a:lvl7pPr marL="1185863" algn="l" defTabSz="642938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  <a:sym typeface="Arial Unicode MS" pitchFamily="34" charset="-128"/>
        </a:defRPr>
      </a:lvl7pPr>
      <a:lvl8pPr marL="1643063" algn="l" defTabSz="642938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  <a:sym typeface="Arial Unicode MS" pitchFamily="34" charset="-128"/>
        </a:defRPr>
      </a:lvl8pPr>
      <a:lvl9pPr marL="2100263" algn="l" defTabSz="642938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  <a:sym typeface="Arial Unicode MS" pitchFamily="34" charset="-128"/>
        </a:defRPr>
      </a:lvl9pPr>
    </p:titleStyle>
    <p:bodyStyle>
      <a:lvl1pPr marL="271463" indent="-271463" algn="l" defTabSz="642938" rtl="0" eaLnBrk="1" fontAlgn="base" hangingPunct="1">
        <a:spcBef>
          <a:spcPts val="1000"/>
        </a:spcBef>
        <a:spcAft>
          <a:spcPct val="0"/>
        </a:spcAft>
        <a:buFont typeface="Wingdings" pitchFamily="2" charset="2"/>
        <a:buChar char="§"/>
        <a:defRPr sz="2400">
          <a:solidFill>
            <a:srgbClr val="12151A"/>
          </a:solidFill>
          <a:latin typeface="+mn-lt"/>
          <a:ea typeface="+mn-ea"/>
          <a:cs typeface="+mn-cs"/>
          <a:sym typeface="Arial Unicode MS" pitchFamily="34" charset="-128"/>
        </a:defRPr>
      </a:lvl1pPr>
      <a:lvl2pPr marL="719138" indent="-268288" algn="l" defTabSz="642938" rtl="0" eaLnBrk="1" fontAlgn="base" hangingPunct="1">
        <a:spcBef>
          <a:spcPts val="1000"/>
        </a:spcBef>
        <a:spcAft>
          <a:spcPct val="0"/>
        </a:spcAft>
        <a:buFont typeface="Wingdings" pitchFamily="2" charset="2"/>
        <a:buChar char="§"/>
        <a:defRPr sz="2000">
          <a:solidFill>
            <a:srgbClr val="12151A"/>
          </a:solidFill>
          <a:latin typeface="+mn-lt"/>
          <a:ea typeface="+mn-ea"/>
          <a:cs typeface="+mn-cs"/>
          <a:sym typeface="Arial Unicode MS" pitchFamily="34" charset="-128"/>
        </a:defRPr>
      </a:lvl2pPr>
      <a:lvl3pPr marL="1165225" indent="-266700" algn="l" defTabSz="642938" rtl="0" eaLnBrk="1" fontAlgn="base" hangingPunct="1">
        <a:spcBef>
          <a:spcPts val="1000"/>
        </a:spcBef>
        <a:spcAft>
          <a:spcPct val="0"/>
        </a:spcAft>
        <a:buFont typeface="Wingdings" pitchFamily="2" charset="2"/>
        <a:buChar char="§"/>
        <a:defRPr sz="1600">
          <a:solidFill>
            <a:srgbClr val="12151A"/>
          </a:solidFill>
          <a:latin typeface="+mn-lt"/>
          <a:ea typeface="+mn-ea"/>
          <a:cs typeface="+mn-cs"/>
          <a:sym typeface="Arial Unicode MS" pitchFamily="34" charset="-128"/>
        </a:defRPr>
      </a:lvl3pPr>
      <a:lvl4pPr marL="1611313" indent="-266700" algn="l" defTabSz="642938" rtl="0" eaLnBrk="1" fontAlgn="base" hangingPunct="1">
        <a:spcBef>
          <a:spcPts val="1000"/>
        </a:spcBef>
        <a:spcAft>
          <a:spcPct val="0"/>
        </a:spcAft>
        <a:buClr>
          <a:srgbClr val="12151A"/>
        </a:buClr>
        <a:buFont typeface="Wingdings" pitchFamily="2" charset="2"/>
        <a:buChar char="§"/>
        <a:defRPr sz="1200">
          <a:solidFill>
            <a:srgbClr val="12151A"/>
          </a:solidFill>
          <a:latin typeface="+mn-lt"/>
          <a:ea typeface="+mn-ea"/>
          <a:cs typeface="+mn-cs"/>
          <a:sym typeface="Arial Unicode MS" pitchFamily="34" charset="-128"/>
        </a:defRPr>
      </a:lvl4pPr>
      <a:lvl5pPr marL="2057400" indent="-266700" algn="l" defTabSz="642938" rtl="0" eaLnBrk="1" fontAlgn="base" hangingPunct="1">
        <a:spcBef>
          <a:spcPts val="1000"/>
        </a:spcBef>
        <a:spcAft>
          <a:spcPct val="0"/>
        </a:spcAft>
        <a:buClr>
          <a:srgbClr val="12151A"/>
        </a:buClr>
        <a:buFont typeface="Wingdings" pitchFamily="2" charset="2"/>
        <a:buChar char="§"/>
        <a:defRPr sz="800">
          <a:solidFill>
            <a:srgbClr val="12151A"/>
          </a:solidFill>
          <a:latin typeface="+mn-lt"/>
          <a:ea typeface="+mn-ea"/>
          <a:cs typeface="+mn-cs"/>
          <a:sym typeface="Arial Unicode MS" pitchFamily="34" charset="-128"/>
        </a:defRPr>
      </a:lvl5pPr>
      <a:lvl6pPr marL="2514600" indent="-266700" algn="l" defTabSz="642938" rtl="0" eaLnBrk="1" fontAlgn="base" hangingPunct="1">
        <a:spcBef>
          <a:spcPts val="1000"/>
        </a:spcBef>
        <a:spcAft>
          <a:spcPct val="0"/>
        </a:spcAft>
        <a:buClr>
          <a:srgbClr val="12151A"/>
        </a:buClr>
        <a:buFont typeface="Wingdings" pitchFamily="2" charset="2"/>
        <a:buChar char="§"/>
        <a:defRPr sz="800">
          <a:solidFill>
            <a:srgbClr val="12151A"/>
          </a:solidFill>
          <a:latin typeface="+mn-lt"/>
          <a:ea typeface="+mn-ea"/>
          <a:cs typeface="+mn-cs"/>
          <a:sym typeface="Arial Unicode MS" pitchFamily="34" charset="-128"/>
        </a:defRPr>
      </a:lvl6pPr>
      <a:lvl7pPr marL="2971800" indent="-266700" algn="l" defTabSz="642938" rtl="0" eaLnBrk="1" fontAlgn="base" hangingPunct="1">
        <a:spcBef>
          <a:spcPts val="1000"/>
        </a:spcBef>
        <a:spcAft>
          <a:spcPct val="0"/>
        </a:spcAft>
        <a:buClr>
          <a:srgbClr val="12151A"/>
        </a:buClr>
        <a:buFont typeface="Wingdings" pitchFamily="2" charset="2"/>
        <a:buChar char="§"/>
        <a:defRPr sz="800">
          <a:solidFill>
            <a:srgbClr val="12151A"/>
          </a:solidFill>
          <a:latin typeface="+mn-lt"/>
          <a:ea typeface="+mn-ea"/>
          <a:cs typeface="+mn-cs"/>
          <a:sym typeface="Arial Unicode MS" pitchFamily="34" charset="-128"/>
        </a:defRPr>
      </a:lvl7pPr>
      <a:lvl8pPr marL="3429000" indent="-266700" algn="l" defTabSz="642938" rtl="0" eaLnBrk="1" fontAlgn="base" hangingPunct="1">
        <a:spcBef>
          <a:spcPts val="1000"/>
        </a:spcBef>
        <a:spcAft>
          <a:spcPct val="0"/>
        </a:spcAft>
        <a:buClr>
          <a:srgbClr val="12151A"/>
        </a:buClr>
        <a:buFont typeface="Wingdings" pitchFamily="2" charset="2"/>
        <a:buChar char="§"/>
        <a:defRPr sz="800">
          <a:solidFill>
            <a:srgbClr val="12151A"/>
          </a:solidFill>
          <a:latin typeface="+mn-lt"/>
          <a:ea typeface="+mn-ea"/>
          <a:cs typeface="+mn-cs"/>
          <a:sym typeface="Arial Unicode MS" pitchFamily="34" charset="-128"/>
        </a:defRPr>
      </a:lvl8pPr>
      <a:lvl9pPr marL="3886200" indent="-266700" algn="l" defTabSz="642938" rtl="0" eaLnBrk="1" fontAlgn="base" hangingPunct="1">
        <a:spcBef>
          <a:spcPts val="1000"/>
        </a:spcBef>
        <a:spcAft>
          <a:spcPct val="0"/>
        </a:spcAft>
        <a:buClr>
          <a:srgbClr val="12151A"/>
        </a:buClr>
        <a:buFont typeface="Wingdings" pitchFamily="2" charset="2"/>
        <a:buChar char="§"/>
        <a:defRPr sz="800">
          <a:solidFill>
            <a:srgbClr val="12151A"/>
          </a:solidFill>
          <a:latin typeface="+mn-lt"/>
          <a:ea typeface="+mn-ea"/>
          <a:cs typeface="+mn-cs"/>
          <a:sym typeface="Arial Unicode MS" pitchFamily="34" charset="-128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3"/>
          <p:cNvSpPr>
            <a:spLocks noChangeArrowheads="1"/>
          </p:cNvSpPr>
          <p:nvPr/>
        </p:nvSpPr>
        <p:spPr bwMode="auto">
          <a:xfrm>
            <a:off x="8713788" y="65532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fld id="{7C437BE1-E1DD-4F9E-90FF-7EFCCBDE52E1}" type="slidenum">
              <a:rPr lang="pt-BR" sz="1000">
                <a:solidFill>
                  <a:schemeClr val="bg1"/>
                </a:solidFill>
              </a:rPr>
              <a:pPr algn="ctr"/>
              <a:t>‹#›</a:t>
            </a:fld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2051" name="Rectangle 7"/>
          <p:cNvSpPr>
            <a:spLocks/>
          </p:cNvSpPr>
          <p:nvPr/>
        </p:nvSpPr>
        <p:spPr bwMode="auto">
          <a:xfrm>
            <a:off x="6281738" y="1798638"/>
            <a:ext cx="2303462" cy="1724025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800000"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ctr" defTabSz="642938" eaLnBrk="1" hangingPunct="1"/>
            <a:endParaRPr lang="pt-PT" sz="280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205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798638"/>
            <a:ext cx="5084763" cy="96361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vert="horz" wrap="square" lIns="35709" tIns="35709" rIns="35709" bIns="3570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5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31813"/>
            <a:ext cx="772795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 bwMode="auto">
          <a:xfrm flipV="1">
            <a:off x="8948462" y="5260975"/>
            <a:ext cx="195814" cy="130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8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pt-PT" dirty="0" smtClean="0"/>
              <a:t>30/11/2012</a:t>
            </a:r>
            <a:endParaRPr lang="pt-PT" dirty="0"/>
          </a:p>
        </p:txBody>
      </p:sp>
      <p:sp>
        <p:nvSpPr>
          <p:cNvPr id="796734" name="Rectangle 6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1563" y="6621463"/>
            <a:ext cx="44592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6735" name="Rectangle 6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50313" y="6613525"/>
            <a:ext cx="368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sz="8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74290EAF-2FCC-406D-9C7B-81E724FC5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4" name="Footer Placeholder 4"/>
          <p:cNvSpPr txBox="1">
            <a:spLocks/>
          </p:cNvSpPr>
          <p:nvPr/>
        </p:nvSpPr>
        <p:spPr bwMode="auto">
          <a:xfrm rot="-5400000">
            <a:off x="-568324" y="5684837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1pPr>
            <a:lvl2pPr marL="742950" indent="-285750" defTabSz="457200"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2pPr>
            <a:lvl3pPr marL="1143000" indent="-228600" defTabSz="457200"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3pPr>
            <a:lvl4pPr marL="1600200" indent="-228600" defTabSz="457200"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4pPr>
            <a:lvl5pPr marL="2057400" indent="-228600" defTabSz="457200"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9pPr>
          </a:lstStyle>
          <a:p>
            <a:pPr eaLnBrk="1" hangingPunct="1">
              <a:defRPr/>
            </a:pPr>
            <a:r>
              <a:rPr lang="en-GB" sz="800" dirty="0" smtClean="0">
                <a:solidFill>
                  <a:schemeClr val="bg1"/>
                </a:solidFill>
              </a:rPr>
              <a:t>@ 2012 Critical Software Technologies Ltd Southampton</a:t>
            </a:r>
            <a:endParaRPr lang="pt-PT" sz="800" dirty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271463" indent="-2714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marL="271463" indent="-2714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marL="271463" indent="-2714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marL="271463" indent="-2714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marL="271463" indent="-2714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728663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1185863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643063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2100263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71463" indent="-271463" algn="l" rtl="0" eaLnBrk="0" fontAlgn="base" hangingPunct="0">
        <a:spcBef>
          <a:spcPts val="1000"/>
        </a:spcBef>
        <a:spcAft>
          <a:spcPct val="0"/>
        </a:spcAft>
        <a:buFont typeface="Wingdings" pitchFamily="2" charset="2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719138" indent="-268288" algn="l" rtl="0" eaLnBrk="0" fontAlgn="base" hangingPunct="0">
        <a:spcBef>
          <a:spcPts val="1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1165225" indent="-266700" algn="l" rtl="0" eaLnBrk="0" fontAlgn="base" hangingPunct="0">
        <a:spcBef>
          <a:spcPts val="1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3pPr>
      <a:lvl4pPr marL="1519238" indent="-174625" algn="l" rtl="0" eaLnBrk="0" fontAlgn="base" hangingPunct="0">
        <a:spcBef>
          <a:spcPts val="1000"/>
        </a:spcBef>
        <a:spcAft>
          <a:spcPct val="0"/>
        </a:spcAft>
        <a:buClr>
          <a:srgbClr val="12151A"/>
        </a:buClr>
        <a:buFont typeface="Wingdings" pitchFamily="2" charset="2"/>
        <a:defRPr sz="1300">
          <a:solidFill>
            <a:srgbClr val="12151A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ts val="1000"/>
        </a:spcBef>
        <a:spcAft>
          <a:spcPct val="0"/>
        </a:spcAft>
        <a:buClr>
          <a:srgbClr val="12151A"/>
        </a:buClr>
        <a:buFont typeface="Arial" pitchFamily="34" charset="0"/>
        <a:buChar char="§"/>
        <a:defRPr sz="1000">
          <a:solidFill>
            <a:srgbClr val="12151A"/>
          </a:solidFill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ts val="1000"/>
        </a:spcBef>
        <a:spcAft>
          <a:spcPct val="0"/>
        </a:spcAft>
        <a:buClr>
          <a:srgbClr val="12151A"/>
        </a:buClr>
        <a:buFont typeface="Arial" charset="0"/>
        <a:buChar char="§"/>
        <a:defRPr sz="1000">
          <a:solidFill>
            <a:srgbClr val="12151A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ts val="1000"/>
        </a:spcBef>
        <a:spcAft>
          <a:spcPct val="0"/>
        </a:spcAft>
        <a:buClr>
          <a:srgbClr val="12151A"/>
        </a:buClr>
        <a:buFont typeface="Arial" charset="0"/>
        <a:buChar char="§"/>
        <a:defRPr sz="1000">
          <a:solidFill>
            <a:srgbClr val="12151A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ts val="1000"/>
        </a:spcBef>
        <a:spcAft>
          <a:spcPct val="0"/>
        </a:spcAft>
        <a:buClr>
          <a:srgbClr val="12151A"/>
        </a:buClr>
        <a:buFont typeface="Arial" charset="0"/>
        <a:buChar char="§"/>
        <a:defRPr sz="1000">
          <a:solidFill>
            <a:srgbClr val="12151A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ts val="1000"/>
        </a:spcBef>
        <a:spcAft>
          <a:spcPct val="0"/>
        </a:spcAft>
        <a:buClr>
          <a:srgbClr val="12151A"/>
        </a:buClr>
        <a:buFont typeface="Arial" charset="0"/>
        <a:buChar char="§"/>
        <a:defRPr sz="1000">
          <a:solidFill>
            <a:srgbClr val="12151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3" descr="transition-slide-0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779588"/>
            <a:ext cx="2286000" cy="811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076" name="Rectangle 3"/>
          <p:cNvSpPr>
            <a:spLocks/>
          </p:cNvSpPr>
          <p:nvPr/>
        </p:nvSpPr>
        <p:spPr bwMode="auto">
          <a:xfrm flipH="1">
            <a:off x="0" y="2590800"/>
            <a:ext cx="2286000" cy="2325688"/>
          </a:xfrm>
          <a:prstGeom prst="rect">
            <a:avLst/>
          </a:prstGeom>
          <a:solidFill>
            <a:srgbClr val="12151A">
              <a:alpha val="76077"/>
            </a:srgb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57200" eaLnBrk="1" hangingPunct="1"/>
            <a:endParaRPr lang="en-GB" sz="180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86000" y="1779588"/>
            <a:ext cx="6858000" cy="3136900"/>
            <a:chOff x="2286000" y="1778921"/>
            <a:chExt cx="6858000" cy="3138130"/>
          </a:xfrm>
        </p:grpSpPr>
        <p:sp>
          <p:nvSpPr>
            <p:cNvPr id="3083" name="Rectangle 3"/>
            <p:cNvSpPr>
              <a:spLocks/>
            </p:cNvSpPr>
            <p:nvPr/>
          </p:nvSpPr>
          <p:spPr bwMode="auto">
            <a:xfrm flipH="1">
              <a:off x="2286000" y="1778921"/>
              <a:ext cx="6858000" cy="3138130"/>
            </a:xfrm>
            <a:prstGeom prst="rect">
              <a:avLst/>
            </a:prstGeom>
            <a:solidFill>
              <a:srgbClr val="12151A">
                <a:alpha val="30196"/>
              </a:srgbClr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 eaLnBrk="1" hangingPunct="1"/>
              <a:endParaRPr lang="en-GB" sz="1800"/>
            </a:p>
          </p:txBody>
        </p:sp>
        <p:sp>
          <p:nvSpPr>
            <p:cNvPr id="3084" name="Rectangle 3"/>
            <p:cNvSpPr>
              <a:spLocks/>
            </p:cNvSpPr>
            <p:nvPr/>
          </p:nvSpPr>
          <p:spPr bwMode="auto">
            <a:xfrm flipH="1">
              <a:off x="2286000" y="2590451"/>
              <a:ext cx="6629400" cy="23266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 eaLnBrk="1" hangingPunct="1"/>
              <a:endParaRPr lang="en-GB" sz="1800"/>
            </a:p>
          </p:txBody>
        </p:sp>
        <p:sp>
          <p:nvSpPr>
            <p:cNvPr id="3085" name="Rectangle 3"/>
            <p:cNvSpPr>
              <a:spLocks/>
            </p:cNvSpPr>
            <p:nvPr/>
          </p:nvSpPr>
          <p:spPr bwMode="auto">
            <a:xfrm flipH="1">
              <a:off x="8915400" y="2590451"/>
              <a:ext cx="228600" cy="2326600"/>
            </a:xfrm>
            <a:prstGeom prst="rect">
              <a:avLst/>
            </a:prstGeom>
            <a:solidFill>
              <a:srgbClr val="12151A">
                <a:alpha val="90195"/>
              </a:srgbClr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 eaLnBrk="1" hangingPunct="1"/>
              <a:endParaRPr lang="en-GB" sz="1800"/>
            </a:p>
          </p:txBody>
        </p:sp>
        <p:sp>
          <p:nvSpPr>
            <p:cNvPr id="3086" name="Rectangle 3"/>
            <p:cNvSpPr>
              <a:spLocks/>
            </p:cNvSpPr>
            <p:nvPr/>
          </p:nvSpPr>
          <p:spPr bwMode="auto">
            <a:xfrm flipH="1">
              <a:off x="8915400" y="1778921"/>
              <a:ext cx="228600" cy="811530"/>
            </a:xfrm>
            <a:prstGeom prst="rect">
              <a:avLst/>
            </a:prstGeom>
            <a:solidFill>
              <a:srgbClr val="8A0E27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 eaLnBrk="1" hangingPunct="1"/>
              <a:endParaRPr lang="en-GB" sz="1800"/>
            </a:p>
          </p:txBody>
        </p:sp>
      </p:grpSp>
      <p:sp>
        <p:nvSpPr>
          <p:cNvPr id="3078" name="TextBox 18"/>
          <p:cNvSpPr txBox="1">
            <a:spLocks noChangeArrowheads="1"/>
          </p:cNvSpPr>
          <p:nvPr/>
        </p:nvSpPr>
        <p:spPr bwMode="auto">
          <a:xfrm>
            <a:off x="76200" y="2667000"/>
            <a:ext cx="1905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1pPr>
            <a:lvl2pPr marL="742950" indent="-285750" defTabSz="457200"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2pPr>
            <a:lvl3pPr marL="1143000" indent="-228600" defTabSz="457200"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3pPr>
            <a:lvl4pPr marL="1600200" indent="-228600" defTabSz="457200"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4pPr>
            <a:lvl5pPr marL="2057400" indent="-228600" defTabSz="457200"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pt-PT" sz="2000" smtClean="0">
                <a:solidFill>
                  <a:schemeClr val="bg1"/>
                </a:solidFill>
              </a:rPr>
              <a:t>Dependable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pt-PT" sz="2000" smtClean="0">
                <a:solidFill>
                  <a:schemeClr val="bg1"/>
                </a:solidFill>
              </a:rPr>
              <a:t>Technologies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pt-PT" sz="2000" smtClean="0">
                <a:solidFill>
                  <a:schemeClr val="bg1"/>
                </a:solidFill>
              </a:rPr>
              <a:t>For Critical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pt-PT" sz="2000" smtClean="0">
                <a:solidFill>
                  <a:schemeClr val="bg1"/>
                </a:solidFill>
              </a:rPr>
              <a:t>Systems</a:t>
            </a:r>
          </a:p>
        </p:txBody>
      </p:sp>
      <p:sp>
        <p:nvSpPr>
          <p:cNvPr id="1560616" name="Rectangle 40"/>
          <p:cNvSpPr>
            <a:spLocks noGrp="1" noChangeArrowheads="1"/>
          </p:cNvSpPr>
          <p:nvPr>
            <p:ph type="title"/>
          </p:nvPr>
        </p:nvSpPr>
        <p:spPr bwMode="auto">
          <a:xfrm>
            <a:off x="2382838" y="2662238"/>
            <a:ext cx="64325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560617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4425" y="3232150"/>
            <a:ext cx="6443663" cy="156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3081" name="Footer Placeholder 4"/>
          <p:cNvSpPr txBox="1">
            <a:spLocks/>
          </p:cNvSpPr>
          <p:nvPr/>
        </p:nvSpPr>
        <p:spPr bwMode="auto">
          <a:xfrm rot="-5400000">
            <a:off x="-568324" y="5684837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1pPr>
            <a:lvl2pPr marL="742950" indent="-285750" defTabSz="457200"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2pPr>
            <a:lvl3pPr marL="1143000" indent="-228600" defTabSz="457200"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3pPr>
            <a:lvl4pPr marL="1600200" indent="-228600" defTabSz="457200"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4pPr>
            <a:lvl5pPr marL="2057400" indent="-228600" defTabSz="457200"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9pPr>
          </a:lstStyle>
          <a:p>
            <a:pPr eaLnBrk="1" hangingPunct="1">
              <a:defRPr/>
            </a:pPr>
            <a:r>
              <a:rPr lang="en-GB" sz="800" dirty="0" smtClean="0">
                <a:solidFill>
                  <a:schemeClr val="bg1"/>
                </a:solidFill>
              </a:rPr>
              <a:t>@ 2011 Critical Software Technologies Ltd Southampton</a:t>
            </a:r>
            <a:endParaRPr lang="pt-PT" sz="800" dirty="0" smtClean="0">
              <a:solidFill>
                <a:schemeClr val="bg1"/>
              </a:solidFill>
            </a:endParaRPr>
          </a:p>
        </p:txBody>
      </p:sp>
      <p:pic>
        <p:nvPicPr>
          <p:cNvPr id="3082" name="Picture 13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69863" y="4219575"/>
            <a:ext cx="130016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0616" grpId="0"/>
      <p:bldP spid="1560617" grpId="0" build="p">
        <p:tmplLst>
          <p:tmpl lvl="1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606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606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606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606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71463" indent="-271463" algn="l" rtl="0" eaLnBrk="0" fontAlgn="base" hangingPunct="0">
        <a:spcBef>
          <a:spcPts val="1000"/>
        </a:spcBef>
        <a:spcAft>
          <a:spcPct val="0"/>
        </a:spcAft>
        <a:buClr>
          <a:schemeClr val="tx1"/>
        </a:buClr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19138" indent="-268288" algn="l" rtl="0" eaLnBrk="0" fontAlgn="base" hangingPunct="0">
        <a:spcBef>
          <a:spcPts val="1000"/>
        </a:spcBef>
        <a:spcAft>
          <a:spcPct val="0"/>
        </a:spcAft>
        <a:buClr>
          <a:schemeClr val="tx1"/>
        </a:buClr>
        <a:buFont typeface="Arial" pitchFamily="34" charset="0"/>
        <a:buAutoNum type="alphaLcPeriod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1165225" indent="-266700" algn="l" rtl="0" eaLnBrk="0" fontAlgn="base" hangingPunct="0">
        <a:spcBef>
          <a:spcPts val="1000"/>
        </a:spcBef>
        <a:spcAft>
          <a:spcPct val="0"/>
        </a:spcAft>
        <a:buFont typeface="Arial" pitchFamily="34" charset="0"/>
        <a:buAutoNum type="alphaLcPeriod"/>
        <a:defRPr sz="1200">
          <a:solidFill>
            <a:schemeClr val="tx1"/>
          </a:solidFill>
          <a:latin typeface="+mn-lt"/>
          <a:ea typeface="+mn-ea"/>
          <a:cs typeface="+mn-cs"/>
        </a:defRPr>
      </a:lvl3pPr>
      <a:lvl4pPr marL="1841500" indent="-247650" algn="l" rtl="0" eaLnBrk="0" fontAlgn="base" hangingPunct="0">
        <a:spcBef>
          <a:spcPts val="1000"/>
        </a:spcBef>
        <a:spcAft>
          <a:spcPct val="0"/>
        </a:spcAft>
        <a:buClr>
          <a:srgbClr val="12151A"/>
        </a:buClr>
        <a:buFont typeface="Arial" pitchFamily="34" charset="0"/>
        <a:buAutoNum type="alphaLcPeriod"/>
        <a:defRPr sz="800">
          <a:solidFill>
            <a:schemeClr val="tx1"/>
          </a:solidFill>
          <a:latin typeface="+mn-lt"/>
          <a:ea typeface="+mn-ea"/>
          <a:cs typeface="+mn-cs"/>
        </a:defRPr>
      </a:lvl4pPr>
      <a:lvl5pPr marL="2249488" indent="-228600" algn="l" rtl="0" eaLnBrk="0" fontAlgn="base" hangingPunct="0">
        <a:spcBef>
          <a:spcPts val="1000"/>
        </a:spcBef>
        <a:spcAft>
          <a:spcPct val="0"/>
        </a:spcAft>
        <a:buClr>
          <a:srgbClr val="12151A"/>
        </a:buClr>
        <a:buFont typeface="Arial" pitchFamily="34" charset="0"/>
        <a:buChar char="§"/>
        <a:defRPr sz="1000">
          <a:solidFill>
            <a:srgbClr val="12151A"/>
          </a:solidFill>
          <a:latin typeface="+mn-lt"/>
          <a:ea typeface="+mn-ea"/>
          <a:cs typeface="+mn-cs"/>
        </a:defRPr>
      </a:lvl5pPr>
      <a:lvl6pPr marL="2706688" indent="-228600" algn="l" rtl="0" eaLnBrk="0" fontAlgn="base" hangingPunct="0">
        <a:spcBef>
          <a:spcPts val="1000"/>
        </a:spcBef>
        <a:spcAft>
          <a:spcPct val="0"/>
        </a:spcAft>
        <a:buClr>
          <a:srgbClr val="12151A"/>
        </a:buClr>
        <a:buFont typeface="Arial" charset="0"/>
        <a:buChar char="§"/>
        <a:defRPr sz="1000">
          <a:solidFill>
            <a:srgbClr val="12151A"/>
          </a:solidFill>
          <a:latin typeface="+mn-lt"/>
          <a:ea typeface="+mn-ea"/>
          <a:cs typeface="+mn-cs"/>
        </a:defRPr>
      </a:lvl6pPr>
      <a:lvl7pPr marL="3163888" indent="-228600" algn="l" rtl="0" eaLnBrk="0" fontAlgn="base" hangingPunct="0">
        <a:spcBef>
          <a:spcPts val="1000"/>
        </a:spcBef>
        <a:spcAft>
          <a:spcPct val="0"/>
        </a:spcAft>
        <a:buClr>
          <a:srgbClr val="12151A"/>
        </a:buClr>
        <a:buFont typeface="Arial" charset="0"/>
        <a:buChar char="§"/>
        <a:defRPr sz="1000">
          <a:solidFill>
            <a:srgbClr val="12151A"/>
          </a:solidFill>
          <a:latin typeface="+mn-lt"/>
          <a:ea typeface="+mn-ea"/>
          <a:cs typeface="+mn-cs"/>
        </a:defRPr>
      </a:lvl7pPr>
      <a:lvl8pPr marL="3621088" indent="-228600" algn="l" rtl="0" eaLnBrk="0" fontAlgn="base" hangingPunct="0">
        <a:spcBef>
          <a:spcPts val="1000"/>
        </a:spcBef>
        <a:spcAft>
          <a:spcPct val="0"/>
        </a:spcAft>
        <a:buClr>
          <a:srgbClr val="12151A"/>
        </a:buClr>
        <a:buFont typeface="Arial" charset="0"/>
        <a:buChar char="§"/>
        <a:defRPr sz="1000">
          <a:solidFill>
            <a:srgbClr val="12151A"/>
          </a:solidFill>
          <a:latin typeface="+mn-lt"/>
          <a:ea typeface="+mn-ea"/>
          <a:cs typeface="+mn-cs"/>
        </a:defRPr>
      </a:lvl8pPr>
      <a:lvl9pPr marL="4078288" indent="-228600" algn="l" rtl="0" eaLnBrk="0" fontAlgn="base" hangingPunct="0">
        <a:spcBef>
          <a:spcPts val="1000"/>
        </a:spcBef>
        <a:spcAft>
          <a:spcPct val="0"/>
        </a:spcAft>
        <a:buClr>
          <a:srgbClr val="12151A"/>
        </a:buClr>
        <a:buFont typeface="Arial" charset="0"/>
        <a:buChar char="§"/>
        <a:defRPr sz="1000">
          <a:solidFill>
            <a:srgbClr val="12151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2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779588"/>
            <a:ext cx="2286000" cy="811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100" name="Rectangle 3"/>
          <p:cNvSpPr>
            <a:spLocks/>
          </p:cNvSpPr>
          <p:nvPr/>
        </p:nvSpPr>
        <p:spPr bwMode="auto">
          <a:xfrm flipH="1">
            <a:off x="0" y="2590800"/>
            <a:ext cx="2286000" cy="2325688"/>
          </a:xfrm>
          <a:prstGeom prst="rect">
            <a:avLst/>
          </a:prstGeom>
          <a:solidFill>
            <a:srgbClr val="12151A">
              <a:alpha val="76077"/>
            </a:srgb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57200" eaLnBrk="1" hangingPunct="1"/>
            <a:endParaRPr lang="en-GB" sz="180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86000" y="1779588"/>
            <a:ext cx="6858000" cy="3136900"/>
            <a:chOff x="2286000" y="1778921"/>
            <a:chExt cx="6858000" cy="3138130"/>
          </a:xfrm>
        </p:grpSpPr>
        <p:sp>
          <p:nvSpPr>
            <p:cNvPr id="4107" name="Rectangle 3"/>
            <p:cNvSpPr>
              <a:spLocks/>
            </p:cNvSpPr>
            <p:nvPr/>
          </p:nvSpPr>
          <p:spPr bwMode="auto">
            <a:xfrm flipH="1">
              <a:off x="2286000" y="1778921"/>
              <a:ext cx="6858000" cy="3138130"/>
            </a:xfrm>
            <a:prstGeom prst="rect">
              <a:avLst/>
            </a:prstGeom>
            <a:solidFill>
              <a:srgbClr val="12151A">
                <a:alpha val="30196"/>
              </a:srgbClr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 eaLnBrk="1" hangingPunct="1"/>
              <a:endParaRPr lang="en-GB" sz="1800"/>
            </a:p>
          </p:txBody>
        </p:sp>
        <p:sp>
          <p:nvSpPr>
            <p:cNvPr id="4108" name="Rectangle 3"/>
            <p:cNvSpPr>
              <a:spLocks/>
            </p:cNvSpPr>
            <p:nvPr/>
          </p:nvSpPr>
          <p:spPr bwMode="auto">
            <a:xfrm flipH="1">
              <a:off x="2286000" y="2590451"/>
              <a:ext cx="6629400" cy="23266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 eaLnBrk="1" hangingPunct="1"/>
              <a:endParaRPr lang="en-GB" sz="1800"/>
            </a:p>
          </p:txBody>
        </p:sp>
        <p:sp>
          <p:nvSpPr>
            <p:cNvPr id="4109" name="Rectangle 3"/>
            <p:cNvSpPr>
              <a:spLocks/>
            </p:cNvSpPr>
            <p:nvPr/>
          </p:nvSpPr>
          <p:spPr bwMode="auto">
            <a:xfrm flipH="1">
              <a:off x="8915400" y="2590451"/>
              <a:ext cx="228600" cy="2326600"/>
            </a:xfrm>
            <a:prstGeom prst="rect">
              <a:avLst/>
            </a:prstGeom>
            <a:solidFill>
              <a:srgbClr val="12151A">
                <a:alpha val="90195"/>
              </a:srgbClr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 eaLnBrk="1" hangingPunct="1"/>
              <a:endParaRPr lang="en-GB" sz="1800"/>
            </a:p>
          </p:txBody>
        </p:sp>
        <p:sp>
          <p:nvSpPr>
            <p:cNvPr id="4110" name="Rectangle 3"/>
            <p:cNvSpPr>
              <a:spLocks/>
            </p:cNvSpPr>
            <p:nvPr/>
          </p:nvSpPr>
          <p:spPr bwMode="auto">
            <a:xfrm flipH="1">
              <a:off x="8915400" y="1778921"/>
              <a:ext cx="228600" cy="811530"/>
            </a:xfrm>
            <a:prstGeom prst="rect">
              <a:avLst/>
            </a:prstGeom>
            <a:solidFill>
              <a:srgbClr val="8A0E27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 eaLnBrk="1" hangingPunct="1"/>
              <a:endParaRPr lang="en-GB" sz="1800"/>
            </a:p>
          </p:txBody>
        </p:sp>
      </p:grpSp>
      <p:sp>
        <p:nvSpPr>
          <p:cNvPr id="4102" name="TextBox 18"/>
          <p:cNvSpPr txBox="1">
            <a:spLocks noChangeArrowheads="1"/>
          </p:cNvSpPr>
          <p:nvPr/>
        </p:nvSpPr>
        <p:spPr bwMode="auto">
          <a:xfrm>
            <a:off x="76200" y="2667000"/>
            <a:ext cx="1905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1pPr>
            <a:lvl2pPr marL="742950" indent="-285750" defTabSz="457200"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2pPr>
            <a:lvl3pPr marL="1143000" indent="-228600" defTabSz="457200"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3pPr>
            <a:lvl4pPr marL="1600200" indent="-228600" defTabSz="457200"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4pPr>
            <a:lvl5pPr marL="2057400" indent="-228600" defTabSz="457200"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pt-PT" sz="2000" dirty="0" smtClean="0">
                <a:solidFill>
                  <a:schemeClr val="bg1"/>
                </a:solidFill>
              </a:rPr>
              <a:t>Dependable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pt-PT" sz="2000" dirty="0" smtClean="0">
                <a:solidFill>
                  <a:schemeClr val="bg1"/>
                </a:solidFill>
              </a:rPr>
              <a:t>Technologies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pt-PT" sz="2000" dirty="0" smtClean="0">
                <a:solidFill>
                  <a:schemeClr val="bg1"/>
                </a:solidFill>
              </a:rPr>
              <a:t>For Critical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pt-PT" sz="2000" dirty="0" smtClean="0">
                <a:solidFill>
                  <a:schemeClr val="bg1"/>
                </a:solidFill>
              </a:rPr>
              <a:t>Systems</a:t>
            </a:r>
          </a:p>
        </p:txBody>
      </p:sp>
      <p:sp>
        <p:nvSpPr>
          <p:cNvPr id="1580071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2382838" y="2662238"/>
            <a:ext cx="64325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580072" name="Rectangle 4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4425" y="3232150"/>
            <a:ext cx="6443663" cy="156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4105" name="Footer Placeholder 4"/>
          <p:cNvSpPr txBox="1">
            <a:spLocks/>
          </p:cNvSpPr>
          <p:nvPr/>
        </p:nvSpPr>
        <p:spPr bwMode="auto">
          <a:xfrm rot="-5400000">
            <a:off x="-568324" y="5684837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1pPr>
            <a:lvl2pPr marL="742950" indent="-285750" defTabSz="457200"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2pPr>
            <a:lvl3pPr marL="1143000" indent="-228600" defTabSz="457200"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3pPr>
            <a:lvl4pPr marL="1600200" indent="-228600" defTabSz="457200"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4pPr>
            <a:lvl5pPr marL="2057400" indent="-228600" defTabSz="457200"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 Unicode MS" pitchFamily="34" charset="-128"/>
              </a:defRPr>
            </a:lvl9pPr>
          </a:lstStyle>
          <a:p>
            <a:pPr eaLnBrk="1" hangingPunct="1">
              <a:defRPr/>
            </a:pPr>
            <a:r>
              <a:rPr lang="en-GB" sz="800" dirty="0" smtClean="0">
                <a:solidFill>
                  <a:schemeClr val="bg1"/>
                </a:solidFill>
              </a:rPr>
              <a:t>@ 2011 Critical Software Technologies Ltd Southampton</a:t>
            </a:r>
            <a:endParaRPr lang="pt-PT" sz="800" dirty="0" smtClean="0">
              <a:solidFill>
                <a:schemeClr val="bg1"/>
              </a:solidFill>
            </a:endParaRPr>
          </a:p>
        </p:txBody>
      </p:sp>
      <p:pic>
        <p:nvPicPr>
          <p:cNvPr id="4106" name="Picture 13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69863" y="4219575"/>
            <a:ext cx="130016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0071" grpId="0"/>
      <p:bldP spid="1580072" grpId="0" build="p">
        <p:tmplLst>
          <p:tmpl lvl="1">
            <p:tnLst>
              <p:par>
                <p:cTn xmlns:p14="http://schemas.microsoft.com/office/powerpoint/2010/main"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800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800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800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800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71463" indent="-271463" algn="l" rtl="0" eaLnBrk="0" fontAlgn="base" hangingPunct="0">
        <a:spcBef>
          <a:spcPts val="1000"/>
        </a:spcBef>
        <a:spcAft>
          <a:spcPct val="0"/>
        </a:spcAft>
        <a:buClr>
          <a:schemeClr val="tx1"/>
        </a:buClr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19138" indent="-268288" algn="l" rtl="0" eaLnBrk="0" fontAlgn="base" hangingPunct="0">
        <a:spcBef>
          <a:spcPts val="1000"/>
        </a:spcBef>
        <a:spcAft>
          <a:spcPct val="0"/>
        </a:spcAft>
        <a:buClr>
          <a:schemeClr val="tx1"/>
        </a:buClr>
        <a:buFont typeface="Arial" pitchFamily="34" charset="0"/>
        <a:buAutoNum type="alphaLcPeriod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1165225" indent="-266700" algn="l" rtl="0" eaLnBrk="0" fontAlgn="base" hangingPunct="0">
        <a:spcBef>
          <a:spcPts val="1000"/>
        </a:spcBef>
        <a:spcAft>
          <a:spcPct val="0"/>
        </a:spcAft>
        <a:buFont typeface="Arial" pitchFamily="34" charset="0"/>
        <a:buAutoNum type="alphaLcPeriod"/>
        <a:defRPr sz="1200">
          <a:solidFill>
            <a:schemeClr val="tx1"/>
          </a:solidFill>
          <a:latin typeface="+mn-lt"/>
          <a:ea typeface="+mn-ea"/>
          <a:cs typeface="+mn-cs"/>
        </a:defRPr>
      </a:lvl3pPr>
      <a:lvl4pPr marL="1863725" indent="-247650" algn="l" rtl="0" eaLnBrk="0" fontAlgn="base" hangingPunct="0">
        <a:spcBef>
          <a:spcPts val="1000"/>
        </a:spcBef>
        <a:spcAft>
          <a:spcPct val="0"/>
        </a:spcAft>
        <a:buClr>
          <a:srgbClr val="12151A"/>
        </a:buClr>
        <a:buFont typeface="Arial" pitchFamily="34" charset="0"/>
        <a:buAutoNum type="alphaLcPeriod"/>
        <a:defRPr sz="800">
          <a:solidFill>
            <a:schemeClr val="tx1"/>
          </a:solidFill>
          <a:latin typeface="+mn-lt"/>
          <a:ea typeface="+mn-ea"/>
          <a:cs typeface="+mn-cs"/>
        </a:defRPr>
      </a:lvl4pPr>
      <a:lvl5pPr marL="2271713" indent="-228600" algn="l" rtl="0" eaLnBrk="0" fontAlgn="base" hangingPunct="0">
        <a:spcBef>
          <a:spcPts val="1000"/>
        </a:spcBef>
        <a:spcAft>
          <a:spcPct val="0"/>
        </a:spcAft>
        <a:buClr>
          <a:srgbClr val="12151A"/>
        </a:buClr>
        <a:buFont typeface="Arial" pitchFamily="34" charset="0"/>
        <a:buChar char="§"/>
        <a:defRPr sz="1000">
          <a:solidFill>
            <a:srgbClr val="12151A"/>
          </a:solidFill>
          <a:latin typeface="+mn-lt"/>
          <a:ea typeface="+mn-ea"/>
          <a:cs typeface="+mn-cs"/>
        </a:defRPr>
      </a:lvl5pPr>
      <a:lvl6pPr marL="2728913" indent="-228600" algn="l" rtl="0" eaLnBrk="0" fontAlgn="base" hangingPunct="0">
        <a:spcBef>
          <a:spcPts val="1000"/>
        </a:spcBef>
        <a:spcAft>
          <a:spcPct val="0"/>
        </a:spcAft>
        <a:buClr>
          <a:srgbClr val="12151A"/>
        </a:buClr>
        <a:buFont typeface="Arial" charset="0"/>
        <a:buChar char="§"/>
        <a:defRPr sz="1000">
          <a:solidFill>
            <a:srgbClr val="12151A"/>
          </a:solidFill>
          <a:latin typeface="+mn-lt"/>
          <a:ea typeface="+mn-ea"/>
          <a:cs typeface="+mn-cs"/>
        </a:defRPr>
      </a:lvl6pPr>
      <a:lvl7pPr marL="3186113" indent="-228600" algn="l" rtl="0" eaLnBrk="0" fontAlgn="base" hangingPunct="0">
        <a:spcBef>
          <a:spcPts val="1000"/>
        </a:spcBef>
        <a:spcAft>
          <a:spcPct val="0"/>
        </a:spcAft>
        <a:buClr>
          <a:srgbClr val="12151A"/>
        </a:buClr>
        <a:buFont typeface="Arial" charset="0"/>
        <a:buChar char="§"/>
        <a:defRPr sz="1000">
          <a:solidFill>
            <a:srgbClr val="12151A"/>
          </a:solidFill>
          <a:latin typeface="+mn-lt"/>
          <a:ea typeface="+mn-ea"/>
          <a:cs typeface="+mn-cs"/>
        </a:defRPr>
      </a:lvl7pPr>
      <a:lvl8pPr marL="3643313" indent="-228600" algn="l" rtl="0" eaLnBrk="0" fontAlgn="base" hangingPunct="0">
        <a:spcBef>
          <a:spcPts val="1000"/>
        </a:spcBef>
        <a:spcAft>
          <a:spcPct val="0"/>
        </a:spcAft>
        <a:buClr>
          <a:srgbClr val="12151A"/>
        </a:buClr>
        <a:buFont typeface="Arial" charset="0"/>
        <a:buChar char="§"/>
        <a:defRPr sz="1000">
          <a:solidFill>
            <a:srgbClr val="12151A"/>
          </a:solidFill>
          <a:latin typeface="+mn-lt"/>
          <a:ea typeface="+mn-ea"/>
          <a:cs typeface="+mn-cs"/>
        </a:defRPr>
      </a:lvl8pPr>
      <a:lvl9pPr marL="4100513" indent="-228600" algn="l" rtl="0" eaLnBrk="0" fontAlgn="base" hangingPunct="0">
        <a:spcBef>
          <a:spcPts val="1000"/>
        </a:spcBef>
        <a:spcAft>
          <a:spcPct val="0"/>
        </a:spcAft>
        <a:buClr>
          <a:srgbClr val="12151A"/>
        </a:buClr>
        <a:buFont typeface="Arial" charset="0"/>
        <a:buChar char="§"/>
        <a:defRPr sz="1000">
          <a:solidFill>
            <a:srgbClr val="12151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160104"/>
            <a:ext cx="7772400" cy="1246796"/>
          </a:xfrm>
        </p:spPr>
        <p:txBody>
          <a:bodyPr/>
          <a:lstStyle/>
          <a:p>
            <a:r>
              <a:rPr lang="en-US" sz="2400" dirty="0"/>
              <a:t>Introducing Formal Analysis with Event-B into an Established Safety Analysis </a:t>
            </a:r>
            <a:r>
              <a:rPr lang="en-US" sz="2400" dirty="0" smtClean="0"/>
              <a:t>Process</a:t>
            </a:r>
          </a:p>
          <a:p>
            <a:r>
              <a:rPr lang="en-US" dirty="0" smtClean="0"/>
              <a:t>John </a:t>
            </a:r>
            <a:r>
              <a:rPr lang="en-US" dirty="0" smtClean="0"/>
              <a:t>Colley, </a:t>
            </a:r>
            <a:r>
              <a:rPr lang="en-US" smtClean="0"/>
              <a:t>Michael Butler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A879A-5903-43DB-95EA-57A889EE41F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996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B141FB-8881-4097-8B87-8A6C4C75566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itle 3"/>
          <p:cNvSpPr>
            <a:spLocks noGrp="1"/>
          </p:cNvSpPr>
          <p:nvPr/>
        </p:nvSpPr>
        <p:spPr>
          <a:xfrm>
            <a:off x="487448" y="234171"/>
            <a:ext cx="8229600" cy="697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Step I: Identifying Potentially Hazards Control Actions</a:t>
            </a:r>
            <a:endParaRPr lang="en-US" sz="3200" dirty="0"/>
          </a:p>
        </p:txBody>
      </p:sp>
      <p:sp>
        <p:nvSpPr>
          <p:cNvPr id="6" name="Content Placeholder 7"/>
          <p:cNvSpPr>
            <a:spLocks noGrp="1"/>
          </p:cNvSpPr>
          <p:nvPr/>
        </p:nvSpPr>
        <p:spPr>
          <a:xfrm>
            <a:off x="487448" y="5222847"/>
            <a:ext cx="8229600" cy="9382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The Door must always be locked when there is water in the Drum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An “Unlock Door” command must never be issued until the water is fully drained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A “Lock Door” command must be issued before starting to fill the Drum</a:t>
            </a:r>
            <a:endParaRPr lang="en-US" sz="1800" dirty="0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8567"/>
            <a:ext cx="8907036" cy="219456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487448" y="4526884"/>
            <a:ext cx="2454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Safety Constraints</a:t>
            </a:r>
            <a:endParaRPr lang="en-US" sz="2400" dirty="0"/>
          </a:p>
        </p:txBody>
      </p:sp>
      <p:sp>
        <p:nvSpPr>
          <p:cNvPr id="9" name="Slide Number Placeholder 2"/>
          <p:cNvSpPr>
            <a:spLocks noGrp="1"/>
          </p:cNvSpPr>
          <p:nvPr/>
        </p:nvSpPr>
        <p:spPr>
          <a:xfrm>
            <a:off x="6583448" y="62587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10A93-8F4F-C44C-A0AE-B92E3BB83C8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75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3"/>
          <p:cNvSpPr>
            <a:spLocks noGrp="1"/>
          </p:cNvSpPr>
          <p:nvPr/>
        </p:nvSpPr>
        <p:spPr>
          <a:xfrm>
            <a:off x="195949" y="79720"/>
            <a:ext cx="8686800" cy="480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Step II: Determining how Unsafe Control Actions could Occur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3332931" y="708088"/>
            <a:ext cx="2368230" cy="3204477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10"/>
          <p:cNvSpPr txBox="1"/>
          <p:nvPr/>
        </p:nvSpPr>
        <p:spPr>
          <a:xfrm>
            <a:off x="3332931" y="71793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Controller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9212" y="4600697"/>
            <a:ext cx="2368230" cy="2092076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Box 14"/>
          <p:cNvSpPr txBox="1"/>
          <p:nvPr/>
        </p:nvSpPr>
        <p:spPr>
          <a:xfrm>
            <a:off x="309212" y="4610973"/>
            <a:ext cx="1777725" cy="385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Human Operator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42366" y="4165793"/>
            <a:ext cx="1525545" cy="869808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18"/>
          <p:cNvSpPr txBox="1"/>
          <p:nvPr/>
        </p:nvSpPr>
        <p:spPr>
          <a:xfrm>
            <a:off x="3687881" y="4233550"/>
            <a:ext cx="15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 open;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Water in Drum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677442" y="4879881"/>
            <a:ext cx="1075857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Straight Arrow Connector 40"/>
          <p:cNvCxnSpPr/>
          <p:nvPr/>
        </p:nvCxnSpPr>
        <p:spPr>
          <a:xfrm>
            <a:off x="1934224" y="4347969"/>
            <a:ext cx="1819076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2" name="Rectangle 41"/>
          <p:cNvSpPr/>
          <p:nvPr/>
        </p:nvSpPr>
        <p:spPr>
          <a:xfrm>
            <a:off x="870367" y="3575500"/>
            <a:ext cx="2082082" cy="369333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22"/>
          <p:cNvSpPr txBox="1"/>
          <p:nvPr/>
        </p:nvSpPr>
        <p:spPr>
          <a:xfrm>
            <a:off x="1086275" y="3575501"/>
            <a:ext cx="169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Actuator Failure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>
            <a:endCxn id="43" idx="2"/>
          </p:cNvCxnSpPr>
          <p:nvPr/>
        </p:nvCxnSpPr>
        <p:spPr>
          <a:xfrm flipV="1">
            <a:off x="1934224" y="3944833"/>
            <a:ext cx="0" cy="40313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5" name="Straight Arrow Connector 44"/>
          <p:cNvCxnSpPr>
            <a:endCxn id="43" idx="0"/>
          </p:cNvCxnSpPr>
          <p:nvPr/>
        </p:nvCxnSpPr>
        <p:spPr>
          <a:xfrm>
            <a:off x="1934224" y="1973633"/>
            <a:ext cx="0" cy="160186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6" name="Straight Connector 45"/>
          <p:cNvCxnSpPr/>
          <p:nvPr/>
        </p:nvCxnSpPr>
        <p:spPr>
          <a:xfrm>
            <a:off x="1934224" y="1973633"/>
            <a:ext cx="1398707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7" name="Rectangle 46"/>
          <p:cNvSpPr/>
          <p:nvPr/>
        </p:nvSpPr>
        <p:spPr>
          <a:xfrm>
            <a:off x="6047165" y="3543233"/>
            <a:ext cx="2208060" cy="369333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27"/>
          <p:cNvSpPr txBox="1"/>
          <p:nvPr/>
        </p:nvSpPr>
        <p:spPr>
          <a:xfrm>
            <a:off x="6405212" y="3543233"/>
            <a:ext cx="151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Sensor Failure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9" name="Straight Connector 48"/>
          <p:cNvCxnSpPr>
            <a:stCxn id="38" idx="3"/>
          </p:cNvCxnSpPr>
          <p:nvPr/>
        </p:nvCxnSpPr>
        <p:spPr>
          <a:xfrm flipV="1">
            <a:off x="5267911" y="4594843"/>
            <a:ext cx="1872351" cy="5854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0" name="Straight Arrow Connector 49"/>
          <p:cNvCxnSpPr/>
          <p:nvPr/>
        </p:nvCxnSpPr>
        <p:spPr>
          <a:xfrm flipV="1">
            <a:off x="7151195" y="3912565"/>
            <a:ext cx="0" cy="70426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1" name="Straight Connector 50"/>
          <p:cNvCxnSpPr>
            <a:stCxn id="47" idx="0"/>
          </p:cNvCxnSpPr>
          <p:nvPr/>
        </p:nvCxnSpPr>
        <p:spPr>
          <a:xfrm flipV="1">
            <a:off x="7151195" y="1973633"/>
            <a:ext cx="0" cy="156960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2" name="Straight Arrow Connector 51"/>
          <p:cNvCxnSpPr/>
          <p:nvPr/>
        </p:nvCxnSpPr>
        <p:spPr>
          <a:xfrm flipH="1">
            <a:off x="5701162" y="1973633"/>
            <a:ext cx="1450033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3" name="TextBox 32"/>
          <p:cNvSpPr txBox="1"/>
          <p:nvPr/>
        </p:nvSpPr>
        <p:spPr>
          <a:xfrm>
            <a:off x="870367" y="2477077"/>
            <a:ext cx="10481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Lock Issued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 not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Received</a:t>
            </a:r>
          </a:p>
        </p:txBody>
      </p:sp>
      <p:sp>
        <p:nvSpPr>
          <p:cNvPr id="54" name="TextBox 33"/>
          <p:cNvSpPr txBox="1"/>
          <p:nvPr/>
        </p:nvSpPr>
        <p:spPr>
          <a:xfrm>
            <a:off x="2677442" y="4929304"/>
            <a:ext cx="11053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 not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Properly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Closed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Opens Door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Drum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Has Water</a:t>
            </a:r>
          </a:p>
        </p:txBody>
      </p:sp>
      <p:sp>
        <p:nvSpPr>
          <p:cNvPr id="55" name="TextBox 37"/>
          <p:cNvSpPr txBox="1"/>
          <p:nvPr/>
        </p:nvSpPr>
        <p:spPr>
          <a:xfrm>
            <a:off x="7126118" y="2446406"/>
            <a:ext cx="17313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Missing/Spurious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on whether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 is Closed or not</a:t>
            </a:r>
          </a:p>
        </p:txBody>
      </p:sp>
      <p:sp>
        <p:nvSpPr>
          <p:cNvPr id="56" name="TextBox 43"/>
          <p:cNvSpPr txBox="1"/>
          <p:nvPr/>
        </p:nvSpPr>
        <p:spPr>
          <a:xfrm>
            <a:off x="5256590" y="4608451"/>
            <a:ext cx="2107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 Closed signaled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not Properly Closed</a:t>
            </a:r>
          </a:p>
        </p:txBody>
      </p:sp>
      <p:sp>
        <p:nvSpPr>
          <p:cNvPr id="57" name="TextBox 44"/>
          <p:cNvSpPr txBox="1"/>
          <p:nvPr/>
        </p:nvSpPr>
        <p:spPr>
          <a:xfrm>
            <a:off x="2365012" y="4292920"/>
            <a:ext cx="1412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 not Locked</a:t>
            </a:r>
          </a:p>
        </p:txBody>
      </p:sp>
      <p:sp>
        <p:nvSpPr>
          <p:cNvPr id="58" name="TextBox 42"/>
          <p:cNvSpPr txBox="1"/>
          <p:nvPr/>
        </p:nvSpPr>
        <p:spPr>
          <a:xfrm>
            <a:off x="3371071" y="1819244"/>
            <a:ext cx="224706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Requirements not fully specified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Requirements not Implemented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 Model Incorrect</a:t>
            </a:r>
          </a:p>
        </p:txBody>
      </p:sp>
      <p:sp>
        <p:nvSpPr>
          <p:cNvPr id="59" name="TextBox 46"/>
          <p:cNvSpPr txBox="1"/>
          <p:nvPr/>
        </p:nvSpPr>
        <p:spPr>
          <a:xfrm>
            <a:off x="430375" y="5344520"/>
            <a:ext cx="2247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Inadequately Trained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 Model Incorrect</a:t>
            </a:r>
          </a:p>
        </p:txBody>
      </p:sp>
      <p:sp>
        <p:nvSpPr>
          <p:cNvPr id="6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50313" y="6613525"/>
            <a:ext cx="368300" cy="214313"/>
          </a:xfrm>
        </p:spPr>
        <p:txBody>
          <a:bodyPr/>
          <a:lstStyle/>
          <a:p>
            <a:pPr>
              <a:defRPr/>
            </a:pPr>
            <a:fld id="{43B141FB-8881-4097-8B87-8A6C4C75566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6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3"/>
          <p:cNvSpPr>
            <a:spLocks noGrp="1"/>
          </p:cNvSpPr>
          <p:nvPr/>
        </p:nvSpPr>
        <p:spPr>
          <a:xfrm>
            <a:off x="195949" y="79720"/>
            <a:ext cx="8686800" cy="480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Step II: Determining how Unsafe Control Actions could Occur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3332931" y="708088"/>
            <a:ext cx="2368230" cy="3204477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10"/>
          <p:cNvSpPr txBox="1"/>
          <p:nvPr/>
        </p:nvSpPr>
        <p:spPr>
          <a:xfrm>
            <a:off x="3332931" y="71793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Controller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9212" y="4600697"/>
            <a:ext cx="2368230" cy="2092076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Box 14"/>
          <p:cNvSpPr txBox="1"/>
          <p:nvPr/>
        </p:nvSpPr>
        <p:spPr>
          <a:xfrm>
            <a:off x="309212" y="4610973"/>
            <a:ext cx="1777725" cy="385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Human Operator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42366" y="4165793"/>
            <a:ext cx="1525545" cy="869808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18"/>
          <p:cNvSpPr txBox="1"/>
          <p:nvPr/>
        </p:nvSpPr>
        <p:spPr>
          <a:xfrm>
            <a:off x="3687881" y="4233550"/>
            <a:ext cx="15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 open;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Water in Drum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677442" y="4879881"/>
            <a:ext cx="1075857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Straight Arrow Connector 40"/>
          <p:cNvCxnSpPr/>
          <p:nvPr/>
        </p:nvCxnSpPr>
        <p:spPr>
          <a:xfrm>
            <a:off x="1934224" y="4347969"/>
            <a:ext cx="1819076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2" name="Rectangle 41"/>
          <p:cNvSpPr/>
          <p:nvPr/>
        </p:nvSpPr>
        <p:spPr>
          <a:xfrm>
            <a:off x="870367" y="3575500"/>
            <a:ext cx="2082082" cy="369333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22"/>
          <p:cNvSpPr txBox="1"/>
          <p:nvPr/>
        </p:nvSpPr>
        <p:spPr>
          <a:xfrm>
            <a:off x="1086275" y="3575501"/>
            <a:ext cx="169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Actuator Failure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>
            <a:endCxn id="43" idx="2"/>
          </p:cNvCxnSpPr>
          <p:nvPr/>
        </p:nvCxnSpPr>
        <p:spPr>
          <a:xfrm flipV="1">
            <a:off x="1934224" y="3944833"/>
            <a:ext cx="0" cy="40313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5" name="Straight Arrow Connector 44"/>
          <p:cNvCxnSpPr>
            <a:endCxn id="43" idx="0"/>
          </p:cNvCxnSpPr>
          <p:nvPr/>
        </p:nvCxnSpPr>
        <p:spPr>
          <a:xfrm>
            <a:off x="1934224" y="1973633"/>
            <a:ext cx="0" cy="160186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6" name="Straight Connector 45"/>
          <p:cNvCxnSpPr/>
          <p:nvPr/>
        </p:nvCxnSpPr>
        <p:spPr>
          <a:xfrm>
            <a:off x="1934224" y="1973633"/>
            <a:ext cx="1398707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7" name="Rectangle 46"/>
          <p:cNvSpPr/>
          <p:nvPr/>
        </p:nvSpPr>
        <p:spPr>
          <a:xfrm>
            <a:off x="6047165" y="3543233"/>
            <a:ext cx="2208060" cy="369333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27"/>
          <p:cNvSpPr txBox="1"/>
          <p:nvPr/>
        </p:nvSpPr>
        <p:spPr>
          <a:xfrm>
            <a:off x="6405212" y="3543233"/>
            <a:ext cx="151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Sensor Failure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9" name="Straight Connector 48"/>
          <p:cNvCxnSpPr>
            <a:stCxn id="38" idx="3"/>
          </p:cNvCxnSpPr>
          <p:nvPr/>
        </p:nvCxnSpPr>
        <p:spPr>
          <a:xfrm flipV="1">
            <a:off x="5267911" y="4594843"/>
            <a:ext cx="1872351" cy="5854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0" name="Straight Arrow Connector 49"/>
          <p:cNvCxnSpPr/>
          <p:nvPr/>
        </p:nvCxnSpPr>
        <p:spPr>
          <a:xfrm flipV="1">
            <a:off x="7151195" y="3912565"/>
            <a:ext cx="0" cy="70426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1" name="Straight Connector 50"/>
          <p:cNvCxnSpPr>
            <a:stCxn id="47" idx="0"/>
          </p:cNvCxnSpPr>
          <p:nvPr/>
        </p:nvCxnSpPr>
        <p:spPr>
          <a:xfrm flipV="1">
            <a:off x="7151195" y="1973633"/>
            <a:ext cx="0" cy="156960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2" name="Straight Arrow Connector 51"/>
          <p:cNvCxnSpPr/>
          <p:nvPr/>
        </p:nvCxnSpPr>
        <p:spPr>
          <a:xfrm flipH="1">
            <a:off x="5701162" y="1973633"/>
            <a:ext cx="1450033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3" name="TextBox 32"/>
          <p:cNvSpPr txBox="1"/>
          <p:nvPr/>
        </p:nvSpPr>
        <p:spPr>
          <a:xfrm>
            <a:off x="870367" y="2477077"/>
            <a:ext cx="10481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Lock Issued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 not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Received</a:t>
            </a:r>
          </a:p>
        </p:txBody>
      </p:sp>
      <p:sp>
        <p:nvSpPr>
          <p:cNvPr id="54" name="TextBox 33"/>
          <p:cNvSpPr txBox="1"/>
          <p:nvPr/>
        </p:nvSpPr>
        <p:spPr>
          <a:xfrm>
            <a:off x="2677442" y="4929304"/>
            <a:ext cx="11053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 not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Properly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Closed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Opens Door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Drum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Has Water</a:t>
            </a:r>
          </a:p>
        </p:txBody>
      </p:sp>
      <p:sp>
        <p:nvSpPr>
          <p:cNvPr id="55" name="TextBox 37"/>
          <p:cNvSpPr txBox="1"/>
          <p:nvPr/>
        </p:nvSpPr>
        <p:spPr>
          <a:xfrm>
            <a:off x="7126118" y="2446406"/>
            <a:ext cx="17313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Missing/Spurious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on whether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 is Closed or not</a:t>
            </a:r>
          </a:p>
        </p:txBody>
      </p:sp>
      <p:sp>
        <p:nvSpPr>
          <p:cNvPr id="56" name="TextBox 43"/>
          <p:cNvSpPr txBox="1"/>
          <p:nvPr/>
        </p:nvSpPr>
        <p:spPr>
          <a:xfrm>
            <a:off x="5256590" y="4608451"/>
            <a:ext cx="2107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 Closed signaled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not Properly Closed</a:t>
            </a:r>
          </a:p>
        </p:txBody>
      </p:sp>
      <p:sp>
        <p:nvSpPr>
          <p:cNvPr id="57" name="TextBox 44"/>
          <p:cNvSpPr txBox="1"/>
          <p:nvPr/>
        </p:nvSpPr>
        <p:spPr>
          <a:xfrm>
            <a:off x="2365012" y="4292920"/>
            <a:ext cx="1412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 not Locked</a:t>
            </a:r>
          </a:p>
        </p:txBody>
      </p:sp>
      <p:sp>
        <p:nvSpPr>
          <p:cNvPr id="58" name="TextBox 42"/>
          <p:cNvSpPr txBox="1"/>
          <p:nvPr/>
        </p:nvSpPr>
        <p:spPr>
          <a:xfrm>
            <a:off x="3371071" y="1819244"/>
            <a:ext cx="224706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Requirements not fully specified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Requirements not Implemented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 Model Incorrect</a:t>
            </a:r>
          </a:p>
        </p:txBody>
      </p:sp>
      <p:sp>
        <p:nvSpPr>
          <p:cNvPr id="59" name="TextBox 46"/>
          <p:cNvSpPr txBox="1"/>
          <p:nvPr/>
        </p:nvSpPr>
        <p:spPr>
          <a:xfrm>
            <a:off x="430375" y="5344520"/>
            <a:ext cx="2247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Inadequately Trained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 Model Incorrect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95769" y="2410462"/>
            <a:ext cx="6429687" cy="2501092"/>
          </a:xfrm>
          <a:prstGeom prst="rect">
            <a:avLst/>
          </a:prstGeom>
          <a:solidFill>
            <a:srgbClr val="C0504D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 smtClean="0"/>
              <a:t>Motivates the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3600" dirty="0" smtClean="0"/>
              <a:t> Design     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3600" dirty="0" smtClean="0"/>
              <a:t> Test Plan</a:t>
            </a:r>
            <a:endParaRPr lang="en-US" sz="3600" dirty="0"/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50313" y="6613525"/>
            <a:ext cx="368300" cy="214313"/>
          </a:xfrm>
        </p:spPr>
        <p:txBody>
          <a:bodyPr/>
          <a:lstStyle/>
          <a:p>
            <a:pPr>
              <a:defRPr/>
            </a:pPr>
            <a:fld id="{43B141FB-8881-4097-8B87-8A6C4C75566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9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B141FB-8881-4097-8B87-8A6C4C75566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itle 2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Deriving the Formal Safety Constraints</a:t>
            </a:r>
            <a:endParaRPr lang="en-US" sz="3200" dirty="0"/>
          </a:p>
        </p:txBody>
      </p:sp>
      <p:sp>
        <p:nvSpPr>
          <p:cNvPr id="6" name="Content Placeholder 3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Natural Language Constraints developed systematically by the </a:t>
            </a:r>
            <a:r>
              <a:rPr lang="en-US" sz="2400" i="1" dirty="0" smtClean="0"/>
              <a:t>Domain Experts</a:t>
            </a:r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r>
              <a:rPr lang="en-US" sz="2400" dirty="0" smtClean="0"/>
              <a:t>Formal, Event-B Safety Constraints</a:t>
            </a:r>
          </a:p>
          <a:p>
            <a:pPr lvl="1"/>
            <a:r>
              <a:rPr lang="en-US" sz="2400" dirty="0" smtClean="0"/>
              <a:t>Derived systematically from the Natural Language Descriptions</a:t>
            </a:r>
          </a:p>
          <a:p>
            <a:pPr lvl="1"/>
            <a:r>
              <a:rPr lang="en-US" sz="2400" dirty="0" smtClean="0"/>
              <a:t>Linked to Requirements</a:t>
            </a:r>
          </a:p>
          <a:p>
            <a:pPr lvl="2"/>
            <a:r>
              <a:rPr lang="en-US" dirty="0" smtClean="0"/>
              <a:t>DOORS, </a:t>
            </a:r>
            <a:r>
              <a:rPr lang="en-US" dirty="0" err="1" smtClean="0"/>
              <a:t>Reqtify</a:t>
            </a:r>
            <a:r>
              <a:rPr lang="en-US" dirty="0" smtClean="0"/>
              <a:t>, </a:t>
            </a:r>
            <a:r>
              <a:rPr lang="en-US" dirty="0" err="1" smtClean="0"/>
              <a:t>ProR</a:t>
            </a:r>
            <a:r>
              <a:rPr lang="en-US" dirty="0" smtClean="0"/>
              <a:t> … </a:t>
            </a:r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457200" y="2892974"/>
            <a:ext cx="8229600" cy="938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The Door must always be locked when there is water in the Drum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An “Unlock Door” command must never be issued until the water is fully drained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A “Lock Door” command must be issued before starting to fill the Drum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1269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the Safety Constraints in Event-B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8525" y="1798638"/>
            <a:ext cx="6057446" cy="50300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b="0" kern="1200" dirty="0">
                <a:sym typeface="Arial Unicode MS" pitchFamily="34" charset="-128"/>
              </a:rPr>
              <a:t>The Abstract Model Context</a:t>
            </a:r>
          </a:p>
        </p:txBody>
      </p:sp>
      <p:sp>
        <p:nvSpPr>
          <p:cNvPr id="8" name="Rectangle 7"/>
          <p:cNvSpPr/>
          <p:nvPr/>
        </p:nvSpPr>
        <p:spPr>
          <a:xfrm>
            <a:off x="1496785" y="2634653"/>
            <a:ext cx="6150429" cy="28623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LOCKSC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constants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 CLOSED LOCKED UNLOCKED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DoorPosition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DoorState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axioms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@axm1 partition(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DoorPosition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{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{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@axm2 partition(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DoorState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{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LOCKED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{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UNLOCKED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end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50313" y="6613525"/>
            <a:ext cx="368300" cy="214313"/>
          </a:xfrm>
        </p:spPr>
        <p:txBody>
          <a:bodyPr/>
          <a:lstStyle/>
          <a:p>
            <a:pPr>
              <a:defRPr/>
            </a:pPr>
            <a:fld id="{43B141FB-8881-4097-8B87-8A6C4C75566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62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the Safety Constraints in Event-B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00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b="0" kern="1200" dirty="0">
                <a:sym typeface="Arial Unicode MS" pitchFamily="34" charset="-128"/>
              </a:rPr>
              <a:t>The Abstract Model </a:t>
            </a:r>
            <a:r>
              <a:rPr lang="en-US" sz="2800" b="0" kern="1200" dirty="0" smtClean="0">
                <a:sym typeface="Arial Unicode MS" pitchFamily="34" charset="-128"/>
              </a:rPr>
              <a:t>Machine</a:t>
            </a:r>
            <a:endParaRPr lang="en-US" sz="2800" b="0" kern="1200" dirty="0">
              <a:sym typeface="Arial Unicode MS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2086" y="2252045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LockDoor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@grd1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UNLOCKED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@grd2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dpos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CLOSED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@act1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≔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LOCKED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UnlockDoor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@grd1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LOCKED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@act1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≔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UNLOCKED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end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50313" y="6613525"/>
            <a:ext cx="368300" cy="214313"/>
          </a:xfrm>
        </p:spPr>
        <p:txBody>
          <a:bodyPr/>
          <a:lstStyle/>
          <a:p>
            <a:pPr>
              <a:defRPr/>
            </a:pPr>
            <a:fld id="{43B141FB-8881-4097-8B87-8A6C4C75566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95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the Safety Constraints in Event-B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00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b="0" kern="1200" dirty="0"/>
              <a:t>The Refined Model Context</a:t>
            </a:r>
          </a:p>
        </p:txBody>
      </p:sp>
      <p:sp>
        <p:nvSpPr>
          <p:cNvPr id="8" name="Rectangle 7"/>
          <p:cNvSpPr/>
          <p:nvPr/>
        </p:nvSpPr>
        <p:spPr>
          <a:xfrm>
            <a:off x="749905" y="2675182"/>
            <a:ext cx="7644191" cy="25853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LOCKSE1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extends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LOCKSC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constants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EMPTY FILLING FILLED EMPTYING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DrumState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axioms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@axm1 partition(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DrumState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EMPTY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{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FILLING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{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FILLED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{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EMPTYING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end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50313" y="6613525"/>
            <a:ext cx="368300" cy="214313"/>
          </a:xfrm>
        </p:spPr>
        <p:txBody>
          <a:bodyPr/>
          <a:lstStyle/>
          <a:p>
            <a:pPr>
              <a:defRPr/>
            </a:pPr>
            <a:fld id="{43B141FB-8881-4097-8B87-8A6C4C75566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4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the Safety Constraints in Event-B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00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b="0" kern="1200" dirty="0"/>
              <a:t>The Refined Model Machine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9185" y="2609739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UnlockDoor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refines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UnlockDoor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@grd1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LOCKED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@grd2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drumst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EMPTY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@act1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≔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UNLOCKED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FillDrum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@grd1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LOCKED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@grd2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drumst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EMPTY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@act1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drumst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≔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FILLING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479777" y="3190883"/>
            <a:ext cx="1608667" cy="423333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8"/>
          <p:cNvSpPr txBox="1"/>
          <p:nvPr/>
        </p:nvSpPr>
        <p:spPr>
          <a:xfrm>
            <a:off x="6130777" y="2918740"/>
            <a:ext cx="1835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solidFill>
                  <a:srgbClr val="8064A2"/>
                </a:solidFill>
              </a:rPr>
              <a:t>Additional Guard</a:t>
            </a:r>
          </a:p>
          <a:p>
            <a:r>
              <a:rPr lang="en-US" i="1" dirty="0" smtClean="0">
                <a:solidFill>
                  <a:srgbClr val="8064A2"/>
                </a:solidFill>
              </a:rPr>
              <a:t>Required</a:t>
            </a:r>
            <a:endParaRPr lang="en-US" i="1" dirty="0">
              <a:solidFill>
                <a:srgbClr val="8064A2"/>
              </a:solidFill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50313" y="6613525"/>
            <a:ext cx="368300" cy="214313"/>
          </a:xfrm>
        </p:spPr>
        <p:txBody>
          <a:bodyPr/>
          <a:lstStyle/>
          <a:p>
            <a:pPr>
              <a:defRPr/>
            </a:pPr>
            <a:fld id="{43B141FB-8881-4097-8B87-8A6C4C75566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2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the Safety Constraints in Event-B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00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b="0" kern="1200" dirty="0"/>
              <a:t>The Refined Model Machine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9185" y="2609739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UnlockDoor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refines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UnlockDoor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@grd1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LOCKED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@grd2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drumst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EMPTY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@act1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≔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UNLOCKED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FillDrum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@grd1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LOCKED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@grd2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drumst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EMPTY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@act1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drumst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≔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FILLING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479777" y="3190883"/>
            <a:ext cx="1608667" cy="423333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8"/>
          <p:cNvSpPr txBox="1"/>
          <p:nvPr/>
        </p:nvSpPr>
        <p:spPr>
          <a:xfrm>
            <a:off x="6130777" y="2918740"/>
            <a:ext cx="1835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solidFill>
                  <a:srgbClr val="8064A2"/>
                </a:solidFill>
              </a:rPr>
              <a:t>Additional Guard</a:t>
            </a:r>
          </a:p>
          <a:p>
            <a:r>
              <a:rPr lang="en-US" i="1" dirty="0" smtClean="0">
                <a:solidFill>
                  <a:srgbClr val="8064A2"/>
                </a:solidFill>
              </a:rPr>
              <a:t>Required</a:t>
            </a:r>
            <a:endParaRPr lang="en-US" i="1" dirty="0">
              <a:solidFill>
                <a:srgbClr val="8064A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53215" y="3769965"/>
            <a:ext cx="3294742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“Unlock Door” </a:t>
            </a:r>
            <a:r>
              <a:rPr lang="en-US" dirty="0" smtClean="0"/>
              <a:t>command</a:t>
            </a:r>
          </a:p>
          <a:p>
            <a:r>
              <a:rPr lang="en-US" dirty="0" smtClean="0"/>
              <a:t>must </a:t>
            </a:r>
            <a:r>
              <a:rPr lang="en-US" dirty="0"/>
              <a:t>never be issued until </a:t>
            </a:r>
            <a:r>
              <a:rPr lang="en-US" dirty="0" smtClean="0"/>
              <a:t>the</a:t>
            </a:r>
          </a:p>
          <a:p>
            <a:r>
              <a:rPr lang="en-US" dirty="0" smtClean="0"/>
              <a:t>water </a:t>
            </a:r>
            <a:r>
              <a:rPr lang="en-US" dirty="0"/>
              <a:t>is fully drained</a:t>
            </a:r>
          </a:p>
        </p:txBody>
      </p:sp>
      <p:sp>
        <p:nvSpPr>
          <p:cNvPr id="14" name="TextBox 11"/>
          <p:cNvSpPr txBox="1"/>
          <p:nvPr/>
        </p:nvSpPr>
        <p:spPr>
          <a:xfrm>
            <a:off x="7789816" y="3799505"/>
            <a:ext cx="35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solidFill>
                  <a:srgbClr val="C0504D"/>
                </a:solidFill>
              </a:rPr>
              <a:t>2</a:t>
            </a:r>
            <a:endParaRPr lang="en-US" i="1" dirty="0">
              <a:solidFill>
                <a:srgbClr val="C0504D"/>
              </a:solidFill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50313" y="6613525"/>
            <a:ext cx="368300" cy="214313"/>
          </a:xfrm>
        </p:spPr>
        <p:txBody>
          <a:bodyPr/>
          <a:lstStyle/>
          <a:p>
            <a:pPr>
              <a:defRPr/>
            </a:pPr>
            <a:fld id="{43B141FB-8881-4097-8B87-8A6C4C75566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76476" y="3443904"/>
            <a:ext cx="3495524" cy="356810"/>
          </a:xfrm>
          <a:prstGeom prst="ellips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998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the Safety Constraints in Event-B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00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b="0" kern="1200" dirty="0"/>
              <a:t>The Refined Model Machine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9185" y="2609739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UnlockDoor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refines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UnlockDoor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@grd1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LOCKED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@grd2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drumst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EMPTY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@act1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≔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UNLOCKED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FillDrum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@grd1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LOCKED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@grd2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drumst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EMPTY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@act1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drumst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≔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FILLING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479777" y="3190883"/>
            <a:ext cx="1608667" cy="423333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8"/>
          <p:cNvSpPr txBox="1"/>
          <p:nvPr/>
        </p:nvSpPr>
        <p:spPr>
          <a:xfrm>
            <a:off x="6130777" y="2918740"/>
            <a:ext cx="1835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solidFill>
                  <a:srgbClr val="8064A2"/>
                </a:solidFill>
              </a:rPr>
              <a:t>Additional Guard</a:t>
            </a:r>
          </a:p>
          <a:p>
            <a:r>
              <a:rPr lang="en-US" i="1" dirty="0" smtClean="0">
                <a:solidFill>
                  <a:srgbClr val="8064A2"/>
                </a:solidFill>
              </a:rPr>
              <a:t>Required</a:t>
            </a:r>
            <a:endParaRPr lang="en-US" i="1" dirty="0">
              <a:solidFill>
                <a:srgbClr val="8064A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53215" y="3769965"/>
            <a:ext cx="3294742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“Unlock Door” </a:t>
            </a:r>
            <a:r>
              <a:rPr lang="en-US" dirty="0" smtClean="0"/>
              <a:t>command</a:t>
            </a:r>
          </a:p>
          <a:p>
            <a:r>
              <a:rPr lang="en-US" dirty="0" smtClean="0"/>
              <a:t>must </a:t>
            </a:r>
            <a:r>
              <a:rPr lang="en-US" dirty="0"/>
              <a:t>never be issued until </a:t>
            </a:r>
            <a:r>
              <a:rPr lang="en-US" dirty="0" smtClean="0"/>
              <a:t>the</a:t>
            </a:r>
          </a:p>
          <a:p>
            <a:r>
              <a:rPr lang="en-US" dirty="0" smtClean="0"/>
              <a:t>water </a:t>
            </a:r>
            <a:r>
              <a:rPr lang="en-US" dirty="0"/>
              <a:t>is fully drained</a:t>
            </a:r>
          </a:p>
        </p:txBody>
      </p:sp>
      <p:sp>
        <p:nvSpPr>
          <p:cNvPr id="14" name="TextBox 11"/>
          <p:cNvSpPr txBox="1"/>
          <p:nvPr/>
        </p:nvSpPr>
        <p:spPr>
          <a:xfrm>
            <a:off x="7789816" y="3799505"/>
            <a:ext cx="35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solidFill>
                  <a:srgbClr val="C0504D"/>
                </a:solidFill>
              </a:rPr>
              <a:t>2</a:t>
            </a:r>
            <a:endParaRPr lang="en-US" i="1" dirty="0">
              <a:solidFill>
                <a:srgbClr val="C0504D"/>
              </a:solidFill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50313" y="6613525"/>
            <a:ext cx="368300" cy="214313"/>
          </a:xfrm>
        </p:spPr>
        <p:txBody>
          <a:bodyPr/>
          <a:lstStyle/>
          <a:p>
            <a:pPr>
              <a:defRPr/>
            </a:pPr>
            <a:fld id="{43B141FB-8881-4097-8B87-8A6C4C75566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76476" y="3443904"/>
            <a:ext cx="3495524" cy="356810"/>
          </a:xfrm>
          <a:prstGeom prst="ellips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85501" y="4846065"/>
            <a:ext cx="352697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“Lock Door” command </a:t>
            </a:r>
            <a:r>
              <a:rPr lang="en-US" dirty="0" smtClean="0"/>
              <a:t>must</a:t>
            </a:r>
          </a:p>
          <a:p>
            <a:r>
              <a:rPr lang="en-US" dirty="0" smtClean="0"/>
              <a:t>be </a:t>
            </a:r>
            <a:r>
              <a:rPr lang="en-US" dirty="0"/>
              <a:t>issued before starting to </a:t>
            </a:r>
            <a:r>
              <a:rPr lang="en-US" dirty="0" smtClean="0"/>
              <a:t>fill</a:t>
            </a:r>
          </a:p>
          <a:p>
            <a:r>
              <a:rPr lang="en-US" dirty="0" smtClean="0"/>
              <a:t>the </a:t>
            </a:r>
            <a:r>
              <a:rPr lang="en-US" dirty="0"/>
              <a:t>Drum</a:t>
            </a:r>
          </a:p>
        </p:txBody>
      </p:sp>
      <p:sp>
        <p:nvSpPr>
          <p:cNvPr id="18" name="Oval 17"/>
          <p:cNvSpPr/>
          <p:nvPr/>
        </p:nvSpPr>
        <p:spPr>
          <a:xfrm>
            <a:off x="1297664" y="5287558"/>
            <a:ext cx="3495524" cy="356810"/>
          </a:xfrm>
          <a:prstGeom prst="ellips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2"/>
          <p:cNvSpPr txBox="1"/>
          <p:nvPr/>
        </p:nvSpPr>
        <p:spPr>
          <a:xfrm>
            <a:off x="8154331" y="4846065"/>
            <a:ext cx="35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C0504D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4284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525" y="485278"/>
            <a:ext cx="7721600" cy="564558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525" y="1798638"/>
            <a:ext cx="7718425" cy="2801068"/>
          </a:xfrm>
        </p:spPr>
        <p:txBody>
          <a:bodyPr/>
          <a:lstStyle/>
          <a:p>
            <a:r>
              <a:rPr lang="en-US" dirty="0"/>
              <a:t>Structuring the Functional Requirements</a:t>
            </a:r>
            <a:endParaRPr lang="en-US" dirty="0">
              <a:solidFill>
                <a:srgbClr val="C0504D"/>
              </a:solidFill>
            </a:endParaRPr>
          </a:p>
          <a:p>
            <a:r>
              <a:rPr lang="en-US" dirty="0"/>
              <a:t>Deriving the Safety Constraints from the Functional Requirements</a:t>
            </a:r>
          </a:p>
          <a:p>
            <a:r>
              <a:rPr lang="en-US" dirty="0"/>
              <a:t>Modeling the Safety Constraints in Event-B</a:t>
            </a:r>
          </a:p>
          <a:p>
            <a:r>
              <a:rPr lang="en-US" dirty="0"/>
              <a:t>Summary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A879A-5903-43DB-95EA-57A889EE41F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21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the Safety Constraints in Event-B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00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b="0" kern="1200" dirty="0"/>
              <a:t>The Refined Model Machine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9185" y="2609739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UnlockDoor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refines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UnlockDoor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@grd1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LOCKED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@grd2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drumst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EMPTY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@act1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≔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UNLOCKED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FillDrum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@grd1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LOCKED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@grd2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drumst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EMPTY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@act1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drumst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≔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FILLING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479777" y="3190883"/>
            <a:ext cx="1608667" cy="423333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8"/>
          <p:cNvSpPr txBox="1"/>
          <p:nvPr/>
        </p:nvSpPr>
        <p:spPr>
          <a:xfrm>
            <a:off x="6130777" y="2918740"/>
            <a:ext cx="1835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solidFill>
                  <a:srgbClr val="8064A2"/>
                </a:solidFill>
              </a:rPr>
              <a:t>Additional Guard</a:t>
            </a:r>
          </a:p>
          <a:p>
            <a:r>
              <a:rPr lang="en-US" i="1" dirty="0" smtClean="0">
                <a:solidFill>
                  <a:srgbClr val="8064A2"/>
                </a:solidFill>
              </a:rPr>
              <a:t>Required</a:t>
            </a:r>
            <a:endParaRPr lang="en-US" i="1" dirty="0">
              <a:solidFill>
                <a:srgbClr val="8064A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53215" y="3769965"/>
            <a:ext cx="3294742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“Unlock Door” </a:t>
            </a:r>
            <a:r>
              <a:rPr lang="en-US" dirty="0" smtClean="0"/>
              <a:t>command</a:t>
            </a:r>
          </a:p>
          <a:p>
            <a:r>
              <a:rPr lang="en-US" dirty="0" smtClean="0"/>
              <a:t>must </a:t>
            </a:r>
            <a:r>
              <a:rPr lang="en-US" dirty="0"/>
              <a:t>never be issued until </a:t>
            </a:r>
            <a:r>
              <a:rPr lang="en-US" dirty="0" smtClean="0"/>
              <a:t>the</a:t>
            </a:r>
          </a:p>
          <a:p>
            <a:r>
              <a:rPr lang="en-US" dirty="0" smtClean="0"/>
              <a:t>water </a:t>
            </a:r>
            <a:r>
              <a:rPr lang="en-US" dirty="0"/>
              <a:t>is fully drained</a:t>
            </a:r>
          </a:p>
        </p:txBody>
      </p:sp>
      <p:sp>
        <p:nvSpPr>
          <p:cNvPr id="14" name="TextBox 11"/>
          <p:cNvSpPr txBox="1"/>
          <p:nvPr/>
        </p:nvSpPr>
        <p:spPr>
          <a:xfrm>
            <a:off x="7789816" y="3799505"/>
            <a:ext cx="35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solidFill>
                  <a:srgbClr val="C0504D"/>
                </a:solidFill>
              </a:rPr>
              <a:t>2</a:t>
            </a:r>
            <a:endParaRPr lang="en-US" i="1" dirty="0">
              <a:solidFill>
                <a:srgbClr val="C0504D"/>
              </a:solidFill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50313" y="6613525"/>
            <a:ext cx="368300" cy="214313"/>
          </a:xfrm>
        </p:spPr>
        <p:txBody>
          <a:bodyPr/>
          <a:lstStyle/>
          <a:p>
            <a:pPr>
              <a:defRPr/>
            </a:pPr>
            <a:fld id="{43B141FB-8881-4097-8B87-8A6C4C75566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76476" y="3443904"/>
            <a:ext cx="3495524" cy="356810"/>
          </a:xfrm>
          <a:prstGeom prst="ellips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85501" y="4846065"/>
            <a:ext cx="352697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“Lock Door” command </a:t>
            </a:r>
            <a:r>
              <a:rPr lang="en-US" dirty="0" smtClean="0"/>
              <a:t>must</a:t>
            </a:r>
          </a:p>
          <a:p>
            <a:r>
              <a:rPr lang="en-US" dirty="0" smtClean="0"/>
              <a:t>be </a:t>
            </a:r>
            <a:r>
              <a:rPr lang="en-US" dirty="0"/>
              <a:t>issued before starting to </a:t>
            </a:r>
            <a:r>
              <a:rPr lang="en-US" dirty="0" smtClean="0"/>
              <a:t>fill</a:t>
            </a:r>
          </a:p>
          <a:p>
            <a:r>
              <a:rPr lang="en-US" dirty="0" smtClean="0"/>
              <a:t>the </a:t>
            </a:r>
            <a:r>
              <a:rPr lang="en-US" dirty="0"/>
              <a:t>Drum</a:t>
            </a:r>
          </a:p>
        </p:txBody>
      </p:sp>
      <p:sp>
        <p:nvSpPr>
          <p:cNvPr id="18" name="Oval 17"/>
          <p:cNvSpPr/>
          <p:nvPr/>
        </p:nvSpPr>
        <p:spPr>
          <a:xfrm>
            <a:off x="1297664" y="5287558"/>
            <a:ext cx="3495524" cy="356810"/>
          </a:xfrm>
          <a:prstGeom prst="ellips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12937" y="947036"/>
            <a:ext cx="7518643" cy="1971704"/>
            <a:chOff x="0" y="1306979"/>
            <a:chExt cx="7518643" cy="1971704"/>
          </a:xfrm>
        </p:grpSpPr>
        <p:sp>
          <p:nvSpPr>
            <p:cNvPr id="20" name="Rectangle 19"/>
            <p:cNvSpPr/>
            <p:nvPr/>
          </p:nvSpPr>
          <p:spPr>
            <a:xfrm>
              <a:off x="0" y="2355353"/>
              <a:ext cx="2358571" cy="923330"/>
            </a:xfrm>
            <a:prstGeom prst="rect">
              <a:avLst/>
            </a:prstGeom>
            <a:solidFill>
              <a:srgbClr val="C0504D">
                <a:lumMod val="40000"/>
                <a:lumOff val="60000"/>
              </a:srgb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The Door must always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be locked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when there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is Water in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the Drum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46134" y="1306979"/>
              <a:ext cx="5572509" cy="523220"/>
            </a:xfrm>
            <a:prstGeom prst="rect">
              <a:avLst/>
            </a:prstGeom>
            <a:solidFill>
              <a:srgbClr val="E6B9B8"/>
            </a:solidFill>
            <a:ln>
              <a:solidFill>
                <a:srgbClr val="C0504D"/>
              </a:solidFill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drumst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≠ EMPTY ⇒ </a:t>
              </a:r>
              <a:r>
                <a:rPr kumimoji="0" 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doorst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= LOCKED</a:t>
              </a:r>
            </a:p>
          </p:txBody>
        </p:sp>
        <p:cxnSp>
          <p:nvCxnSpPr>
            <p:cNvPr id="22" name="Straight Arrow Connector 21"/>
            <p:cNvCxnSpPr>
              <a:stCxn id="20" idx="0"/>
            </p:cNvCxnSpPr>
            <p:nvPr/>
          </p:nvCxnSpPr>
          <p:spPr>
            <a:xfrm flipV="1">
              <a:off x="1179286" y="1607494"/>
              <a:ext cx="766848" cy="747859"/>
            </a:xfrm>
            <a:prstGeom prst="straightConnector1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3" name="TextBox 17"/>
            <p:cNvSpPr txBox="1"/>
            <p:nvPr/>
          </p:nvSpPr>
          <p:spPr>
            <a:xfrm>
              <a:off x="2098462" y="2278115"/>
              <a:ext cx="358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325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8525" y="485278"/>
            <a:ext cx="7721600" cy="564558"/>
          </a:xfrm>
        </p:spPr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8525" y="1798638"/>
            <a:ext cx="7718425" cy="3170400"/>
          </a:xfrm>
        </p:spPr>
        <p:txBody>
          <a:bodyPr/>
          <a:lstStyle/>
          <a:p>
            <a:r>
              <a:rPr lang="en-US" dirty="0"/>
              <a:t>Systematic Requirements Analysis identifies Controlled Phenomena</a:t>
            </a:r>
          </a:p>
          <a:p>
            <a:r>
              <a:rPr lang="en-US" dirty="0"/>
              <a:t>System-Theoretic Process Analysis applied to Controlled Phenomena to identify Safety Constraints</a:t>
            </a:r>
          </a:p>
          <a:p>
            <a:r>
              <a:rPr lang="en-US" dirty="0"/>
              <a:t>Stage I:  natural language description</a:t>
            </a:r>
          </a:p>
          <a:p>
            <a:r>
              <a:rPr lang="en-US" dirty="0"/>
              <a:t>Stage II: Event-B Invariants and Guards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B141FB-8881-4097-8B87-8A6C4C75566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323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525" y="485278"/>
            <a:ext cx="7721600" cy="564558"/>
          </a:xfrm>
        </p:spPr>
        <p:txBody>
          <a:bodyPr/>
          <a:lstStyle/>
          <a:p>
            <a:r>
              <a:rPr lang="en-US" dirty="0"/>
              <a:t>The Functional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525" y="1798638"/>
            <a:ext cx="7718425" cy="3734657"/>
          </a:xfrm>
        </p:spPr>
        <p:txBody>
          <a:bodyPr/>
          <a:lstStyle/>
          <a:p>
            <a:r>
              <a:rPr lang="en-US" i="1" dirty="0"/>
              <a:t>Control Systems: Phenomena and Structuring Functional Requirement Documents</a:t>
            </a:r>
          </a:p>
          <a:p>
            <a:pPr lvl="1"/>
            <a:r>
              <a:rPr lang="en-US" i="1" dirty="0" err="1"/>
              <a:t>Yeganefard</a:t>
            </a:r>
            <a:r>
              <a:rPr lang="en-US" i="1" dirty="0"/>
              <a:t>, S. and Butler, M. 2012</a:t>
            </a:r>
          </a:p>
          <a:p>
            <a:r>
              <a:rPr lang="en-US" dirty="0"/>
              <a:t>System Overview</a:t>
            </a:r>
          </a:p>
          <a:p>
            <a:r>
              <a:rPr lang="en-US" dirty="0"/>
              <a:t>Monitored Phenomena</a:t>
            </a:r>
          </a:p>
          <a:p>
            <a:r>
              <a:rPr lang="en-US" i="1" dirty="0">
                <a:solidFill>
                  <a:schemeClr val="accent2"/>
                </a:solidFill>
              </a:rPr>
              <a:t>Controlled Phenomena</a:t>
            </a:r>
          </a:p>
          <a:p>
            <a:r>
              <a:rPr lang="en-US" dirty="0"/>
              <a:t>Commanded Phenomena</a:t>
            </a:r>
          </a:p>
          <a:p>
            <a:r>
              <a:rPr lang="en-US" dirty="0"/>
              <a:t>Mode </a:t>
            </a:r>
            <a:r>
              <a:rPr lang="en-US" dirty="0" smtClean="0"/>
              <a:t>Phenomena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A879A-5903-43DB-95EA-57A889EE41F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648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525" y="485278"/>
            <a:ext cx="7721600" cy="564558"/>
          </a:xfrm>
        </p:spPr>
        <p:txBody>
          <a:bodyPr/>
          <a:lstStyle/>
          <a:p>
            <a:r>
              <a:rPr lang="en-US" dirty="0"/>
              <a:t>Controlled Phenomena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525" y="1798638"/>
            <a:ext cx="7718425" cy="224707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Door Lock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Controller will lock the Door at the start of the cycle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Controller will unlock the Door at the end of the cycle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Door will remain locked during the cycle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A879A-5903-43DB-95EA-57A889EE41F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684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525" y="485278"/>
            <a:ext cx="7721600" cy="564558"/>
          </a:xfrm>
        </p:spPr>
        <p:txBody>
          <a:bodyPr/>
          <a:lstStyle/>
          <a:p>
            <a:r>
              <a:rPr lang="en-US" dirty="0"/>
              <a:t>Safety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525" y="1798637"/>
            <a:ext cx="7624989" cy="4798106"/>
          </a:xfrm>
        </p:spPr>
        <p:txBody>
          <a:bodyPr>
            <a:normAutofit lnSpcReduction="10000"/>
          </a:bodyPr>
          <a:lstStyle/>
          <a:p>
            <a:pPr marL="0" lvl="0" indent="0" defTabSz="45720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kern="1200" dirty="0">
                <a:solidFill>
                  <a:prstClr val="black"/>
                </a:solidFill>
                <a:latin typeface="Calibri"/>
              </a:rPr>
              <a:t>Any controller – human or automated – needs a model</a:t>
            </a:r>
          </a:p>
          <a:p>
            <a:pPr marL="0" lvl="0" indent="0" defTabSz="45720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kern="1200" dirty="0">
                <a:solidFill>
                  <a:prstClr val="black"/>
                </a:solidFill>
                <a:latin typeface="Calibri"/>
              </a:rPr>
              <a:t> of the process being controlled to control it effectively”</a:t>
            </a:r>
          </a:p>
          <a:p>
            <a:pPr marL="0" lvl="0" indent="0" defTabSz="45720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2800" i="1" kern="1200" dirty="0">
              <a:solidFill>
                <a:prstClr val="black"/>
              </a:solidFill>
              <a:latin typeface="Calibri"/>
            </a:endParaRPr>
          </a:p>
          <a:p>
            <a:pPr marL="0" lvl="0" indent="0" defTabSz="45720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kern="1200" dirty="0">
                <a:solidFill>
                  <a:prstClr val="black"/>
                </a:solidFill>
                <a:latin typeface="Calibri"/>
              </a:rPr>
              <a:t>“Accidents can occur when the controller’s process model</a:t>
            </a:r>
          </a:p>
          <a:p>
            <a:pPr marL="0" lvl="0" indent="0" defTabSz="45720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kern="1200" dirty="0">
                <a:solidFill>
                  <a:prstClr val="black"/>
                </a:solidFill>
                <a:latin typeface="Calibri"/>
              </a:rPr>
              <a:t> does not match the state of the system being controlled</a:t>
            </a:r>
          </a:p>
          <a:p>
            <a:pPr marL="0" lvl="0" indent="0" defTabSz="45720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kern="1200" dirty="0">
                <a:solidFill>
                  <a:prstClr val="black"/>
                </a:solidFill>
                <a:latin typeface="Calibri"/>
              </a:rPr>
              <a:t> and the controller issues unsafe commands.”</a:t>
            </a:r>
          </a:p>
          <a:p>
            <a:pPr marL="0" lvl="0" indent="0" defTabSz="45720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2800" i="1" kern="1200" dirty="0">
              <a:solidFill>
                <a:prstClr val="black"/>
              </a:solidFill>
              <a:latin typeface="Calibri"/>
            </a:endParaRPr>
          </a:p>
          <a:p>
            <a:pPr marL="0" lvl="0" indent="0" defTabSz="45720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1200" dirty="0">
                <a:solidFill>
                  <a:prstClr val="black"/>
                </a:solidFill>
                <a:latin typeface="Calibri"/>
              </a:rPr>
              <a:t>Engineering a Safer World, </a:t>
            </a:r>
            <a:r>
              <a:rPr lang="en-US" kern="1200" dirty="0" err="1">
                <a:solidFill>
                  <a:prstClr val="black"/>
                </a:solidFill>
                <a:latin typeface="Calibri"/>
              </a:rPr>
              <a:t>Leveson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kern="1200" dirty="0" smtClean="0">
                <a:solidFill>
                  <a:prstClr val="black"/>
                </a:solidFill>
                <a:latin typeface="Calibri"/>
              </a:rPr>
              <a:t>2012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A879A-5903-43DB-95EA-57A889EE41F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887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525" y="239057"/>
            <a:ext cx="7721600" cy="1057000"/>
          </a:xfrm>
        </p:spPr>
        <p:txBody>
          <a:bodyPr/>
          <a:lstStyle/>
          <a:p>
            <a:r>
              <a:rPr lang="en-US" dirty="0"/>
              <a:t>System-Theoretic Process Analysis (STPA)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525" y="1798638"/>
            <a:ext cx="7718425" cy="143659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Potentially Hazardous Control 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Derive the Safety Constraints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How Unsafe Control Actions could </a:t>
            </a:r>
            <a:r>
              <a:rPr lang="en-US" dirty="0" smtClean="0"/>
              <a:t>Occur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A879A-5903-43DB-95EA-57A889EE41F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4532" y="6232463"/>
            <a:ext cx="407782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Engineering a Safer World, </a:t>
            </a:r>
            <a:r>
              <a:rPr lang="en-US" dirty="0" err="1"/>
              <a:t>Leveson</a:t>
            </a:r>
            <a:r>
              <a:rPr lang="en-US" dirty="0"/>
              <a:t>, 2012</a:t>
            </a:r>
          </a:p>
        </p:txBody>
      </p:sp>
    </p:spTree>
    <p:extLst>
      <p:ext uri="{BB962C8B-B14F-4D97-AF65-F5344CB8AC3E}">
        <p14:creationId xmlns:p14="http://schemas.microsoft.com/office/powerpoint/2010/main" val="21589469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525" y="239057"/>
            <a:ext cx="7721600" cy="1057000"/>
          </a:xfrm>
        </p:spPr>
        <p:txBody>
          <a:bodyPr/>
          <a:lstStyle/>
          <a:p>
            <a:r>
              <a:rPr lang="en-US" dirty="0"/>
              <a:t>System-Theoretic Process Analysis (STPA)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525" y="1798638"/>
            <a:ext cx="7718425" cy="143659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Potentially Hazardous Control 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Derive the Safety Constraints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How Unsafe Control Actions could </a:t>
            </a:r>
            <a:r>
              <a:rPr lang="en-US" dirty="0" smtClean="0"/>
              <a:t>Occur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A879A-5903-43DB-95EA-57A889EE41F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4532" y="6232463"/>
            <a:ext cx="407782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Engineering a Safer World, </a:t>
            </a:r>
            <a:r>
              <a:rPr lang="en-US" dirty="0" err="1"/>
              <a:t>Leveson</a:t>
            </a:r>
            <a:r>
              <a:rPr lang="en-US" dirty="0"/>
              <a:t>, 2012</a:t>
            </a:r>
          </a:p>
        </p:txBody>
      </p:sp>
      <p:sp>
        <p:nvSpPr>
          <p:cNvPr id="6" name="Rectangle 5"/>
          <p:cNvSpPr/>
          <p:nvPr/>
        </p:nvSpPr>
        <p:spPr>
          <a:xfrm>
            <a:off x="805397" y="4845653"/>
            <a:ext cx="7859778" cy="1281495"/>
          </a:xfrm>
          <a:prstGeom prst="rect">
            <a:avLst/>
          </a:prstGeom>
          <a:solidFill>
            <a:srgbClr val="C0504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Systematic Analysis of the 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Controlled Phenomena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9331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525" y="485278"/>
            <a:ext cx="7721600" cy="564558"/>
          </a:xfrm>
        </p:spPr>
        <p:txBody>
          <a:bodyPr/>
          <a:lstStyle/>
          <a:p>
            <a:r>
              <a:rPr lang="en-US" dirty="0"/>
              <a:t>STPA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525" y="1798638"/>
            <a:ext cx="7718425" cy="396548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Used by Missile Defense Agency to characterize the residual safety risk of the Ballistic Missile Defense System</a:t>
            </a:r>
          </a:p>
          <a:p>
            <a:pPr marL="400050" lvl="1" indent="0">
              <a:buNone/>
            </a:pPr>
            <a:r>
              <a:rPr lang="en-US" i="1" dirty="0"/>
              <a:t>A System-Theoretic Hazard Analysis Methodology for a Non-advocate Safety Assessment of the Ballistic </a:t>
            </a:r>
            <a:r>
              <a:rPr lang="en-US" i="1" dirty="0" err="1"/>
              <a:t>MissileDefense</a:t>
            </a:r>
            <a:r>
              <a:rPr lang="en-US" i="1" dirty="0"/>
              <a:t> System</a:t>
            </a:r>
            <a:r>
              <a:rPr lang="en-US" dirty="0"/>
              <a:t>, Pereira, Lee, Howard, 2006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simulator of the Interceptor Flight Computer is used to </a:t>
            </a:r>
            <a:r>
              <a:rPr lang="en-US" i="1" dirty="0"/>
              <a:t>predict</a:t>
            </a:r>
            <a:r>
              <a:rPr lang="en-US" dirty="0"/>
              <a:t> the expected </a:t>
            </a:r>
            <a:r>
              <a:rPr lang="en-US" dirty="0" err="1"/>
              <a:t>behaviour</a:t>
            </a:r>
            <a:r>
              <a:rPr lang="en-US" dirty="0"/>
              <a:t> and therefore to detect a failure in the system.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A879A-5903-43DB-95EA-57A889EE41F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995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378" y="129407"/>
            <a:ext cx="7727950" cy="560387"/>
          </a:xfrm>
        </p:spPr>
        <p:txBody>
          <a:bodyPr/>
          <a:lstStyle/>
          <a:p>
            <a:r>
              <a:rPr lang="en-US" sz="2800" dirty="0" smtClean="0"/>
              <a:t>The Door Sub-system Process Models</a:t>
            </a:r>
            <a:endParaRPr lang="en-GB" sz="2800" dirty="0"/>
          </a:p>
        </p:txBody>
      </p:sp>
      <p:sp>
        <p:nvSpPr>
          <p:cNvPr id="5" name="Title 3"/>
          <p:cNvSpPr>
            <a:spLocks noGrp="1"/>
          </p:cNvSpPr>
          <p:nvPr/>
        </p:nvSpPr>
        <p:spPr>
          <a:xfrm>
            <a:off x="563626" y="88477"/>
            <a:ext cx="8229600" cy="601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  <p:sp>
        <p:nvSpPr>
          <p:cNvPr id="72" name="Rectangle 71"/>
          <p:cNvSpPr/>
          <p:nvPr/>
        </p:nvSpPr>
        <p:spPr>
          <a:xfrm>
            <a:off x="3400306" y="699712"/>
            <a:ext cx="2368230" cy="3204477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TextBox 4"/>
          <p:cNvSpPr txBox="1"/>
          <p:nvPr/>
        </p:nvSpPr>
        <p:spPr>
          <a:xfrm>
            <a:off x="3400306" y="70955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Controller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686324" y="1168830"/>
            <a:ext cx="1956364" cy="2608208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TextBox 6"/>
          <p:cNvSpPr txBox="1"/>
          <p:nvPr/>
        </p:nvSpPr>
        <p:spPr>
          <a:xfrm>
            <a:off x="3460448" y="1191715"/>
            <a:ext cx="20112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Process Model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 Position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-- Open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-- Closed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-- Unknown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 Security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-- Locked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-- Unlocked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-- Unknown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76587" y="4592321"/>
            <a:ext cx="2368230" cy="2092076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TextBox 88"/>
          <p:cNvSpPr txBox="1"/>
          <p:nvPr/>
        </p:nvSpPr>
        <p:spPr>
          <a:xfrm>
            <a:off x="376587" y="4602597"/>
            <a:ext cx="1777725" cy="385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Human Operator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62605" y="5081947"/>
            <a:ext cx="1956364" cy="1534416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TextBox 96"/>
          <p:cNvSpPr txBox="1"/>
          <p:nvPr/>
        </p:nvSpPr>
        <p:spPr>
          <a:xfrm>
            <a:off x="452345" y="5105832"/>
            <a:ext cx="19800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Process Model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 Security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-- Locked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-- Unlocked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-- Unknown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820675" y="4173547"/>
            <a:ext cx="1265566" cy="869808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TextBox 10"/>
          <p:cNvSpPr txBox="1"/>
          <p:nvPr/>
        </p:nvSpPr>
        <p:spPr>
          <a:xfrm>
            <a:off x="3820674" y="4225174"/>
            <a:ext cx="1265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Sub-system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2744817" y="4871505"/>
            <a:ext cx="1075857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3" name="Straight Arrow Connector 82"/>
          <p:cNvCxnSpPr/>
          <p:nvPr/>
        </p:nvCxnSpPr>
        <p:spPr>
          <a:xfrm>
            <a:off x="2001599" y="4339593"/>
            <a:ext cx="1819076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4" name="Rectangle 83"/>
          <p:cNvSpPr/>
          <p:nvPr/>
        </p:nvSpPr>
        <p:spPr>
          <a:xfrm>
            <a:off x="1353403" y="3567124"/>
            <a:ext cx="1265566" cy="369333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TextBox 18"/>
          <p:cNvSpPr txBox="1"/>
          <p:nvPr/>
        </p:nvSpPr>
        <p:spPr>
          <a:xfrm>
            <a:off x="1498897" y="356712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Actuator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6" name="Straight Connector 85"/>
          <p:cNvCxnSpPr>
            <a:endCxn id="85" idx="2"/>
          </p:cNvCxnSpPr>
          <p:nvPr/>
        </p:nvCxnSpPr>
        <p:spPr>
          <a:xfrm flipV="1">
            <a:off x="2001599" y="3936457"/>
            <a:ext cx="0" cy="40313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7" name="Straight Arrow Connector 86"/>
          <p:cNvCxnSpPr>
            <a:endCxn id="85" idx="0"/>
          </p:cNvCxnSpPr>
          <p:nvPr/>
        </p:nvCxnSpPr>
        <p:spPr>
          <a:xfrm>
            <a:off x="2001599" y="1965257"/>
            <a:ext cx="0" cy="160186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8" name="Straight Connector 87"/>
          <p:cNvCxnSpPr/>
          <p:nvPr/>
        </p:nvCxnSpPr>
        <p:spPr>
          <a:xfrm>
            <a:off x="2001599" y="1965257"/>
            <a:ext cx="1398707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9" name="Rectangle 88"/>
          <p:cNvSpPr/>
          <p:nvPr/>
        </p:nvSpPr>
        <p:spPr>
          <a:xfrm>
            <a:off x="6585787" y="3534857"/>
            <a:ext cx="1265566" cy="369333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TextBox 48"/>
          <p:cNvSpPr txBox="1"/>
          <p:nvPr/>
        </p:nvSpPr>
        <p:spPr>
          <a:xfrm>
            <a:off x="6783822" y="3534857"/>
            <a:ext cx="81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1" name="Straight Connector 90"/>
          <p:cNvCxnSpPr>
            <a:stCxn id="80" idx="3"/>
          </p:cNvCxnSpPr>
          <p:nvPr/>
        </p:nvCxnSpPr>
        <p:spPr>
          <a:xfrm flipV="1">
            <a:off x="5086241" y="4602597"/>
            <a:ext cx="2132329" cy="5854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2" name="Straight Arrow Connector 91"/>
          <p:cNvCxnSpPr/>
          <p:nvPr/>
        </p:nvCxnSpPr>
        <p:spPr>
          <a:xfrm flipV="1">
            <a:off x="7218570" y="3904189"/>
            <a:ext cx="0" cy="70426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3" name="Straight Connector 92"/>
          <p:cNvCxnSpPr>
            <a:stCxn id="90" idx="0"/>
          </p:cNvCxnSpPr>
          <p:nvPr/>
        </p:nvCxnSpPr>
        <p:spPr>
          <a:xfrm flipV="1">
            <a:off x="7193493" y="1965257"/>
            <a:ext cx="0" cy="156960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4" name="Straight Arrow Connector 93"/>
          <p:cNvCxnSpPr/>
          <p:nvPr/>
        </p:nvCxnSpPr>
        <p:spPr>
          <a:xfrm flipH="1">
            <a:off x="5768536" y="1965257"/>
            <a:ext cx="1424957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5" name="TextBox 104"/>
          <p:cNvSpPr txBox="1"/>
          <p:nvPr/>
        </p:nvSpPr>
        <p:spPr>
          <a:xfrm>
            <a:off x="937742" y="2468701"/>
            <a:ext cx="1122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Lock Door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Unlock Door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TextBox 105"/>
          <p:cNvSpPr txBox="1"/>
          <p:nvPr/>
        </p:nvSpPr>
        <p:spPr>
          <a:xfrm>
            <a:off x="2744817" y="4920928"/>
            <a:ext cx="1040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 Door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Close Door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106"/>
          <p:cNvSpPr txBox="1"/>
          <p:nvPr/>
        </p:nvSpPr>
        <p:spPr>
          <a:xfrm>
            <a:off x="7193493" y="2464570"/>
            <a:ext cx="125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 is Open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Door is Closed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TextBox 7"/>
          <p:cNvSpPr txBox="1"/>
          <p:nvPr/>
        </p:nvSpPr>
        <p:spPr>
          <a:xfrm>
            <a:off x="6211694" y="5299616"/>
            <a:ext cx="2555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Controlled Process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 flipH="1" flipV="1">
            <a:off x="4698068" y="4911639"/>
            <a:ext cx="1521524" cy="572643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04159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WT-2010-TPL-00053-external-presentation-template">
  <a:themeElements>
    <a:clrScheme name="Title&amp;FollowUp-Slide-Design-Template 2">
      <a:dk1>
        <a:srgbClr val="000000"/>
      </a:dk1>
      <a:lt1>
        <a:srgbClr val="FFFFFF"/>
      </a:lt1>
      <a:dk2>
        <a:srgbClr val="61C250"/>
      </a:dk2>
      <a:lt2>
        <a:srgbClr val="292C39"/>
      </a:lt2>
      <a:accent1>
        <a:srgbClr val="FF5800"/>
      </a:accent1>
      <a:accent2>
        <a:srgbClr val="B71234"/>
      </a:accent2>
      <a:accent3>
        <a:srgbClr val="FFFFFF"/>
      </a:accent3>
      <a:accent4>
        <a:srgbClr val="000000"/>
      </a:accent4>
      <a:accent5>
        <a:srgbClr val="FFB4AA"/>
      </a:accent5>
      <a:accent6>
        <a:srgbClr val="A60F2E"/>
      </a:accent6>
      <a:hlink>
        <a:srgbClr val="0075B0"/>
      </a:hlink>
      <a:folHlink>
        <a:srgbClr val="0066A1"/>
      </a:folHlink>
    </a:clrScheme>
    <a:fontScheme name="Title&amp;FollowUp-Slide-Design-Templat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5709" tIns="35709" rIns="35709" bIns="35709" numCol="1" anchor="ctr" anchorCtr="0" compatLnSpc="1">
        <a:prstTxWarp prst="textNoShape">
          <a:avLst/>
        </a:prstTxWarp>
      </a:bodyPr>
      <a:lstStyle>
        <a:defPPr marL="87313" marR="0" indent="0" algn="l" defTabSz="64293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3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  <a:sym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5709" tIns="35709" rIns="35709" bIns="35709" numCol="1" anchor="ctr" anchorCtr="0" compatLnSpc="1">
        <a:prstTxWarp prst="textNoShape">
          <a:avLst/>
        </a:prstTxWarp>
      </a:bodyPr>
      <a:lstStyle>
        <a:defPPr marL="87313" marR="0" indent="0" algn="l" defTabSz="64293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3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  <a:sym typeface="Arial Unicode MS" pitchFamily="34" charset="-128"/>
          </a:defRPr>
        </a:defPPr>
      </a:lstStyle>
    </a:lnDef>
  </a:objectDefaults>
  <a:extraClrSchemeLst>
    <a:extraClrScheme>
      <a:clrScheme name="Title&amp;FollowUp-Slide-Design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&amp;FollowUp-Slide-Design-Template 2">
        <a:dk1>
          <a:srgbClr val="000000"/>
        </a:dk1>
        <a:lt1>
          <a:srgbClr val="FFFFFF"/>
        </a:lt1>
        <a:dk2>
          <a:srgbClr val="61C250"/>
        </a:dk2>
        <a:lt2>
          <a:srgbClr val="292C39"/>
        </a:lt2>
        <a:accent1>
          <a:srgbClr val="FF5800"/>
        </a:accent1>
        <a:accent2>
          <a:srgbClr val="B71234"/>
        </a:accent2>
        <a:accent3>
          <a:srgbClr val="FFFFFF"/>
        </a:accent3>
        <a:accent4>
          <a:srgbClr val="000000"/>
        </a:accent4>
        <a:accent5>
          <a:srgbClr val="FFB4AA"/>
        </a:accent5>
        <a:accent6>
          <a:srgbClr val="A60F2E"/>
        </a:accent6>
        <a:hlink>
          <a:srgbClr val="0075B0"/>
        </a:hlink>
        <a:folHlink>
          <a:srgbClr val="0066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se-Study-Slide-Design-Template">
  <a:themeElements>
    <a:clrScheme name="Case-Study-Slide-Design-Template 2">
      <a:dk1>
        <a:srgbClr val="000000"/>
      </a:dk1>
      <a:lt1>
        <a:srgbClr val="FFFFFF"/>
      </a:lt1>
      <a:dk2>
        <a:srgbClr val="61C250"/>
      </a:dk2>
      <a:lt2>
        <a:srgbClr val="292C39"/>
      </a:lt2>
      <a:accent1>
        <a:srgbClr val="FF5800"/>
      </a:accent1>
      <a:accent2>
        <a:srgbClr val="B71234"/>
      </a:accent2>
      <a:accent3>
        <a:srgbClr val="FFFFFF"/>
      </a:accent3>
      <a:accent4>
        <a:srgbClr val="000000"/>
      </a:accent4>
      <a:accent5>
        <a:srgbClr val="FFB4AA"/>
      </a:accent5>
      <a:accent6>
        <a:srgbClr val="A60F2E"/>
      </a:accent6>
      <a:hlink>
        <a:srgbClr val="0075B0"/>
      </a:hlink>
      <a:folHlink>
        <a:srgbClr val="0066A1"/>
      </a:folHlink>
    </a:clrScheme>
    <a:fontScheme name="Case-Study-Slide-Design-Templat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5709" tIns="35709" rIns="35709" bIns="35709" numCol="1" anchor="ctr" anchorCtr="0" compatLnSpc="1">
        <a:prstTxWarp prst="textNoShape">
          <a:avLst/>
        </a:prstTxWarp>
      </a:bodyPr>
      <a:lstStyle>
        <a:defPPr marL="87313" marR="0" indent="0" algn="l" defTabSz="64293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3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  <a:sym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5709" tIns="35709" rIns="35709" bIns="35709" numCol="1" anchor="ctr" anchorCtr="0" compatLnSpc="1">
        <a:prstTxWarp prst="textNoShape">
          <a:avLst/>
        </a:prstTxWarp>
      </a:bodyPr>
      <a:lstStyle>
        <a:defPPr marL="87313" marR="0" indent="0" algn="l" defTabSz="64293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3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  <a:sym typeface="Arial Unicode MS" pitchFamily="34" charset="-128"/>
          </a:defRPr>
        </a:defPPr>
      </a:lstStyle>
    </a:lnDef>
  </a:objectDefaults>
  <a:extraClrSchemeLst>
    <a:extraClrScheme>
      <a:clrScheme name="Case-Study-Slide-Design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e-Study-Slide-Design-Template 2">
        <a:dk1>
          <a:srgbClr val="000000"/>
        </a:dk1>
        <a:lt1>
          <a:srgbClr val="FFFFFF"/>
        </a:lt1>
        <a:dk2>
          <a:srgbClr val="61C250"/>
        </a:dk2>
        <a:lt2>
          <a:srgbClr val="292C39"/>
        </a:lt2>
        <a:accent1>
          <a:srgbClr val="FF5800"/>
        </a:accent1>
        <a:accent2>
          <a:srgbClr val="B71234"/>
        </a:accent2>
        <a:accent3>
          <a:srgbClr val="FFFFFF"/>
        </a:accent3>
        <a:accent4>
          <a:srgbClr val="000000"/>
        </a:accent4>
        <a:accent5>
          <a:srgbClr val="FFB4AA"/>
        </a:accent5>
        <a:accent6>
          <a:srgbClr val="A60F2E"/>
        </a:accent6>
        <a:hlink>
          <a:srgbClr val="0075B0"/>
        </a:hlink>
        <a:folHlink>
          <a:srgbClr val="0066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TO-Transition-Slide-Design-Template">
  <a:themeElements>
    <a:clrScheme name="MTO-Transition-Slide-Design-Template 2">
      <a:dk1>
        <a:srgbClr val="000000"/>
      </a:dk1>
      <a:lt1>
        <a:srgbClr val="FFFFFF"/>
      </a:lt1>
      <a:dk2>
        <a:srgbClr val="61C250"/>
      </a:dk2>
      <a:lt2>
        <a:srgbClr val="292C39"/>
      </a:lt2>
      <a:accent1>
        <a:srgbClr val="FF5800"/>
      </a:accent1>
      <a:accent2>
        <a:srgbClr val="B71234"/>
      </a:accent2>
      <a:accent3>
        <a:srgbClr val="FFFFFF"/>
      </a:accent3>
      <a:accent4>
        <a:srgbClr val="000000"/>
      </a:accent4>
      <a:accent5>
        <a:srgbClr val="FFB4AA"/>
      </a:accent5>
      <a:accent6>
        <a:srgbClr val="A60F2E"/>
      </a:accent6>
      <a:hlink>
        <a:srgbClr val="0075B0"/>
      </a:hlink>
      <a:folHlink>
        <a:srgbClr val="0066A1"/>
      </a:folHlink>
    </a:clrScheme>
    <a:fontScheme name="MTO-Transition-Slide-Design-Templat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5709" tIns="35709" rIns="35709" bIns="35709" numCol="1" anchor="ctr" anchorCtr="0" compatLnSpc="1">
        <a:prstTxWarp prst="textNoShape">
          <a:avLst/>
        </a:prstTxWarp>
      </a:bodyPr>
      <a:lstStyle>
        <a:defPPr marL="87313" marR="0" indent="0" algn="l" defTabSz="64293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3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  <a:sym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5709" tIns="35709" rIns="35709" bIns="35709" numCol="1" anchor="ctr" anchorCtr="0" compatLnSpc="1">
        <a:prstTxWarp prst="textNoShape">
          <a:avLst/>
        </a:prstTxWarp>
      </a:bodyPr>
      <a:lstStyle>
        <a:defPPr marL="87313" marR="0" indent="0" algn="l" defTabSz="64293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3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  <a:sym typeface="Arial Unicode MS" pitchFamily="34" charset="-128"/>
          </a:defRPr>
        </a:defPPr>
      </a:lstStyle>
    </a:lnDef>
  </a:objectDefaults>
  <a:extraClrSchemeLst>
    <a:extraClrScheme>
      <a:clrScheme name="MTO-Transition-Slide-Design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TO-Transition-Slide-Design-Template 2">
        <a:dk1>
          <a:srgbClr val="000000"/>
        </a:dk1>
        <a:lt1>
          <a:srgbClr val="FFFFFF"/>
        </a:lt1>
        <a:dk2>
          <a:srgbClr val="61C250"/>
        </a:dk2>
        <a:lt2>
          <a:srgbClr val="292C39"/>
        </a:lt2>
        <a:accent1>
          <a:srgbClr val="FF5800"/>
        </a:accent1>
        <a:accent2>
          <a:srgbClr val="B71234"/>
        </a:accent2>
        <a:accent3>
          <a:srgbClr val="FFFFFF"/>
        </a:accent3>
        <a:accent4>
          <a:srgbClr val="000000"/>
        </a:accent4>
        <a:accent5>
          <a:srgbClr val="FFB4AA"/>
        </a:accent5>
        <a:accent6>
          <a:srgbClr val="A60F2E"/>
        </a:accent6>
        <a:hlink>
          <a:srgbClr val="0075B0"/>
        </a:hlink>
        <a:folHlink>
          <a:srgbClr val="0066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ASD&amp;T-Transition-Slide-Design-template">
  <a:themeElements>
    <a:clrScheme name="ASD&amp;T-Transition-Slide-Design-template 2">
      <a:dk1>
        <a:srgbClr val="000000"/>
      </a:dk1>
      <a:lt1>
        <a:srgbClr val="FFFFFF"/>
      </a:lt1>
      <a:dk2>
        <a:srgbClr val="61C250"/>
      </a:dk2>
      <a:lt2>
        <a:srgbClr val="292C39"/>
      </a:lt2>
      <a:accent1>
        <a:srgbClr val="FF5800"/>
      </a:accent1>
      <a:accent2>
        <a:srgbClr val="B71234"/>
      </a:accent2>
      <a:accent3>
        <a:srgbClr val="FFFFFF"/>
      </a:accent3>
      <a:accent4>
        <a:srgbClr val="000000"/>
      </a:accent4>
      <a:accent5>
        <a:srgbClr val="FFB4AA"/>
      </a:accent5>
      <a:accent6>
        <a:srgbClr val="A60F2E"/>
      </a:accent6>
      <a:hlink>
        <a:srgbClr val="0075B0"/>
      </a:hlink>
      <a:folHlink>
        <a:srgbClr val="0066A1"/>
      </a:folHlink>
    </a:clrScheme>
    <a:fontScheme name="ASD&amp;T-Transition-Slide-Design-templat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5709" tIns="35709" rIns="35709" bIns="35709" numCol="1" anchor="ctr" anchorCtr="0" compatLnSpc="1">
        <a:prstTxWarp prst="textNoShape">
          <a:avLst/>
        </a:prstTxWarp>
      </a:bodyPr>
      <a:lstStyle>
        <a:defPPr marL="87313" marR="0" indent="0" algn="l" defTabSz="64293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3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  <a:sym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5709" tIns="35709" rIns="35709" bIns="35709" numCol="1" anchor="ctr" anchorCtr="0" compatLnSpc="1">
        <a:prstTxWarp prst="textNoShape">
          <a:avLst/>
        </a:prstTxWarp>
      </a:bodyPr>
      <a:lstStyle>
        <a:defPPr marL="87313" marR="0" indent="0" algn="l" defTabSz="64293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3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  <a:sym typeface="Arial Unicode MS" pitchFamily="34" charset="-128"/>
          </a:defRPr>
        </a:defPPr>
      </a:lstStyle>
    </a:lnDef>
  </a:objectDefaults>
  <a:extraClrSchemeLst>
    <a:extraClrScheme>
      <a:clrScheme name="ASD&amp;T-Transition-Slide-Design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D&amp;T-Transition-Slide-Design-template 2">
        <a:dk1>
          <a:srgbClr val="000000"/>
        </a:dk1>
        <a:lt1>
          <a:srgbClr val="FFFFFF"/>
        </a:lt1>
        <a:dk2>
          <a:srgbClr val="61C250"/>
        </a:dk2>
        <a:lt2>
          <a:srgbClr val="292C39"/>
        </a:lt2>
        <a:accent1>
          <a:srgbClr val="FF5800"/>
        </a:accent1>
        <a:accent2>
          <a:srgbClr val="B71234"/>
        </a:accent2>
        <a:accent3>
          <a:srgbClr val="FFFFFF"/>
        </a:accent3>
        <a:accent4>
          <a:srgbClr val="000000"/>
        </a:accent4>
        <a:accent5>
          <a:srgbClr val="FFB4AA"/>
        </a:accent5>
        <a:accent6>
          <a:srgbClr val="A60F2E"/>
        </a:accent6>
        <a:hlink>
          <a:srgbClr val="0075B0"/>
        </a:hlink>
        <a:folHlink>
          <a:srgbClr val="0066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CSWT-2010-TPL-00053-external-presentation-template</Template>
  <TotalTime>1462</TotalTime>
  <Words>1281</Words>
  <Application>Microsoft Macintosh PowerPoint</Application>
  <PresentationFormat>On-screen Show (4:3)</PresentationFormat>
  <Paragraphs>309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CSWT-2010-TPL-00053-external-presentation-template</vt:lpstr>
      <vt:lpstr>Case-Study-Slide-Design-Template</vt:lpstr>
      <vt:lpstr>MTO-Transition-Slide-Design-Template</vt:lpstr>
      <vt:lpstr>ASD&amp;T-Transition-Slide-Design-template</vt:lpstr>
      <vt:lpstr>PowerPoint Presentation</vt:lpstr>
      <vt:lpstr>Introduction</vt:lpstr>
      <vt:lpstr>The Functional Requirements</vt:lpstr>
      <vt:lpstr>Controlled Phenomena</vt:lpstr>
      <vt:lpstr>Safety Requirements</vt:lpstr>
      <vt:lpstr>System-Theoretic Process Analysis (STPA)</vt:lpstr>
      <vt:lpstr>System-Theoretic Process Analysis (STPA)</vt:lpstr>
      <vt:lpstr>STPA Application</vt:lpstr>
      <vt:lpstr>The Door Sub-system Process Models</vt:lpstr>
      <vt:lpstr>PowerPoint Presentation</vt:lpstr>
      <vt:lpstr>PowerPoint Presentation</vt:lpstr>
      <vt:lpstr>PowerPoint Presentation</vt:lpstr>
      <vt:lpstr>PowerPoint Presentation</vt:lpstr>
      <vt:lpstr>Modeling the Safety Constraints in Event-B </vt:lpstr>
      <vt:lpstr>Modeling the Safety Constraints in Event-B </vt:lpstr>
      <vt:lpstr>Modeling the Safety Constraints in Event-B </vt:lpstr>
      <vt:lpstr>Modeling the Safety Constraints in Event-B </vt:lpstr>
      <vt:lpstr>Modeling the Safety Constraints in Event-B </vt:lpstr>
      <vt:lpstr>Modeling the Safety Constraints in Event-B </vt:lpstr>
      <vt:lpstr>Modeling the Safety Constraints in Event-B 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Critical Software S.A. Baseline PowerPoint Design Template</dc:subject>
  <dc:creator>Jose Reis</dc:creator>
  <cp:lastModifiedBy>Michael Butler</cp:lastModifiedBy>
  <cp:revision>60</cp:revision>
  <dcterms:created xsi:type="dcterms:W3CDTF">2011-12-08T15:53:51Z</dcterms:created>
  <dcterms:modified xsi:type="dcterms:W3CDTF">2013-03-18T22:01:57Z</dcterms:modified>
</cp:coreProperties>
</file>