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78" r:id="rId2"/>
    <p:sldId id="330" r:id="rId3"/>
    <p:sldId id="470" r:id="rId4"/>
    <p:sldId id="398" r:id="rId5"/>
    <p:sldId id="399" r:id="rId6"/>
    <p:sldId id="402" r:id="rId7"/>
    <p:sldId id="403" r:id="rId8"/>
    <p:sldId id="404" r:id="rId9"/>
    <p:sldId id="405" r:id="rId10"/>
    <p:sldId id="411" r:id="rId11"/>
    <p:sldId id="412" r:id="rId12"/>
    <p:sldId id="413" r:id="rId13"/>
    <p:sldId id="406" r:id="rId14"/>
    <p:sldId id="400" r:id="rId15"/>
    <p:sldId id="401" r:id="rId16"/>
    <p:sldId id="410" r:id="rId17"/>
    <p:sldId id="409" r:id="rId18"/>
    <p:sldId id="432" r:id="rId19"/>
    <p:sldId id="4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D24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6022" autoAdjust="0"/>
  </p:normalViewPr>
  <p:slideViewPr>
    <p:cSldViewPr snapToObjects="1">
      <p:cViewPr varScale="1">
        <p:scale>
          <a:sx n="92" d="100"/>
          <a:sy n="92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508BC-8C36-8041-AD6D-75A12F335B21}" type="datetimeFigureOut">
              <a:rPr lang="en-US" smtClean="0"/>
              <a:t>10/08/2012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D35A1-BC7F-BC4F-8C20-1ACE3503A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199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EEC79-4FE8-BB40-BE06-C2884FE9A55E}" type="datetimeFigureOut">
              <a:rPr lang="en-US" smtClean="0"/>
              <a:pPr/>
              <a:t>10/08/2012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EA15A-4A28-E745-B37E-B821967624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411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1149-CB47-AA4E-AFEC-4462B07FB2A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E71F-5157-4442-B49F-0D4E477D88BA}" type="datetime1">
              <a:rPr lang="en-GB" smtClean="0"/>
              <a:t>10/08/2012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9E46-6FFC-3743-B707-D19DE0C97CF6}" type="datetime1">
              <a:rPr lang="en-GB" smtClean="0"/>
              <a:t>10/08/2012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B68E-0BA8-284E-959E-ACA72A9BB6D6}" type="datetime1">
              <a:rPr lang="en-GB" smtClean="0"/>
              <a:t>10/08/2012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E66-032B-1E4C-9B37-AC4CDD1068E8}" type="datetime1">
              <a:rPr lang="en-GB" smtClean="0"/>
              <a:t>10/08/2012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D7CF-300C-484E-AC02-109C4DC2137C}" type="datetime1">
              <a:rPr lang="en-GB" smtClean="0"/>
              <a:t>10/08/2012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9466-8E72-C846-8892-07CA658CDC9B}" type="datetime1">
              <a:rPr lang="en-GB" smtClean="0"/>
              <a:t>10/08/2012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CD7-2449-D34A-82E3-11F57DE0A6E7}" type="datetime1">
              <a:rPr lang="en-GB" smtClean="0"/>
              <a:t>10/08/2012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E0BB-29E5-974D-88F9-8710A76FB154}" type="datetime1">
              <a:rPr lang="en-GB" smtClean="0"/>
              <a:t>10/08/2012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B2F1-A3E8-CD45-8BDA-ED7A084B0A9E}" type="datetime1">
              <a:rPr lang="en-GB" smtClean="0"/>
              <a:t>10/08/2012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50F6-AA40-8D4F-AD8F-D12BB907B228}" type="datetime1">
              <a:rPr lang="en-GB" smtClean="0"/>
              <a:t>10/08/2012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DCFC-4178-064A-9E27-F53A1BF6E23B}" type="datetime1">
              <a:rPr lang="en-GB" smtClean="0"/>
              <a:t>10/08/2012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7A38-3F31-A448-BC15-AE92BC4796C0}" type="datetime1">
              <a:rPr lang="en-GB" smtClean="0"/>
              <a:t>10/08/2012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DE3F9-2D1D-F841-AF9E-FF92B52521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81200"/>
          </a:xfrm>
        </p:spPr>
        <p:txBody>
          <a:bodyPr>
            <a:normAutofit/>
          </a:bodyPr>
          <a:lstStyle/>
          <a:p>
            <a:r>
              <a:rPr lang="en-US" dirty="0"/>
              <a:t>Model Decomposition for Distributed Design in Event-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 fontScale="92500" lnSpcReduction="20000"/>
          </a:bodyPr>
          <a:lstStyle/>
          <a:p>
            <a:r>
              <a:rPr lang="en-US" sz="3765" dirty="0" smtClean="0">
                <a:solidFill>
                  <a:srgbClr val="0000FF"/>
                </a:solidFill>
              </a:rPr>
              <a:t>Michael Butler</a:t>
            </a:r>
          </a:p>
          <a:p>
            <a:r>
              <a:rPr lang="en-US" sz="3765" dirty="0" err="1" smtClean="0">
                <a:solidFill>
                  <a:srgbClr val="0000FF"/>
                </a:solidFill>
              </a:rPr>
              <a:t>users.ecs.soton.ac.uk</a:t>
            </a:r>
            <a:r>
              <a:rPr lang="en-US" sz="3765" dirty="0" smtClean="0">
                <a:solidFill>
                  <a:srgbClr val="0000FF"/>
                </a:solidFill>
              </a:rPr>
              <a:t>/</a:t>
            </a:r>
            <a:r>
              <a:rPr lang="en-US" sz="3765" dirty="0" err="1" smtClean="0">
                <a:solidFill>
                  <a:srgbClr val="0000FF"/>
                </a:solidFill>
              </a:rPr>
              <a:t>mjb</a:t>
            </a:r>
            <a:endParaRPr lang="en-US" sz="3765" dirty="0" smtClean="0">
              <a:solidFill>
                <a:srgbClr val="0000FF"/>
              </a:solidFill>
            </a:endParaRPr>
          </a:p>
          <a:p>
            <a:r>
              <a:rPr lang="en-US" sz="3765" dirty="0" err="1">
                <a:solidFill>
                  <a:srgbClr val="0000FF"/>
                </a:solidFill>
              </a:rPr>
              <a:t>www.event-b.org</a:t>
            </a:r>
            <a:endParaRPr lang="en-US" sz="3765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Marktoberdorf</a:t>
            </a:r>
            <a:r>
              <a:rPr lang="en-US" dirty="0" smtClean="0">
                <a:solidFill>
                  <a:srgbClr val="0000FF"/>
                </a:solidFill>
              </a:rPr>
              <a:t> 2012</a:t>
            </a:r>
            <a:endParaRPr lang="en-US" dirty="0" smtClean="0">
              <a:solidFill>
                <a:srgbClr val="1F497D"/>
              </a:solidFill>
            </a:endParaRP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3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2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Partitioning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 Unicode MS" charset="0"/>
              </a:rPr>
              <a:t>events</a:t>
            </a:r>
            <a:endParaRPr lang="en-US" dirty="0">
              <a:solidFill>
                <a:srgbClr val="0000FF"/>
              </a:solidFill>
              <a:latin typeface="Arial" charset="0"/>
              <a:cs typeface="Arial Unicode MS" charset="0"/>
            </a:endParaRPr>
          </a:p>
        </p:txBody>
      </p:sp>
      <p:sp>
        <p:nvSpPr>
          <p:cNvPr id="25603" name="Content Placeholder 10"/>
          <p:cNvSpPr>
            <a:spLocks noGrp="1"/>
          </p:cNvSpPr>
          <p:nvPr>
            <p:ph sz="half" idx="1"/>
          </p:nvPr>
        </p:nvSpPr>
        <p:spPr>
          <a:xfrm>
            <a:off x="493920" y="1604328"/>
            <a:ext cx="4042080" cy="4522075"/>
          </a:xfrm>
        </p:spPr>
        <p:txBody>
          <a:bodyPr>
            <a:normAutofit lnSpcReduction="10000"/>
          </a:bodyPr>
          <a:lstStyle/>
          <a:p>
            <a:pPr marL="0" indent="0"/>
            <a:endParaRPr lang="en-US" sz="1800" dirty="0">
              <a:latin typeface="Arial" charset="0"/>
              <a:cs typeface="Arial Unicode MS" charset="0"/>
            </a:endParaRPr>
          </a:p>
          <a:p>
            <a:pPr marL="0" indent="0">
              <a:buNone/>
            </a:pPr>
            <a:r>
              <a:rPr lang="en-US" sz="1800" dirty="0">
                <a:latin typeface="Arial" charset="0"/>
                <a:cs typeface="Arial Unicode MS" charset="0"/>
              </a:rPr>
              <a:t>E =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any  </a:t>
            </a:r>
            <a:r>
              <a:rPr lang="en-US" sz="1800" dirty="0">
                <a:latin typeface="Arial" charset="0"/>
                <a:cs typeface="Arial Unicode MS" charset="0"/>
              </a:rPr>
              <a:t>p  </a:t>
            </a:r>
            <a:r>
              <a:rPr lang="en-US" sz="1800" b="1" dirty="0">
                <a:latin typeface="Arial" charset="0"/>
                <a:cs typeface="Arial Unicode MS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	G1( x, p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Arial" charset="0"/>
                <a:cs typeface="Arial Unicode MS" charset="0"/>
              </a:rPr>
              <a:t>	G2( y, p )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then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	x := H1( x, p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Arial" charset="0"/>
                <a:cs typeface="Arial Unicode MS" charset="0"/>
              </a:rPr>
              <a:t>	y := H2( y, p )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end</a:t>
            </a: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</p:txBody>
      </p:sp>
      <p:sp>
        <p:nvSpPr>
          <p:cNvPr id="24580" name="Content Placeholder 11"/>
          <p:cNvSpPr>
            <a:spLocks noGrp="1"/>
          </p:cNvSpPr>
          <p:nvPr>
            <p:ph sz="half" idx="2"/>
          </p:nvPr>
        </p:nvSpPr>
        <p:spPr>
          <a:xfrm>
            <a:off x="4636800" y="1457601"/>
            <a:ext cx="4043520" cy="4522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rial" charset="0"/>
                <a:cs typeface="Arial Unicode MS" charset="0"/>
              </a:rPr>
              <a:t>Ex =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any  </a:t>
            </a:r>
            <a:r>
              <a:rPr lang="en-US" sz="1800" dirty="0">
                <a:latin typeface="Arial" charset="0"/>
                <a:cs typeface="Arial Unicode MS" charset="0"/>
              </a:rPr>
              <a:t>p  </a:t>
            </a:r>
            <a:r>
              <a:rPr lang="en-US" sz="1800" b="1" dirty="0">
                <a:latin typeface="Arial" charset="0"/>
                <a:cs typeface="Arial Unicode MS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	G1( x, p )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then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	x := H1( x, p )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end</a:t>
            </a:r>
          </a:p>
          <a:p>
            <a:pPr marL="0" indent="0">
              <a:buNone/>
            </a:pPr>
            <a:endParaRPr lang="en-US" sz="1800" dirty="0">
              <a:latin typeface="Arial" charset="0"/>
              <a:cs typeface="Arial Unicode MS" charset="0"/>
            </a:endParaRPr>
          </a:p>
          <a:p>
            <a:pPr marL="0" indent="0">
              <a:buNone/>
            </a:pPr>
            <a:endParaRPr lang="en-US" sz="1800" dirty="0">
              <a:latin typeface="Arial" charset="0"/>
              <a:cs typeface="Arial Unicode MS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al" charset="0"/>
                <a:cs typeface="Arial Unicode MS" charset="0"/>
              </a:rPr>
              <a:t>Ey</a:t>
            </a:r>
            <a:r>
              <a:rPr lang="en-US" sz="1800" dirty="0">
                <a:latin typeface="Arial" charset="0"/>
                <a:cs typeface="Arial Unicode MS" charset="0"/>
              </a:rPr>
              <a:t> =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any  </a:t>
            </a:r>
            <a:r>
              <a:rPr lang="en-US" sz="1800" dirty="0">
                <a:latin typeface="Arial" charset="0"/>
                <a:cs typeface="Arial Unicode MS" charset="0"/>
              </a:rPr>
              <a:t>p  </a:t>
            </a:r>
            <a:r>
              <a:rPr lang="en-US" sz="1800" b="1" dirty="0">
                <a:latin typeface="Arial" charset="0"/>
                <a:cs typeface="Arial Unicode MS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Arial" charset="0"/>
                <a:cs typeface="Arial Unicode MS" charset="0"/>
              </a:rPr>
              <a:t>	G2( y, p )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then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Arial" charset="0"/>
                <a:cs typeface="Arial Unicode MS" charset="0"/>
              </a:rPr>
              <a:t>	y := H2( y, p )</a:t>
            </a:r>
          </a:p>
          <a:p>
            <a:pPr marL="0" indent="0">
              <a:buNone/>
            </a:pPr>
            <a:r>
              <a:rPr lang="en-US" sz="1800" b="1" dirty="0">
                <a:latin typeface="Arial" charset="0"/>
                <a:cs typeface="Arial Unicode MS" charset="0"/>
              </a:rPr>
              <a:t>end</a:t>
            </a: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8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Pre-partitioning</a:t>
            </a:r>
          </a:p>
        </p:txBody>
      </p:sp>
      <p:sp>
        <p:nvSpPr>
          <p:cNvPr id="26627" name="Content Placeholder 10"/>
          <p:cNvSpPr>
            <a:spLocks noGrp="1"/>
          </p:cNvSpPr>
          <p:nvPr>
            <p:ph sz="half" idx="1"/>
          </p:nvPr>
        </p:nvSpPr>
        <p:spPr>
          <a:xfrm>
            <a:off x="493920" y="1604328"/>
            <a:ext cx="4042080" cy="452207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E =</a:t>
            </a:r>
          </a:p>
          <a:p>
            <a:pPr marL="0" indent="0">
              <a:buNone/>
            </a:pPr>
            <a:r>
              <a:rPr lang="en-US" sz="2200" b="1" dirty="0">
                <a:latin typeface="Arial" charset="0"/>
                <a:cs typeface="Arial Unicode MS" charset="0"/>
              </a:rPr>
              <a:t>any  </a:t>
            </a:r>
            <a:r>
              <a:rPr lang="en-US" sz="2200" dirty="0">
                <a:latin typeface="Arial" charset="0"/>
                <a:cs typeface="Arial Unicode MS" charset="0"/>
              </a:rPr>
              <a:t>p  </a:t>
            </a:r>
            <a:r>
              <a:rPr lang="en-US" sz="2200" b="1" dirty="0">
                <a:latin typeface="Arial" charset="0"/>
                <a:cs typeface="Arial Unicode MS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G1( x, p, </a:t>
            </a:r>
            <a:r>
              <a:rPr lang="en-US" sz="2200" dirty="0">
                <a:solidFill>
                  <a:srgbClr val="FF0000"/>
                </a:solidFill>
                <a:latin typeface="Arial" charset="0"/>
                <a:cs typeface="Arial Unicode MS" charset="0"/>
              </a:rPr>
              <a:t>f(y)</a:t>
            </a:r>
            <a:r>
              <a:rPr lang="en-US" sz="2200" dirty="0">
                <a:latin typeface="Arial" charset="0"/>
                <a:cs typeface="Arial Unicode MS" charset="0"/>
              </a:rPr>
              <a:t> )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G2( y, p )</a:t>
            </a:r>
          </a:p>
          <a:p>
            <a:pPr marL="0" indent="0">
              <a:buNone/>
            </a:pPr>
            <a:r>
              <a:rPr lang="en-US" sz="2200" b="1" dirty="0">
                <a:latin typeface="Arial" charset="0"/>
                <a:cs typeface="Arial Unicode MS" charset="0"/>
              </a:rPr>
              <a:t>then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x := H1( x, p, </a:t>
            </a:r>
            <a:r>
              <a:rPr lang="en-US" sz="2200" dirty="0">
                <a:solidFill>
                  <a:srgbClr val="FF0000"/>
                </a:solidFill>
                <a:latin typeface="Arial" charset="0"/>
                <a:cs typeface="Arial Unicode MS" charset="0"/>
              </a:rPr>
              <a:t>f(y) </a:t>
            </a:r>
            <a:r>
              <a:rPr lang="en-US" sz="2200" dirty="0">
                <a:latin typeface="Arial" charset="0"/>
                <a:cs typeface="Arial Unicode MS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y := H2( y, p )</a:t>
            </a:r>
          </a:p>
          <a:p>
            <a:pPr marL="0" indent="0">
              <a:buNone/>
            </a:pPr>
            <a:r>
              <a:rPr lang="en-US" sz="2200" b="1" dirty="0">
                <a:latin typeface="Arial" charset="0"/>
                <a:cs typeface="Arial Unicode MS" charset="0"/>
              </a:rPr>
              <a:t>end</a:t>
            </a: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</p:txBody>
      </p:sp>
      <p:sp>
        <p:nvSpPr>
          <p:cNvPr id="25604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E =</a:t>
            </a:r>
          </a:p>
          <a:p>
            <a:pPr marL="0" indent="0">
              <a:buNone/>
            </a:pPr>
            <a:r>
              <a:rPr lang="en-US" sz="2200" b="1" dirty="0">
                <a:latin typeface="Arial" charset="0"/>
                <a:cs typeface="Arial Unicode MS" charset="0"/>
              </a:rPr>
              <a:t>any  </a:t>
            </a:r>
            <a:r>
              <a:rPr lang="en-US" sz="2200" dirty="0">
                <a:latin typeface="Arial" charset="0"/>
                <a:cs typeface="Arial Unicode MS" charset="0"/>
              </a:rPr>
              <a:t>p, </a:t>
            </a:r>
            <a:r>
              <a:rPr lang="en-US" sz="22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q  </a:t>
            </a:r>
            <a:r>
              <a:rPr lang="en-US" sz="2200" b="1" dirty="0">
                <a:latin typeface="Arial" charset="0"/>
                <a:cs typeface="Arial Unicode MS" charset="0"/>
              </a:rPr>
              <a:t>where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	q = f(y)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G1( x, p, </a:t>
            </a:r>
            <a:r>
              <a:rPr lang="en-US" sz="22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q</a:t>
            </a:r>
            <a:r>
              <a:rPr lang="en-US" sz="2200" dirty="0">
                <a:latin typeface="Arial" charset="0"/>
                <a:cs typeface="Arial Unicode MS" charset="0"/>
              </a:rPr>
              <a:t> )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G2( y, p )</a:t>
            </a:r>
          </a:p>
          <a:p>
            <a:pPr marL="0" indent="0">
              <a:buNone/>
            </a:pPr>
            <a:r>
              <a:rPr lang="en-US" sz="2200" b="1" dirty="0">
                <a:latin typeface="Arial" charset="0"/>
                <a:cs typeface="Arial Unicode MS" charset="0"/>
              </a:rPr>
              <a:t>then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x := H1( x, p, </a:t>
            </a:r>
            <a:r>
              <a:rPr lang="en-US" sz="2200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q </a:t>
            </a:r>
            <a:r>
              <a:rPr lang="en-US" sz="2200" dirty="0">
                <a:latin typeface="Arial" charset="0"/>
                <a:cs typeface="Arial Unicode MS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Arial" charset="0"/>
                <a:cs typeface="Arial Unicode MS" charset="0"/>
              </a:rPr>
              <a:t>	y := H2( y, p )</a:t>
            </a:r>
          </a:p>
          <a:p>
            <a:pPr marL="0" indent="0">
              <a:buNone/>
            </a:pPr>
            <a:r>
              <a:rPr lang="en-US" sz="2200" b="1" dirty="0">
                <a:latin typeface="Arial" charset="0"/>
                <a:cs typeface="Arial Unicode MS" charset="0"/>
              </a:rPr>
              <a:t>end</a:t>
            </a:r>
          </a:p>
          <a:p>
            <a:pPr marL="0" indent="0"/>
            <a:endParaRPr lang="en-US" dirty="0">
              <a:latin typeface="Arial" charset="0"/>
              <a:cs typeface="Arial Unicode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920" y="5517232"/>
            <a:ext cx="789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Transform E to make it easier to split into </a:t>
            </a:r>
            <a:r>
              <a:rPr lang="en-US" sz="2400" i="1" dirty="0" smtClean="0"/>
              <a:t>x</a:t>
            </a:r>
            <a:r>
              <a:rPr lang="en-US" sz="2400" dirty="0" smtClean="0"/>
              <a:t>-part and </a:t>
            </a:r>
            <a:r>
              <a:rPr lang="en-US" sz="2400" i="1" dirty="0" smtClean="0"/>
              <a:t>y</a:t>
            </a:r>
            <a:r>
              <a:rPr lang="en-US" sz="2400" dirty="0" smtClean="0"/>
              <a:t>-part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omposition and Decomposition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Decomposition: from M, decomposition plug</a:t>
            </a:r>
            <a:r>
              <a:rPr lang="en-US" dirty="0"/>
              <a:t>-in </a:t>
            </a:r>
            <a:r>
              <a:rPr lang="en-US" dirty="0" smtClean="0"/>
              <a:t>generates:</a:t>
            </a:r>
          </a:p>
          <a:p>
            <a:pPr lvl="1"/>
            <a:r>
              <a:rPr lang="en-US" sz="2600" dirty="0" smtClean="0"/>
              <a:t>machines L, P</a:t>
            </a:r>
          </a:p>
          <a:p>
            <a:pPr lvl="1"/>
            <a:r>
              <a:rPr lang="en-US" sz="2600" dirty="0" smtClean="0">
                <a:solidFill>
                  <a:srgbClr val="0000FF"/>
                </a:solidFill>
              </a:rPr>
              <a:t>composed </a:t>
            </a:r>
            <a:r>
              <a:rPr lang="en-US" sz="2600" dirty="0">
                <a:solidFill>
                  <a:srgbClr val="0000FF"/>
                </a:solidFill>
              </a:rPr>
              <a:t>machine </a:t>
            </a:r>
            <a:r>
              <a:rPr lang="en-US" sz="2600" dirty="0" smtClean="0"/>
              <a:t>M’</a:t>
            </a:r>
          </a:p>
          <a:p>
            <a:pPr lvl="1"/>
            <a:endParaRPr lang="en-US" dirty="0"/>
          </a:p>
          <a:p>
            <a:r>
              <a:rPr lang="en-US" dirty="0" smtClean="0"/>
              <a:t>M’ is a wrapper for L || P</a:t>
            </a:r>
          </a:p>
          <a:p>
            <a:endParaRPr lang="en-US" dirty="0"/>
          </a:p>
          <a:p>
            <a:r>
              <a:rPr lang="en-US" dirty="0" smtClean="0"/>
              <a:t>Consistency of decomposition: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rove M’ refines M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48064" y="1988840"/>
            <a:ext cx="324036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</a:rPr>
              <a:t>composed machine  </a:t>
            </a:r>
            <a:r>
              <a:rPr lang="en-US" sz="2400" dirty="0" smtClean="0">
                <a:solidFill>
                  <a:srgbClr val="000000"/>
                </a:solidFill>
              </a:rPr>
              <a:t>M’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</a:rPr>
              <a:t>refines  </a:t>
            </a:r>
            <a:r>
              <a:rPr lang="en-US" sz="2400" dirty="0" smtClean="0">
                <a:solidFill>
                  <a:srgbClr val="000000"/>
                </a:solidFill>
              </a:rPr>
              <a:t>M</a:t>
            </a:r>
            <a:endParaRPr lang="en-US" sz="2400" dirty="0"/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Includes  </a:t>
            </a:r>
            <a:r>
              <a:rPr lang="en-US" sz="2400" dirty="0" smtClean="0"/>
              <a:t>L, P </a:t>
            </a:r>
            <a:endParaRPr lang="en-US" sz="2400" dirty="0"/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</a:rPr>
              <a:t>events</a:t>
            </a:r>
          </a:p>
          <a:p>
            <a:pPr>
              <a:buNone/>
            </a:pPr>
            <a:r>
              <a:rPr lang="en-US" sz="2400" dirty="0"/>
              <a:t>	A  =  </a:t>
            </a:r>
            <a:r>
              <a:rPr lang="en-US" sz="2400" dirty="0" smtClean="0"/>
              <a:t>L.A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B  =  </a:t>
            </a:r>
            <a:r>
              <a:rPr lang="en-US" sz="2400" dirty="0" smtClean="0"/>
              <a:t>L.B   ||   P </a:t>
            </a:r>
            <a:r>
              <a:rPr lang="en-US" sz="2400" dirty="0"/>
              <a:t>.B</a:t>
            </a:r>
          </a:p>
          <a:p>
            <a:pPr>
              <a:buNone/>
            </a:pPr>
            <a:r>
              <a:rPr lang="en-US" sz="2400" dirty="0"/>
              <a:t>	C  =  </a:t>
            </a:r>
            <a:r>
              <a:rPr lang="en-US" sz="2400" dirty="0" smtClean="0"/>
              <a:t>P.C</a:t>
            </a:r>
            <a:endParaRPr lang="en-US" sz="2400" dirty="0"/>
          </a:p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7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Shared event composition operator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Shared event composition operator for Event-B machines is syntactically simple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combine guards and combine actions of events to be </a:t>
            </a:r>
            <a:r>
              <a:rPr lang="en-US" dirty="0" err="1" smtClean="0">
                <a:solidFill>
                  <a:srgbClr val="0000FF"/>
                </a:solidFill>
              </a:rPr>
              <a:t>synchronised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no shared state variables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common event parameters represent values to be agreed by both </a:t>
            </a:r>
            <a:r>
              <a:rPr lang="en-US" dirty="0">
                <a:solidFill>
                  <a:srgbClr val="0000FF"/>
                </a:solidFill>
              </a:rPr>
              <a:t>parties on </a:t>
            </a:r>
            <a:r>
              <a:rPr lang="en-US" dirty="0" err="1">
                <a:solidFill>
                  <a:srgbClr val="0000FF"/>
                </a:solidFill>
              </a:rPr>
              <a:t>synchronisation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Corresponds to parallel composition in CSP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processes interact via </a:t>
            </a:r>
            <a:r>
              <a:rPr lang="en-US" dirty="0" err="1" smtClean="0">
                <a:solidFill>
                  <a:srgbClr val="0000FF"/>
                </a:solidFill>
              </a:rPr>
              <a:t>synchronised</a:t>
            </a:r>
            <a:r>
              <a:rPr lang="en-US" dirty="0" smtClean="0">
                <a:solidFill>
                  <a:srgbClr val="0000FF"/>
                </a:solidFill>
              </a:rPr>
              <a:t> channels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monotonic: subsystems can be refined independently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Shared Variable Decomposition</a:t>
            </a:r>
            <a:b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</a:br>
            <a:endParaRPr lang="en-US" dirty="0">
              <a:solidFill>
                <a:srgbClr val="0000FF"/>
              </a:solidFill>
              <a:latin typeface="Arial" charset="0"/>
              <a:cs typeface="Arial Unicode MS" charset="0"/>
            </a:endParaRPr>
          </a:p>
        </p:txBody>
      </p:sp>
      <p:grpSp>
        <p:nvGrpSpPr>
          <p:cNvPr id="21507" name="Group 42"/>
          <p:cNvGrpSpPr>
            <a:grpSpLocks/>
          </p:cNvGrpSpPr>
          <p:nvPr/>
        </p:nvGrpSpPr>
        <p:grpSpPr bwMode="auto">
          <a:xfrm>
            <a:off x="1668960" y="1562565"/>
            <a:ext cx="5391360" cy="1728181"/>
            <a:chOff x="1839913" y="1722438"/>
            <a:chExt cx="5943600" cy="19050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144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68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E2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192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E3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830513" y="3017838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v1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354513" y="3017838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v2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030913" y="3017838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v3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8691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E4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543" name="Straight Connector 13"/>
            <p:cNvCxnSpPr>
              <a:cxnSpLocks noChangeShapeType="1"/>
              <a:stCxn id="4" idx="2"/>
              <a:endCxn id="8" idx="1"/>
            </p:cNvCxnSpPr>
            <p:nvPr/>
          </p:nvCxnSpPr>
          <p:spPr bwMode="auto">
            <a:xfrm rot="16200000" flipH="1">
              <a:off x="2270125" y="2435226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4" name="Straight Connector 14"/>
            <p:cNvCxnSpPr>
              <a:cxnSpLocks noChangeShapeType="1"/>
              <a:stCxn id="6" idx="2"/>
              <a:endCxn id="9" idx="1"/>
            </p:cNvCxnSpPr>
            <p:nvPr/>
          </p:nvCxnSpPr>
          <p:spPr bwMode="auto">
            <a:xfrm rot="16200000" flipH="1">
              <a:off x="3794125" y="2435226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5" name="Straight Connector 17"/>
            <p:cNvCxnSpPr>
              <a:cxnSpLocks noChangeShapeType="1"/>
              <a:stCxn id="7" idx="2"/>
              <a:endCxn id="10" idx="1"/>
            </p:cNvCxnSpPr>
            <p:nvPr/>
          </p:nvCxnSpPr>
          <p:spPr bwMode="auto">
            <a:xfrm rot="16200000" flipH="1">
              <a:off x="53943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6" name="Straight Connector 20"/>
            <p:cNvCxnSpPr>
              <a:cxnSpLocks noChangeShapeType="1"/>
              <a:stCxn id="11" idx="2"/>
              <a:endCxn id="10" idx="7"/>
            </p:cNvCxnSpPr>
            <p:nvPr/>
          </p:nvCxnSpPr>
          <p:spPr bwMode="auto">
            <a:xfrm rot="5400000">
              <a:off x="64484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Straight Connector 23"/>
            <p:cNvCxnSpPr>
              <a:cxnSpLocks noChangeShapeType="1"/>
              <a:stCxn id="7" idx="2"/>
              <a:endCxn id="9" idx="7"/>
            </p:cNvCxnSpPr>
            <p:nvPr/>
          </p:nvCxnSpPr>
          <p:spPr bwMode="auto">
            <a:xfrm rot="5400000">
              <a:off x="47720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8" name="Straight Connector 26"/>
            <p:cNvCxnSpPr>
              <a:cxnSpLocks noChangeShapeType="1"/>
              <a:stCxn id="6" idx="2"/>
              <a:endCxn id="8" idx="7"/>
            </p:cNvCxnSpPr>
            <p:nvPr/>
          </p:nvCxnSpPr>
          <p:spPr bwMode="auto">
            <a:xfrm rot="5400000">
              <a:off x="32480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29"/>
            <p:cNvSpPr/>
            <p:nvPr/>
          </p:nvSpPr>
          <p:spPr bwMode="auto">
            <a:xfrm>
              <a:off x="1839913" y="1722438"/>
              <a:ext cx="59436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632160" y="4949800"/>
            <a:ext cx="3317760" cy="1451672"/>
            <a:chOff x="696913" y="5456237"/>
            <a:chExt cx="3657600" cy="16002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696913" y="54562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220913" y="54562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E2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744913" y="5456237"/>
              <a:ext cx="609600" cy="381000"/>
            </a:xfrm>
            <a:prstGeom prst="rect">
              <a:avLst/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 Unicode MS" charset="0"/>
                </a:rPr>
                <a:t>E3’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382713" y="6599237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v1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906713" y="6599237"/>
              <a:ext cx="609600" cy="457200"/>
            </a:xfrm>
            <a:prstGeom prst="ellipse">
              <a:avLst/>
            </a:prstGeom>
            <a:noFill/>
            <a:ln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v2</a:t>
              </a:r>
            </a:p>
          </p:txBody>
        </p:sp>
        <p:cxnSp>
          <p:nvCxnSpPr>
            <p:cNvPr id="21532" name="Straight Connector 37"/>
            <p:cNvCxnSpPr>
              <a:cxnSpLocks noChangeShapeType="1"/>
              <a:stCxn id="31" idx="2"/>
              <a:endCxn id="34" idx="1"/>
            </p:cNvCxnSpPr>
            <p:nvPr/>
          </p:nvCxnSpPr>
          <p:spPr bwMode="auto">
            <a:xfrm rot="16200000" flipH="1">
              <a:off x="822325" y="6016625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3" name="Straight Connector 38"/>
            <p:cNvCxnSpPr>
              <a:cxnSpLocks noChangeShapeType="1"/>
              <a:stCxn id="32" idx="2"/>
              <a:endCxn id="35" idx="1"/>
            </p:cNvCxnSpPr>
            <p:nvPr/>
          </p:nvCxnSpPr>
          <p:spPr bwMode="auto">
            <a:xfrm rot="16200000" flipH="1">
              <a:off x="2346325" y="6016625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Straight Connector 41"/>
            <p:cNvCxnSpPr>
              <a:cxnSpLocks noChangeShapeType="1"/>
              <a:stCxn id="33" idx="2"/>
              <a:endCxn id="35" idx="7"/>
            </p:cNvCxnSpPr>
            <p:nvPr/>
          </p:nvCxnSpPr>
          <p:spPr bwMode="auto">
            <a:xfrm rot="5400000">
              <a:off x="3324225" y="59404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5" name="Straight Connector 42"/>
            <p:cNvCxnSpPr>
              <a:cxnSpLocks noChangeShapeType="1"/>
              <a:stCxn id="32" idx="2"/>
              <a:endCxn id="34" idx="7"/>
            </p:cNvCxnSpPr>
            <p:nvPr/>
          </p:nvCxnSpPr>
          <p:spPr bwMode="auto">
            <a:xfrm rot="5400000">
              <a:off x="1800225" y="59404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5124960" y="4949800"/>
            <a:ext cx="3456000" cy="1451672"/>
            <a:chOff x="5649912" y="5456237"/>
            <a:chExt cx="3810000" cy="16002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5649912" y="5456237"/>
              <a:ext cx="609600" cy="381000"/>
            </a:xfrm>
            <a:prstGeom prst="rect">
              <a:avLst/>
            </a:prstGeom>
            <a:ln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 Unicode MS" charset="0"/>
                </a:rPr>
                <a:t>E2’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7173912" y="54562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335712" y="6599237"/>
              <a:ext cx="609600" cy="457200"/>
            </a:xfrm>
            <a:prstGeom prst="ellipse">
              <a:avLst/>
            </a:prstGeom>
            <a:noFill/>
            <a:ln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v2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8012112" y="6599237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v3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8850312" y="54562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 smtClean="0">
                  <a:solidFill>
                    <a:schemeClr val="tx1"/>
                  </a:solidFill>
                </a:rPr>
                <a:t>E4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523" name="Straight Connector 52"/>
            <p:cNvCxnSpPr>
              <a:cxnSpLocks noChangeShapeType="1"/>
              <a:stCxn id="46" idx="2"/>
              <a:endCxn id="49" idx="1"/>
            </p:cNvCxnSpPr>
            <p:nvPr/>
          </p:nvCxnSpPr>
          <p:spPr bwMode="auto">
            <a:xfrm rot="16200000" flipH="1">
              <a:off x="5775324" y="6016625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4" name="Straight Connector 53"/>
            <p:cNvCxnSpPr>
              <a:cxnSpLocks noChangeShapeType="1"/>
              <a:stCxn id="47" idx="2"/>
              <a:endCxn id="50" idx="1"/>
            </p:cNvCxnSpPr>
            <p:nvPr/>
          </p:nvCxnSpPr>
          <p:spPr bwMode="auto">
            <a:xfrm rot="16200000" flipH="1">
              <a:off x="7375524" y="59404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5" name="Straight Connector 54"/>
            <p:cNvCxnSpPr>
              <a:cxnSpLocks noChangeShapeType="1"/>
              <a:stCxn id="51" idx="2"/>
              <a:endCxn id="50" idx="7"/>
            </p:cNvCxnSpPr>
            <p:nvPr/>
          </p:nvCxnSpPr>
          <p:spPr bwMode="auto">
            <a:xfrm rot="5400000">
              <a:off x="8429624" y="59404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6" name="Straight Connector 55"/>
            <p:cNvCxnSpPr>
              <a:cxnSpLocks noChangeShapeType="1"/>
              <a:stCxn id="47" idx="2"/>
              <a:endCxn id="49" idx="7"/>
            </p:cNvCxnSpPr>
            <p:nvPr/>
          </p:nvCxnSpPr>
          <p:spPr bwMode="auto">
            <a:xfrm rot="5400000">
              <a:off x="6753224" y="59404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355680" y="3429000"/>
            <a:ext cx="8501760" cy="3110727"/>
            <a:chOff x="392113" y="3779837"/>
            <a:chExt cx="9372599" cy="34290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392113" y="5303837"/>
              <a:ext cx="41910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M1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345112" y="5303837"/>
              <a:ext cx="44196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M2</a:t>
              </a: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 rot="10800000" flipV="1">
              <a:off x="2297113" y="3779837"/>
              <a:ext cx="2286000" cy="137160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>
              <a:off x="4735513" y="3779837"/>
              <a:ext cx="2438400" cy="137160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516" name="TextBox 40"/>
            <p:cNvSpPr txBox="1">
              <a:spLocks noChangeArrowheads="1"/>
            </p:cNvSpPr>
            <p:nvPr/>
          </p:nvSpPr>
          <p:spPr bwMode="auto">
            <a:xfrm>
              <a:off x="2943498" y="4008437"/>
              <a:ext cx="882628" cy="37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2pPr>
              <a:lvl3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3pPr>
              <a:lvl4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4pPr>
              <a:lvl5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9pPr>
            </a:lstStyle>
            <a:p>
              <a:pPr eaLnBrk="1"/>
              <a:r>
                <a:rPr lang="en-US" sz="1600">
                  <a:solidFill>
                    <a:srgbClr val="000000"/>
                  </a:solidFill>
                </a:rPr>
                <a:t>E1, E2</a:t>
              </a:r>
            </a:p>
          </p:txBody>
        </p:sp>
        <p:sp>
          <p:nvSpPr>
            <p:cNvPr id="21517" name="TextBox 41"/>
            <p:cNvSpPr txBox="1">
              <a:spLocks noChangeArrowheads="1"/>
            </p:cNvSpPr>
            <p:nvPr/>
          </p:nvSpPr>
          <p:spPr bwMode="auto">
            <a:xfrm>
              <a:off x="5762898" y="4036263"/>
              <a:ext cx="882628" cy="37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2pPr>
              <a:lvl3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3pPr>
              <a:lvl4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4pPr>
              <a:lvl5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9pPr>
            </a:lstStyle>
            <a:p>
              <a:pPr eaLnBrk="1"/>
              <a:r>
                <a:rPr lang="en-US" sz="1600">
                  <a:solidFill>
                    <a:srgbClr val="000000"/>
                  </a:solidFill>
                </a:rPr>
                <a:t>E3, E4</a:t>
              </a:r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783840" y="3705510"/>
            <a:ext cx="2143562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r>
              <a:rPr lang="en-US" sz="1800">
                <a:solidFill>
                  <a:srgbClr val="000000"/>
                </a:solidFill>
              </a:rPr>
              <a:t>Partition the events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37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Refinement after decomposition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Shared event: </a:t>
            </a:r>
            <a:r>
              <a:rPr lang="en-US" dirty="0">
                <a:latin typeface="Arial" charset="0"/>
                <a:cs typeface="Arial Unicode MS" charset="0"/>
              </a:rPr>
              <a:t>can refine sub-model provided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 Unicode MS" charset="0"/>
                <a:cs typeface="Arial Unicode MS" charset="0"/>
              </a:rPr>
              <a:t>Common parameters of shared events are consistently maintained </a:t>
            </a:r>
          </a:p>
          <a:p>
            <a:pPr>
              <a:buFont typeface="Arial" charset="0"/>
              <a:buChar char="•"/>
            </a:pPr>
            <a:endParaRPr lang="en-US" dirty="0">
              <a:latin typeface="Arial" charset="0"/>
              <a:cs typeface="Arial Unicode M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Shared variable: </a:t>
            </a:r>
            <a:r>
              <a:rPr lang="en-US" dirty="0">
                <a:latin typeface="Arial" charset="0"/>
                <a:cs typeface="Arial Unicode MS" charset="0"/>
              </a:rPr>
              <a:t> can refine sub-model provided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 Unicode MS" charset="0"/>
                <a:cs typeface="Arial Unicode MS" charset="0"/>
              </a:rPr>
              <a:t>External events are not refined (rely condition</a:t>
            </a: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)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 Unicode MS" charset="0"/>
                <a:cs typeface="Arial Unicode MS" charset="0"/>
              </a:rPr>
              <a:t>Private events in M1 that affect shared variables must refine some external event of M2, e.g., E3 refines E3’</a:t>
            </a:r>
            <a:endParaRPr lang="en-US" dirty="0">
              <a:latin typeface="Arial" charset="0"/>
              <a:ea typeface="Arial Unicode MS" charset="0"/>
              <a:cs typeface="Arial Unicode MS" charset="0"/>
            </a:endParaRP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 Unicode MS" charset="0"/>
                <a:cs typeface="Arial Unicode MS" charset="0"/>
              </a:rPr>
              <a:t>Shared variables are not refined.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latin typeface="Arial" charset="0"/>
                <a:ea typeface="Arial Unicode MS" charset="0"/>
                <a:cs typeface="Arial Unicode MS" charset="0"/>
              </a:rPr>
              <a:t>Invariants used in refinement are preserved by external events</a:t>
            </a:r>
          </a:p>
          <a:p>
            <a:pPr lvl="1">
              <a:buFont typeface="Arial" charset="0"/>
              <a:buChar char="•"/>
            </a:pPr>
            <a:endParaRPr lang="en-US" dirty="0">
              <a:latin typeface="Arial" charset="0"/>
              <a:ea typeface="Arial Unicode MS" charset="0"/>
              <a:cs typeface="Arial Unicode MS" charset="0"/>
            </a:endParaRPr>
          </a:p>
          <a:p>
            <a:pPr lvl="1">
              <a:buFont typeface="Arial" charset="0"/>
              <a:buChar char="•"/>
            </a:pPr>
            <a:endParaRPr lang="en-US" dirty="0"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Observation on Decomposition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decomposition itself</a:t>
            </a:r>
            <a:r>
              <a:rPr lang="en-GB" dirty="0" smtClean="0"/>
              <a:t> is straightforward</a:t>
            </a:r>
          </a:p>
          <a:p>
            <a:pPr lvl="1"/>
            <a:r>
              <a:rPr lang="en-GB" dirty="0"/>
              <a:t>Essentially a syntactic</a:t>
            </a:r>
            <a:r>
              <a:rPr lang="en-GB" dirty="0" smtClean="0"/>
              <a:t> partitioning of events</a:t>
            </a:r>
          </a:p>
          <a:p>
            <a:endParaRPr lang="en-GB" dirty="0"/>
          </a:p>
          <a:p>
            <a:r>
              <a:rPr lang="en-GB" dirty="0"/>
              <a:t>The more challenging part</a:t>
            </a:r>
            <a:r>
              <a:rPr lang="en-GB" dirty="0" smtClean="0"/>
              <a:t> is </a:t>
            </a:r>
            <a:r>
              <a:rPr lang="en-GB" dirty="0"/>
              <a:t>refining the abstract</a:t>
            </a:r>
            <a:r>
              <a:rPr lang="en-GB" dirty="0" smtClean="0"/>
              <a:t> model </a:t>
            </a:r>
            <a:r>
              <a:rPr lang="en-GB" dirty="0"/>
              <a:t>to a sufficiently detailed model to allow the syntactic decomposition to take place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Asynchronous distributed system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18787" name="Oval 3"/>
          <p:cNvSpPr>
            <a:spLocks noChangeArrowheads="1"/>
          </p:cNvSpPr>
          <p:nvPr/>
        </p:nvSpPr>
        <p:spPr bwMode="auto">
          <a:xfrm>
            <a:off x="1331913" y="2132013"/>
            <a:ext cx="7921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338388" y="3355975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>
                <a:solidFill>
                  <a:srgbClr val="FFFFFF"/>
                </a:solidFill>
              </a:rPr>
              <a:t>v</a:t>
            </a:r>
          </a:p>
        </p:txBody>
      </p:sp>
      <p:sp>
        <p:nvSpPr>
          <p:cNvPr id="118791" name="Oval 7"/>
          <p:cNvSpPr>
            <a:spLocks noChangeArrowheads="1"/>
          </p:cNvSpPr>
          <p:nvPr/>
        </p:nvSpPr>
        <p:spPr bwMode="auto">
          <a:xfrm>
            <a:off x="3240088" y="2132013"/>
            <a:ext cx="7921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8792" name="Oval 8"/>
          <p:cNvSpPr>
            <a:spLocks noChangeArrowheads="1"/>
          </p:cNvSpPr>
          <p:nvPr/>
        </p:nvSpPr>
        <p:spPr bwMode="auto">
          <a:xfrm>
            <a:off x="5148263" y="2132013"/>
            <a:ext cx="7921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1908175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 flipH="1">
            <a:off x="2843213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4238625" y="3355975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>
                <a:solidFill>
                  <a:srgbClr val="FFFFFF"/>
                </a:solidFill>
              </a:rPr>
              <a:t>m</a:t>
            </a:r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3808413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 flipH="1">
            <a:off x="4743450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800" name="Oval 16"/>
          <p:cNvSpPr>
            <a:spLocks noChangeArrowheads="1"/>
          </p:cNvSpPr>
          <p:nvPr/>
        </p:nvSpPr>
        <p:spPr bwMode="auto">
          <a:xfrm>
            <a:off x="6948488" y="2132013"/>
            <a:ext cx="7921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6038850" y="3355975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>
                <a:solidFill>
                  <a:srgbClr val="FFFFFF"/>
                </a:solidFill>
              </a:rPr>
              <a:t>w</a:t>
            </a: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>
            <a:off x="5608638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803" name="Line 19"/>
          <p:cNvSpPr>
            <a:spLocks noChangeShapeType="1"/>
          </p:cNvSpPr>
          <p:nvPr/>
        </p:nvSpPr>
        <p:spPr bwMode="auto">
          <a:xfrm flipH="1">
            <a:off x="6543675" y="2708275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>
            <a:off x="1692275" y="1557338"/>
            <a:ext cx="1944688" cy="237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3636963" y="1557338"/>
            <a:ext cx="1871662" cy="237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5508625" y="1557338"/>
            <a:ext cx="1871663" cy="2374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1763713" y="162877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Agent 1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3673475" y="1628775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Middleware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5580063" y="162877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Agent 2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900113" y="4437063"/>
            <a:ext cx="77866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For </a:t>
            </a:r>
            <a:r>
              <a:rPr lang="en-GB" sz="2400" dirty="0" smtClean="0"/>
              <a:t>distributed </a:t>
            </a:r>
            <a:r>
              <a:rPr lang="en-GB" sz="2400" dirty="0"/>
              <a:t>systems, agents do not interact directly.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Instead they interact via some middleware, e.g., the </a:t>
            </a:r>
            <a:r>
              <a:rPr lang="en-GB" sz="2400" dirty="0" smtClean="0"/>
              <a:t>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Butler, M. (2009) </a:t>
            </a:r>
            <a:r>
              <a:rPr lang="en-US" b="1" i="1" dirty="0">
                <a:solidFill>
                  <a:srgbClr val="0000FF"/>
                </a:solidFill>
              </a:rPr>
              <a:t>Decomposition Structures for Event-B</a:t>
            </a:r>
            <a:r>
              <a:rPr lang="en-US" dirty="0"/>
              <a:t>. In: Integrated Formal Methods </a:t>
            </a:r>
            <a:r>
              <a:rPr lang="en-US" dirty="0" smtClean="0"/>
              <a:t>iFM2009, </a:t>
            </a:r>
            <a:r>
              <a:rPr lang="en-US" dirty="0"/>
              <a:t>LNCS 5423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Abrial</a:t>
            </a:r>
            <a:r>
              <a:rPr lang="en-US" dirty="0" smtClean="0"/>
              <a:t>, J.-R. and </a:t>
            </a:r>
            <a:r>
              <a:rPr lang="en-US" dirty="0" err="1" smtClean="0"/>
              <a:t>Hallerstede</a:t>
            </a:r>
            <a:r>
              <a:rPr lang="en-US" dirty="0" smtClean="0"/>
              <a:t>, S. (2007) </a:t>
            </a:r>
            <a:r>
              <a:rPr lang="en-US" b="1" i="1" dirty="0" smtClean="0">
                <a:solidFill>
                  <a:srgbClr val="0000FF"/>
                </a:solidFill>
              </a:rPr>
              <a:t>Refinement</a:t>
            </a:r>
            <a:r>
              <a:rPr lang="en-US" b="1" i="1" dirty="0">
                <a:solidFill>
                  <a:srgbClr val="0000FF"/>
                </a:solidFill>
              </a:rPr>
              <a:t>, </a:t>
            </a:r>
            <a:r>
              <a:rPr lang="en-US" b="1" i="1" dirty="0" smtClean="0">
                <a:solidFill>
                  <a:srgbClr val="0000FF"/>
                </a:solidFill>
              </a:rPr>
              <a:t>Decomposition </a:t>
            </a:r>
            <a:r>
              <a:rPr lang="en-US" b="1" i="1" dirty="0">
                <a:solidFill>
                  <a:srgbClr val="0000FF"/>
                </a:solidFill>
              </a:rPr>
              <a:t>and Instantiation of Discrete Models: Application to Event-B</a:t>
            </a:r>
            <a:r>
              <a:rPr lang="en-US" dirty="0"/>
              <a:t>. </a:t>
            </a:r>
            <a:r>
              <a:rPr lang="en-US" dirty="0" err="1"/>
              <a:t>Fundam</a:t>
            </a:r>
            <a:r>
              <a:rPr lang="en-US" dirty="0"/>
              <a:t>. Inf., 77(1-2</a:t>
            </a:r>
            <a:r>
              <a:rPr lang="en-US" dirty="0" smtClean="0"/>
              <a:t>).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Silva</a:t>
            </a:r>
            <a:r>
              <a:rPr lang="en-US" dirty="0"/>
              <a:t>, R., Pascal, C., Hoang, T. S. and Butler, M. (2011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b="1" i="1" dirty="0">
                <a:solidFill>
                  <a:srgbClr val="0000FF"/>
                </a:solidFill>
              </a:rPr>
              <a:t>Decomposition Tool for Event-B</a:t>
            </a:r>
            <a:r>
              <a:rPr lang="en-US" dirty="0"/>
              <a:t>. Software: Practice and Experience, 41 (2)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Salehi</a:t>
            </a:r>
            <a:r>
              <a:rPr lang="en-US" dirty="0" smtClean="0"/>
              <a:t> </a:t>
            </a:r>
            <a:r>
              <a:rPr lang="en-US" dirty="0" err="1"/>
              <a:t>Fathabadi</a:t>
            </a:r>
            <a:r>
              <a:rPr lang="en-US" dirty="0"/>
              <a:t>, A., </a:t>
            </a:r>
            <a:r>
              <a:rPr lang="en-US" dirty="0" err="1"/>
              <a:t>Rezazadeh</a:t>
            </a:r>
            <a:r>
              <a:rPr lang="en-US" dirty="0"/>
              <a:t>, A. and Butler, M. (2011</a:t>
            </a:r>
            <a:r>
              <a:rPr lang="en-US" b="1" i="1" dirty="0"/>
              <a:t>) </a:t>
            </a:r>
            <a:r>
              <a:rPr lang="en-US" b="1" i="1" dirty="0">
                <a:solidFill>
                  <a:srgbClr val="0000FF"/>
                </a:solidFill>
              </a:rPr>
              <a:t>Applying Atomicity and Model Decomposition to a Space Craft System in Event-B</a:t>
            </a:r>
            <a:r>
              <a:rPr lang="en-US" dirty="0"/>
              <a:t>. In: T</a:t>
            </a:r>
            <a:r>
              <a:rPr lang="en-US" dirty="0" smtClean="0"/>
              <a:t>hird NASA Formal Methods Symposium, 2011.</a:t>
            </a:r>
          </a:p>
          <a:p>
            <a:r>
              <a:rPr lang="en-US" dirty="0" err="1"/>
              <a:t>Salehi</a:t>
            </a:r>
            <a:r>
              <a:rPr lang="en-US" dirty="0"/>
              <a:t> </a:t>
            </a:r>
            <a:r>
              <a:rPr lang="en-US" dirty="0" err="1"/>
              <a:t>Fathabadi</a:t>
            </a:r>
            <a:r>
              <a:rPr lang="en-US" dirty="0"/>
              <a:t>, </a:t>
            </a:r>
            <a:r>
              <a:rPr lang="en-US" dirty="0" smtClean="0"/>
              <a:t>A., </a:t>
            </a:r>
            <a:r>
              <a:rPr lang="en-US" dirty="0"/>
              <a:t>Butler, </a:t>
            </a:r>
            <a:r>
              <a:rPr lang="en-US" dirty="0" smtClean="0"/>
              <a:t>M. </a:t>
            </a:r>
            <a:r>
              <a:rPr lang="en-US" dirty="0"/>
              <a:t>and </a:t>
            </a:r>
            <a:r>
              <a:rPr lang="en-US" dirty="0" err="1"/>
              <a:t>Rezazadeh</a:t>
            </a:r>
            <a:r>
              <a:rPr lang="en-US" dirty="0"/>
              <a:t>, </a:t>
            </a:r>
            <a:r>
              <a:rPr lang="en-US" dirty="0" smtClean="0"/>
              <a:t>A. </a:t>
            </a:r>
            <a:r>
              <a:rPr lang="en-US" dirty="0"/>
              <a:t>(2012) </a:t>
            </a:r>
            <a:r>
              <a:rPr lang="en-US" b="1" i="1" dirty="0">
                <a:solidFill>
                  <a:srgbClr val="0000FF"/>
                </a:solidFill>
              </a:rPr>
              <a:t>A Systematic Approach to Atomicity Decomposition in Event-B</a:t>
            </a:r>
            <a:r>
              <a:rPr lang="en-US" dirty="0"/>
              <a:t>. In, </a:t>
            </a:r>
            <a:r>
              <a:rPr lang="en-US" i="1" dirty="0" smtClean="0"/>
              <a:t>SEFM</a:t>
            </a:r>
            <a:r>
              <a:rPr lang="en-US" i="1" dirty="0"/>
              <a:t> </a:t>
            </a:r>
            <a:r>
              <a:rPr lang="en-US" i="1" dirty="0" smtClean="0"/>
              <a:t>2012.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www.ecs.soton.ac.uk</a:t>
            </a:r>
            <a:r>
              <a:rPr lang="en-US" dirty="0"/>
              <a:t>/people/</a:t>
            </a:r>
            <a:r>
              <a:rPr lang="en-US" dirty="0" err="1"/>
              <a:t>mjb</a:t>
            </a:r>
            <a:r>
              <a:rPr lang="en-US" dirty="0"/>
              <a:t>/publications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9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6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Decomposition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Beneficial to model systems </a:t>
            </a:r>
            <a:r>
              <a:rPr lang="en-US" sz="9600" dirty="0" smtClean="0">
                <a:solidFill>
                  <a:srgbClr val="0000FF"/>
                </a:solidFill>
              </a:rPr>
              <a:t>abstractly </a:t>
            </a:r>
            <a:r>
              <a:rPr lang="en-US" sz="9600" dirty="0" smtClean="0"/>
              <a:t>with </a:t>
            </a:r>
            <a:r>
              <a:rPr lang="en-US" sz="9600" dirty="0" smtClean="0">
                <a:solidFill>
                  <a:srgbClr val="0000FF"/>
                </a:solidFill>
              </a:rPr>
              <a:t>little architectural structure </a:t>
            </a:r>
            <a:r>
              <a:rPr lang="en-US" sz="9600" dirty="0" smtClean="0"/>
              <a:t>and </a:t>
            </a:r>
            <a:r>
              <a:rPr lang="en-US" sz="9600" dirty="0" smtClean="0">
                <a:solidFill>
                  <a:srgbClr val="0000FF"/>
                </a:solidFill>
              </a:rPr>
              <a:t>large atomic steps</a:t>
            </a:r>
          </a:p>
          <a:p>
            <a:pPr lvl="1"/>
            <a:r>
              <a:rPr lang="en-US" sz="9600" dirty="0" smtClean="0"/>
              <a:t>e.g.,  </a:t>
            </a:r>
            <a:r>
              <a:rPr lang="en-US" sz="9600" i="1" dirty="0" smtClean="0"/>
              <a:t>file transfer,  replicated database transaction</a:t>
            </a:r>
            <a:r>
              <a:rPr lang="en-US" sz="9600" dirty="0" smtClean="0"/>
              <a:t> </a:t>
            </a:r>
          </a:p>
          <a:p>
            <a:endParaRPr lang="en-US" sz="9600" dirty="0" smtClean="0"/>
          </a:p>
          <a:p>
            <a:r>
              <a:rPr lang="en-US" sz="9600" dirty="0" smtClean="0">
                <a:solidFill>
                  <a:srgbClr val="0000FF"/>
                </a:solidFill>
              </a:rPr>
              <a:t>Refinement </a:t>
            </a:r>
            <a:r>
              <a:rPr lang="en-US" sz="9600" dirty="0" smtClean="0"/>
              <a:t>and </a:t>
            </a:r>
            <a:r>
              <a:rPr lang="en-US" sz="9600" dirty="0" smtClean="0">
                <a:solidFill>
                  <a:srgbClr val="0000FF"/>
                </a:solidFill>
              </a:rPr>
              <a:t>decomposition </a:t>
            </a:r>
            <a:r>
              <a:rPr lang="en-US" sz="9600" dirty="0" smtClean="0"/>
              <a:t>are used to add structure and then separate elements of the structure</a:t>
            </a:r>
          </a:p>
          <a:p>
            <a:pPr>
              <a:buNone/>
            </a:pPr>
            <a:r>
              <a:rPr lang="en-US" sz="9600" dirty="0" smtClean="0"/>
              <a:t> </a:t>
            </a:r>
          </a:p>
          <a:p>
            <a:r>
              <a:rPr lang="en-US" sz="9600" dirty="0" smtClean="0">
                <a:solidFill>
                  <a:srgbClr val="0000FF"/>
                </a:solidFill>
              </a:rPr>
              <a:t>Atomicity decomposition: </a:t>
            </a:r>
            <a:r>
              <a:rPr lang="en-US" sz="9600" dirty="0" smtClean="0"/>
              <a:t>Decomposing large atomic steps to more fine-grained steps</a:t>
            </a:r>
          </a:p>
          <a:p>
            <a:pPr lvl="1"/>
            <a:endParaRPr lang="en-US" sz="9600" dirty="0" smtClean="0"/>
          </a:p>
          <a:p>
            <a:r>
              <a:rPr lang="en-US" sz="9600" dirty="0" smtClean="0">
                <a:solidFill>
                  <a:srgbClr val="0000FF"/>
                </a:solidFill>
              </a:rPr>
              <a:t>Model decomposition: </a:t>
            </a:r>
            <a:r>
              <a:rPr lang="en-US" sz="9600" dirty="0" smtClean="0"/>
              <a:t>Decomposing refined models to for (semi-)independent refinement of sub-models</a:t>
            </a:r>
          </a:p>
          <a:p>
            <a:endParaRPr lang="en-US" sz="9600" dirty="0"/>
          </a:p>
          <a:p>
            <a:r>
              <a:rPr lang="en-US" sz="9600" dirty="0" smtClean="0"/>
              <a:t>Towards a </a:t>
            </a:r>
            <a:r>
              <a:rPr lang="en-US" sz="9600" dirty="0" smtClean="0">
                <a:solidFill>
                  <a:srgbClr val="0000FF"/>
                </a:solidFill>
              </a:rPr>
              <a:t>method</a:t>
            </a:r>
            <a:r>
              <a:rPr lang="en-US" sz="9600" dirty="0" smtClean="0"/>
              <a:t> for decomposition</a:t>
            </a:r>
          </a:p>
          <a:p>
            <a:pPr lvl="1">
              <a:buNone/>
            </a:pPr>
            <a:endParaRPr lang="en-US" sz="96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Reminder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Event-B machine consists of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Variables</a:t>
            </a:r>
            <a:r>
              <a:rPr lang="en-US" dirty="0" smtClean="0"/>
              <a:t> (e.g., </a:t>
            </a:r>
            <a:r>
              <a:rPr lang="en-US" i="1" dirty="0" err="1" smtClean="0"/>
              <a:t>authorised</a:t>
            </a:r>
            <a:r>
              <a:rPr lang="en-US" dirty="0" smtClean="0"/>
              <a:t>, </a:t>
            </a:r>
            <a:r>
              <a:rPr lang="en-US" i="1" dirty="0" smtClean="0"/>
              <a:t>location</a:t>
            </a:r>
            <a:r>
              <a:rPr lang="en-US" dirty="0" smtClean="0"/>
              <a:t>,…)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Invariants </a:t>
            </a:r>
          </a:p>
          <a:p>
            <a:pPr lvl="1"/>
            <a:r>
              <a:rPr lang="en-US" dirty="0" smtClean="0"/>
              <a:t>Predicate logic</a:t>
            </a:r>
          </a:p>
          <a:p>
            <a:pPr lvl="1"/>
            <a:r>
              <a:rPr lang="en-US" dirty="0" smtClean="0"/>
              <a:t>Also used for type inference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Events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cting on variables, expected to maintain invariants</a:t>
            </a:r>
          </a:p>
          <a:p>
            <a:pPr lvl="1"/>
            <a:r>
              <a:rPr lang="en-US" dirty="0" smtClean="0"/>
              <a:t>Specified by parameters, guards, actions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1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  <a:cs typeface="Arial Unicode MS" charset="0"/>
              </a:rPr>
              <a:t>Model Decomposition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styles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Shared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 Unicode MS" charset="0"/>
              </a:rPr>
              <a:t>Event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 Unicode MS" charset="0"/>
              </a:rPr>
              <a:t>Sub-models interact through </a:t>
            </a:r>
            <a:r>
              <a:rPr lang="en-US" dirty="0" err="1" smtClean="0">
                <a:latin typeface="Arial" charset="0"/>
                <a:cs typeface="Arial Unicode MS" charset="0"/>
              </a:rPr>
              <a:t>synchronisation</a:t>
            </a:r>
            <a:r>
              <a:rPr lang="en-US" dirty="0" smtClean="0">
                <a:latin typeface="Arial" charset="0"/>
                <a:cs typeface="Arial Unicode MS" charset="0"/>
              </a:rPr>
              <a:t> over shared events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 Unicode MS" charset="0"/>
              </a:rPr>
              <a:t>Shared events can have common parameters</a:t>
            </a:r>
          </a:p>
          <a:p>
            <a:pPr lvl="1">
              <a:buFont typeface="Arial" charset="0"/>
              <a:buChar char="•"/>
            </a:pPr>
            <a:endParaRPr lang="en-US" dirty="0">
              <a:latin typeface="Arial" charset="0"/>
              <a:cs typeface="Arial Unicode M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Shared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 Unicode MS" charset="0"/>
              </a:rPr>
              <a:t>Variable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 Unicode MS" charset="0"/>
              </a:rPr>
              <a:t>Sub-models interact through shared variables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 Unicode MS" charset="0"/>
              </a:rPr>
              <a:t>Events are independent</a:t>
            </a:r>
          </a:p>
          <a:p>
            <a:pPr lvl="1">
              <a:buFont typeface="Arial" charset="0"/>
              <a:buChar char="•"/>
            </a:pPr>
            <a:endParaRPr lang="en-US" dirty="0">
              <a:latin typeface="Arial" charset="0"/>
              <a:cs typeface="Arial Unicode MS" charset="0"/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 Unicode MS" charset="0"/>
              </a:rPr>
              <a:t>Both styles supported by a decomposition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 Unicode MS" charset="0"/>
              </a:rPr>
              <a:t>plug-in</a:t>
            </a:r>
            <a:endParaRPr lang="en-US" dirty="0">
              <a:solidFill>
                <a:srgbClr val="0000FF"/>
              </a:solidFill>
              <a:latin typeface="Arial" charset="0"/>
              <a:cs typeface="Arial Unicode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9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  <a:t>Shared Event Decomposition</a:t>
            </a:r>
            <a:br>
              <a:rPr lang="en-US" dirty="0">
                <a:solidFill>
                  <a:srgbClr val="0000FF"/>
                </a:solidFill>
                <a:latin typeface="Arial" charset="0"/>
                <a:cs typeface="Arial Unicode MS" charset="0"/>
              </a:rPr>
            </a:br>
            <a:endParaRPr lang="en-US" dirty="0">
              <a:solidFill>
                <a:srgbClr val="0000FF"/>
              </a:solidFill>
              <a:latin typeface="Arial" charset="0"/>
              <a:cs typeface="Arial Unicode MS" charset="0"/>
            </a:endParaRPr>
          </a:p>
        </p:txBody>
      </p:sp>
      <p:grpSp>
        <p:nvGrpSpPr>
          <p:cNvPr id="20483" name="Group 26"/>
          <p:cNvGrpSpPr>
            <a:grpSpLocks/>
          </p:cNvGrpSpPr>
          <p:nvPr/>
        </p:nvGrpSpPr>
        <p:grpSpPr bwMode="auto">
          <a:xfrm>
            <a:off x="2360160" y="1562565"/>
            <a:ext cx="4078080" cy="1728181"/>
            <a:chOff x="2601913" y="1722438"/>
            <a:chExt cx="4495800" cy="19050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906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430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E2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954713" y="1874838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E3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592513" y="3017838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v1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116513" y="3017838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v2</a:t>
              </a:r>
            </a:p>
          </p:txBody>
        </p:sp>
        <p:cxnSp>
          <p:nvCxnSpPr>
            <p:cNvPr id="20509" name="Straight Connector 13"/>
            <p:cNvCxnSpPr>
              <a:cxnSpLocks noChangeShapeType="1"/>
              <a:stCxn id="4" idx="2"/>
              <a:endCxn id="8" idx="1"/>
            </p:cNvCxnSpPr>
            <p:nvPr/>
          </p:nvCxnSpPr>
          <p:spPr bwMode="auto">
            <a:xfrm rot="16200000" flipH="1">
              <a:off x="3032125" y="2435226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Straight Connector 14"/>
            <p:cNvCxnSpPr>
              <a:cxnSpLocks noChangeShapeType="1"/>
              <a:stCxn id="6" idx="2"/>
              <a:endCxn id="9" idx="1"/>
            </p:cNvCxnSpPr>
            <p:nvPr/>
          </p:nvCxnSpPr>
          <p:spPr bwMode="auto">
            <a:xfrm rot="16200000" flipH="1">
              <a:off x="4556125" y="2435226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Straight Connector 23"/>
            <p:cNvCxnSpPr>
              <a:cxnSpLocks noChangeShapeType="1"/>
              <a:stCxn id="7" idx="2"/>
              <a:endCxn id="9" idx="7"/>
            </p:cNvCxnSpPr>
            <p:nvPr/>
          </p:nvCxnSpPr>
          <p:spPr bwMode="auto">
            <a:xfrm rot="5400000">
              <a:off x="55340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2" name="Straight Connector 26"/>
            <p:cNvCxnSpPr>
              <a:cxnSpLocks noChangeShapeType="1"/>
              <a:stCxn id="6" idx="2"/>
              <a:endCxn id="8" idx="7"/>
            </p:cNvCxnSpPr>
            <p:nvPr/>
          </p:nvCxnSpPr>
          <p:spPr bwMode="auto">
            <a:xfrm rot="5400000">
              <a:off x="4010025" y="2359026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29"/>
            <p:cNvSpPr/>
            <p:nvPr/>
          </p:nvSpPr>
          <p:spPr bwMode="auto">
            <a:xfrm>
              <a:off x="2601913" y="1722438"/>
              <a:ext cx="44958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16000" y="4811546"/>
            <a:ext cx="1935360" cy="1451672"/>
            <a:chOff x="1230313" y="5303837"/>
            <a:chExt cx="2133600" cy="16002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230313" y="53038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754313" y="5303837"/>
              <a:ext cx="609600" cy="381000"/>
            </a:xfrm>
            <a:prstGeom prst="rect">
              <a:avLst/>
            </a:prstGeom>
            <a:ln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E2a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916113" y="6446837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v1</a:t>
              </a:r>
            </a:p>
          </p:txBody>
        </p:sp>
        <p:cxnSp>
          <p:nvCxnSpPr>
            <p:cNvPr id="20502" name="Straight Connector 37"/>
            <p:cNvCxnSpPr>
              <a:cxnSpLocks noChangeShapeType="1"/>
              <a:stCxn id="31" idx="2"/>
              <a:endCxn id="34" idx="1"/>
            </p:cNvCxnSpPr>
            <p:nvPr/>
          </p:nvCxnSpPr>
          <p:spPr bwMode="auto">
            <a:xfrm rot="16200000" flipH="1">
              <a:off x="1355725" y="5864225"/>
              <a:ext cx="828675" cy="469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Straight Connector 42"/>
            <p:cNvCxnSpPr>
              <a:cxnSpLocks noChangeShapeType="1"/>
              <a:stCxn id="32" idx="2"/>
              <a:endCxn id="34" idx="7"/>
            </p:cNvCxnSpPr>
            <p:nvPr/>
          </p:nvCxnSpPr>
          <p:spPr bwMode="auto">
            <a:xfrm rot="5400000">
              <a:off x="2333625" y="57880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539680" y="4742419"/>
            <a:ext cx="2073600" cy="1451672"/>
            <a:chOff x="6107112" y="5227637"/>
            <a:chExt cx="2286000" cy="1600200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07112" y="5227637"/>
              <a:ext cx="609600" cy="381000"/>
            </a:xfrm>
            <a:prstGeom prst="rect">
              <a:avLst/>
            </a:prstGeom>
            <a:ln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E2b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945312" y="6370637"/>
              <a:ext cx="6096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v2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83512" y="5227637"/>
              <a:ext cx="6096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chemeClr val="tx1"/>
                  </a:solidFill>
                </a:rPr>
                <a:t>E3</a:t>
              </a:r>
            </a:p>
          </p:txBody>
        </p:sp>
        <p:cxnSp>
          <p:nvCxnSpPr>
            <p:cNvPr id="20497" name="Straight Connector 53"/>
            <p:cNvCxnSpPr>
              <a:cxnSpLocks noChangeShapeType="1"/>
              <a:stCxn id="47" idx="2"/>
              <a:endCxn id="50" idx="1"/>
            </p:cNvCxnSpPr>
            <p:nvPr/>
          </p:nvCxnSpPr>
          <p:spPr bwMode="auto">
            <a:xfrm rot="16200000" flipH="1">
              <a:off x="6308724" y="57118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8" name="Straight Connector 54"/>
            <p:cNvCxnSpPr>
              <a:cxnSpLocks noChangeShapeType="1"/>
              <a:stCxn id="51" idx="2"/>
              <a:endCxn id="50" idx="7"/>
            </p:cNvCxnSpPr>
            <p:nvPr/>
          </p:nvCxnSpPr>
          <p:spPr bwMode="auto">
            <a:xfrm rot="5400000">
              <a:off x="7362824" y="5711825"/>
              <a:ext cx="828675" cy="62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839520" y="3429000"/>
            <a:ext cx="7050240" cy="2972472"/>
            <a:chOff x="925513" y="3779837"/>
            <a:chExt cx="7772399" cy="327660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925513" y="5151437"/>
              <a:ext cx="28956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M1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802312" y="5151437"/>
              <a:ext cx="2895600" cy="1905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b"/>
            <a:lstStyle/>
            <a:p>
              <a:pPr>
                <a:buFont typeface="Times New Roman" pitchFamily="-110" charset="0"/>
                <a:buNone/>
                <a:defRPr/>
              </a:pPr>
              <a:r>
                <a:rPr lang="en-US" dirty="0">
                  <a:solidFill>
                    <a:srgbClr val="000000"/>
                  </a:solidFill>
                </a:rPr>
                <a:t>M2</a:t>
              </a: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 rot="10800000" flipV="1">
              <a:off x="2373313" y="3779837"/>
              <a:ext cx="2209800" cy="129540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>
              <a:off x="4735513" y="3779837"/>
              <a:ext cx="2514600" cy="1295400"/>
            </a:xfrm>
            <a:prstGeom prst="line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492" name="TextBox 32"/>
            <p:cNvSpPr txBox="1">
              <a:spLocks noChangeArrowheads="1"/>
            </p:cNvSpPr>
            <p:nvPr/>
          </p:nvSpPr>
          <p:spPr bwMode="auto">
            <a:xfrm>
              <a:off x="3135312" y="4112463"/>
              <a:ext cx="456622" cy="37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2pPr>
              <a:lvl3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3pPr>
              <a:lvl4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4pPr>
              <a:lvl5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9pPr>
            </a:lstStyle>
            <a:p>
              <a:pPr eaLnBrk="1"/>
              <a:r>
                <a:rPr lang="en-US" sz="1600">
                  <a:solidFill>
                    <a:srgbClr val="000000"/>
                  </a:solidFill>
                </a:rPr>
                <a:t>v1</a:t>
              </a:r>
            </a:p>
          </p:txBody>
        </p:sp>
        <p:sp>
          <p:nvSpPr>
            <p:cNvPr id="20493" name="TextBox 34"/>
            <p:cNvSpPr txBox="1">
              <a:spLocks noChangeArrowheads="1"/>
            </p:cNvSpPr>
            <p:nvPr/>
          </p:nvSpPr>
          <p:spPr bwMode="auto">
            <a:xfrm>
              <a:off x="5954712" y="4112463"/>
              <a:ext cx="456622" cy="37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2pPr>
              <a:lvl3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3pPr>
              <a:lvl4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4pPr>
              <a:lvl5pPr eaLnBrk="0"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Arial Unicode MS" charset="0"/>
                  <a:cs typeface="Arial Unicode MS" charset="0"/>
                </a:defRPr>
              </a:lvl9pPr>
            </a:lstStyle>
            <a:p>
              <a:pPr eaLnBrk="1"/>
              <a:r>
                <a:rPr lang="en-US" sz="1600">
                  <a:solidFill>
                    <a:srgbClr val="000000"/>
                  </a:solidFill>
                </a:rPr>
                <a:t>v2</a:t>
              </a:r>
            </a:p>
          </p:txBody>
        </p: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783841" y="3705510"/>
            <a:ext cx="2387243" cy="36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 marL="37931725" indent="-37474525"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eaLnBrk="0"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1"/>
            <a:r>
              <a:rPr lang="en-US" sz="1800">
                <a:solidFill>
                  <a:srgbClr val="000000"/>
                </a:solidFill>
              </a:rPr>
              <a:t>Partition the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Shared Event Decomposition </a:t>
            </a:r>
            <a:br>
              <a:rPr lang="en-GB" dirty="0" smtClean="0">
                <a:solidFill>
                  <a:srgbClr val="0000FF"/>
                </a:solidFill>
              </a:rPr>
            </a:br>
            <a:r>
              <a:rPr lang="en-GB" dirty="0" smtClean="0">
                <a:solidFill>
                  <a:srgbClr val="0000FF"/>
                </a:solidFill>
              </a:rPr>
              <a:t>–  by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13668" name="Oval 4"/>
          <p:cNvSpPr>
            <a:spLocks noChangeArrowheads="1"/>
          </p:cNvSpPr>
          <p:nvPr/>
        </p:nvSpPr>
        <p:spPr bwMode="auto">
          <a:xfrm>
            <a:off x="1908175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2914650" y="3213100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 dirty="0" err="1">
                <a:solidFill>
                  <a:schemeClr val="tx1"/>
                </a:solidFill>
              </a:rPr>
              <a:t>v</a:t>
            </a:r>
            <a:endParaRPr lang="en-GB" sz="2400" i="1" dirty="0">
              <a:solidFill>
                <a:schemeClr val="tx1"/>
              </a:solidFill>
            </a:endParaRP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376238" y="20081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Events</a:t>
            </a: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395288" y="32131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Variables</a:t>
            </a:r>
          </a:p>
        </p:txBody>
      </p:sp>
      <p:sp>
        <p:nvSpPr>
          <p:cNvPr id="113680" name="Oval 16"/>
          <p:cNvSpPr>
            <a:spLocks noChangeArrowheads="1"/>
          </p:cNvSpPr>
          <p:nvPr/>
        </p:nvSpPr>
        <p:spPr bwMode="auto">
          <a:xfrm>
            <a:off x="3816350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3681" name="Oval 17"/>
          <p:cNvSpPr>
            <a:spLocks noChangeArrowheads="1"/>
          </p:cNvSpPr>
          <p:nvPr/>
        </p:nvSpPr>
        <p:spPr bwMode="auto">
          <a:xfrm>
            <a:off x="5724525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>
            <a:off x="2484438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4" name="Line 20"/>
          <p:cNvSpPr>
            <a:spLocks noChangeShapeType="1"/>
          </p:cNvSpPr>
          <p:nvPr/>
        </p:nvSpPr>
        <p:spPr bwMode="auto">
          <a:xfrm flipH="1">
            <a:off x="3419475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4814888" y="3213100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 dirty="0" err="1">
                <a:solidFill>
                  <a:srgbClr val="000000"/>
                </a:solidFill>
              </a:rPr>
              <a:t>w</a:t>
            </a:r>
            <a:endParaRPr lang="en-GB" sz="2400" i="1" dirty="0">
              <a:solidFill>
                <a:srgbClr val="000000"/>
              </a:solidFill>
            </a:endParaRPr>
          </a:p>
        </p:txBody>
      </p:sp>
      <p:sp>
        <p:nvSpPr>
          <p:cNvPr id="113686" name="Line 22"/>
          <p:cNvSpPr>
            <a:spLocks noChangeShapeType="1"/>
          </p:cNvSpPr>
          <p:nvPr/>
        </p:nvSpPr>
        <p:spPr bwMode="auto">
          <a:xfrm>
            <a:off x="4384675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7" name="Line 23"/>
          <p:cNvSpPr>
            <a:spLocks noChangeShapeType="1"/>
          </p:cNvSpPr>
          <p:nvPr/>
        </p:nvSpPr>
        <p:spPr bwMode="auto">
          <a:xfrm flipH="1">
            <a:off x="5319713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55650" y="3962400"/>
            <a:ext cx="79311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A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 </a:t>
            </a:r>
            <a:r>
              <a:rPr lang="en-GB" sz="2400" dirty="0" err="1" smtClean="0"/>
              <a:t>v</a:t>
            </a:r>
            <a:r>
              <a:rPr lang="en-GB" sz="2400" dirty="0" smtClean="0"/>
              <a:t> </a:t>
            </a:r>
            <a:r>
              <a:rPr lang="en-GB" sz="2400" dirty="0"/>
              <a:t>:= v+1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B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 when </a:t>
            </a:r>
            <a:r>
              <a:rPr lang="en-GB" sz="2400" dirty="0" smtClean="0">
                <a:solidFill>
                  <a:srgbClr val="0000FF"/>
                </a:solidFill>
              </a:rPr>
              <a:t>   </a:t>
            </a:r>
            <a:r>
              <a:rPr lang="en-GB" sz="2400" dirty="0"/>
              <a:t>v&gt;0  </a:t>
            </a:r>
            <a:r>
              <a:rPr lang="en-GB" sz="2400" dirty="0">
                <a:sym typeface="Symbol" pitchFamily="-112" charset="2"/>
              </a:rPr>
              <a:t> </a:t>
            </a:r>
            <a:r>
              <a:rPr lang="en-GB" sz="2400" dirty="0"/>
              <a:t> w&lt;M    </a:t>
            </a:r>
            <a:r>
              <a:rPr lang="en-GB" sz="2400" b="1" dirty="0">
                <a:solidFill>
                  <a:srgbClr val="0000FF"/>
                </a:solidFill>
              </a:rPr>
              <a:t>then </a:t>
            </a:r>
            <a:r>
              <a:rPr lang="en-GB" sz="2400" dirty="0">
                <a:solidFill>
                  <a:srgbClr val="0000FF"/>
                </a:solidFill>
              </a:rPr>
              <a:t>   </a:t>
            </a:r>
            <a:r>
              <a:rPr lang="en-GB" sz="2400" dirty="0"/>
              <a:t>v := v-1  </a:t>
            </a:r>
            <a:r>
              <a:rPr lang="en-GB" sz="2400" dirty="0" smtClean="0"/>
              <a:t>||  </a:t>
            </a:r>
            <a:r>
              <a:rPr lang="en-GB" sz="2400" dirty="0"/>
              <a:t>w := w+1    </a:t>
            </a:r>
            <a:r>
              <a:rPr lang="en-GB" sz="2400" b="1" dirty="0">
                <a:solidFill>
                  <a:srgbClr val="0000FF"/>
                </a:solidFill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C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 when</a:t>
            </a:r>
            <a:r>
              <a:rPr lang="en-GB" sz="2400" dirty="0" smtClean="0">
                <a:solidFill>
                  <a:srgbClr val="0000FF"/>
                </a:solidFill>
              </a:rPr>
              <a:t>    </a:t>
            </a:r>
            <a:r>
              <a:rPr lang="en-GB" sz="2400" dirty="0" err="1"/>
              <a:t>w</a:t>
            </a:r>
            <a:r>
              <a:rPr lang="en-GB" sz="2400" dirty="0"/>
              <a:t>&gt;0    </a:t>
            </a:r>
            <a:r>
              <a:rPr lang="en-GB" sz="2400" b="1" dirty="0">
                <a:solidFill>
                  <a:srgbClr val="0000FF"/>
                </a:solidFill>
              </a:rPr>
              <a:t>then</a:t>
            </a:r>
            <a:r>
              <a:rPr lang="en-GB" sz="2400" dirty="0">
                <a:solidFill>
                  <a:srgbClr val="0000FF"/>
                </a:solidFill>
              </a:rPr>
              <a:t>    </a:t>
            </a:r>
            <a:r>
              <a:rPr lang="en-GB" sz="2400" dirty="0" err="1"/>
              <a:t>w</a:t>
            </a:r>
            <a:r>
              <a:rPr lang="en-GB" sz="2400" dirty="0"/>
              <a:t> := w-1    </a:t>
            </a:r>
            <a:r>
              <a:rPr lang="en-GB" sz="2400" b="1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2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FF"/>
                </a:solidFill>
              </a:rPr>
              <a:t>Decompose </a:t>
            </a:r>
            <a:r>
              <a:rPr lang="en-GB" dirty="0">
                <a:solidFill>
                  <a:srgbClr val="0000FF"/>
                </a:solidFill>
              </a:rPr>
              <a:t>by</a:t>
            </a:r>
            <a:r>
              <a:rPr lang="en-GB" dirty="0" smtClean="0">
                <a:solidFill>
                  <a:srgbClr val="0000FF"/>
                </a:solidFill>
              </a:rPr>
              <a:t> partitioning variables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13668" name="Oval 4"/>
          <p:cNvSpPr>
            <a:spLocks noChangeArrowheads="1"/>
          </p:cNvSpPr>
          <p:nvPr/>
        </p:nvSpPr>
        <p:spPr bwMode="auto">
          <a:xfrm>
            <a:off x="1908175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2914650" y="3213100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 dirty="0" err="1">
                <a:solidFill>
                  <a:srgbClr val="000000"/>
                </a:solidFill>
              </a:rPr>
              <a:t>v</a:t>
            </a:r>
            <a:endParaRPr lang="en-GB" sz="2400" i="1" dirty="0">
              <a:solidFill>
                <a:srgbClr val="000000"/>
              </a:solidFill>
            </a:endParaRP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376238" y="20081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Events</a:t>
            </a: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395288" y="32131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Variables</a:t>
            </a:r>
          </a:p>
        </p:txBody>
      </p:sp>
      <p:sp>
        <p:nvSpPr>
          <p:cNvPr id="113680" name="Oval 16"/>
          <p:cNvSpPr>
            <a:spLocks noChangeArrowheads="1"/>
          </p:cNvSpPr>
          <p:nvPr/>
        </p:nvSpPr>
        <p:spPr bwMode="auto">
          <a:xfrm>
            <a:off x="3816350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3681" name="Oval 17"/>
          <p:cNvSpPr>
            <a:spLocks noChangeArrowheads="1"/>
          </p:cNvSpPr>
          <p:nvPr/>
        </p:nvSpPr>
        <p:spPr bwMode="auto">
          <a:xfrm>
            <a:off x="5724525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>
            <a:off x="2484438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4" name="Line 20"/>
          <p:cNvSpPr>
            <a:spLocks noChangeShapeType="1"/>
          </p:cNvSpPr>
          <p:nvPr/>
        </p:nvSpPr>
        <p:spPr bwMode="auto">
          <a:xfrm flipH="1">
            <a:off x="3419475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4814888" y="3213100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 dirty="0" err="1">
                <a:solidFill>
                  <a:srgbClr val="000000"/>
                </a:solidFill>
              </a:rPr>
              <a:t>w</a:t>
            </a:r>
            <a:endParaRPr lang="en-GB" sz="2400" i="1" dirty="0">
              <a:solidFill>
                <a:srgbClr val="000000"/>
              </a:solidFill>
            </a:endParaRPr>
          </a:p>
        </p:txBody>
      </p:sp>
      <p:sp>
        <p:nvSpPr>
          <p:cNvPr id="113686" name="Line 22"/>
          <p:cNvSpPr>
            <a:spLocks noChangeShapeType="1"/>
          </p:cNvSpPr>
          <p:nvPr/>
        </p:nvSpPr>
        <p:spPr bwMode="auto">
          <a:xfrm>
            <a:off x="4384675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7" name="Line 23"/>
          <p:cNvSpPr>
            <a:spLocks noChangeShapeType="1"/>
          </p:cNvSpPr>
          <p:nvPr/>
        </p:nvSpPr>
        <p:spPr bwMode="auto">
          <a:xfrm flipH="1">
            <a:off x="5319713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55650" y="3962400"/>
            <a:ext cx="79311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A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</a:t>
            </a:r>
            <a:r>
              <a:rPr lang="en-GB" sz="2400" dirty="0" smtClean="0"/>
              <a:t> </a:t>
            </a:r>
            <a:r>
              <a:rPr lang="en-GB" sz="2400" dirty="0" err="1"/>
              <a:t>v</a:t>
            </a:r>
            <a:r>
              <a:rPr lang="en-GB" sz="2400" dirty="0"/>
              <a:t> := v+1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B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</a:t>
            </a:r>
            <a:r>
              <a:rPr lang="en-GB" sz="2400" dirty="0" smtClean="0"/>
              <a:t>  </a:t>
            </a:r>
            <a:r>
              <a:rPr lang="en-GB" sz="2400" b="1" dirty="0">
                <a:solidFill>
                  <a:srgbClr val="0000FF"/>
                </a:solidFill>
              </a:rPr>
              <a:t>when </a:t>
            </a:r>
            <a:r>
              <a:rPr lang="en-GB" sz="2400" dirty="0">
                <a:solidFill>
                  <a:srgbClr val="0000FF"/>
                </a:solidFill>
              </a:rPr>
              <a:t>   </a:t>
            </a:r>
            <a:r>
              <a:rPr lang="en-GB" sz="2400" dirty="0" err="1"/>
              <a:t>v</a:t>
            </a:r>
            <a:r>
              <a:rPr lang="en-GB" sz="2400" dirty="0"/>
              <a:t>&gt;0  </a:t>
            </a:r>
            <a:r>
              <a:rPr lang="en-GB" sz="2400" dirty="0" err="1">
                <a:sym typeface="Symbol" pitchFamily="-112" charset="2"/>
              </a:rPr>
              <a:t></a:t>
            </a:r>
            <a:r>
              <a:rPr lang="en-GB" sz="2400" dirty="0">
                <a:sym typeface="Symbol" pitchFamily="-112" charset="2"/>
              </a:rPr>
              <a:t> </a:t>
            </a:r>
            <a:r>
              <a:rPr lang="en-GB" sz="2400" dirty="0"/>
              <a:t> </a:t>
            </a:r>
            <a:r>
              <a:rPr lang="en-GB" sz="2400" dirty="0" err="1"/>
              <a:t>w</a:t>
            </a:r>
            <a:r>
              <a:rPr lang="en-GB" sz="2400" dirty="0"/>
              <a:t>&lt;M    </a:t>
            </a:r>
            <a:r>
              <a:rPr lang="en-GB" sz="2400" b="1" dirty="0">
                <a:solidFill>
                  <a:srgbClr val="0000FF"/>
                </a:solidFill>
              </a:rPr>
              <a:t>then </a:t>
            </a:r>
            <a:r>
              <a:rPr lang="en-GB" sz="2400" dirty="0">
                <a:solidFill>
                  <a:srgbClr val="0000FF"/>
                </a:solidFill>
              </a:rPr>
              <a:t>   </a:t>
            </a:r>
            <a:r>
              <a:rPr lang="en-GB" sz="2400" dirty="0" err="1"/>
              <a:t>v</a:t>
            </a:r>
            <a:r>
              <a:rPr lang="en-GB" sz="2400" dirty="0"/>
              <a:t> := v-1  ||  </a:t>
            </a:r>
            <a:r>
              <a:rPr lang="en-GB" sz="2400" dirty="0" err="1"/>
              <a:t>w</a:t>
            </a:r>
            <a:r>
              <a:rPr lang="en-GB" sz="2400" dirty="0"/>
              <a:t> := w+1    </a:t>
            </a:r>
            <a:r>
              <a:rPr lang="en-GB" sz="2400" b="1" dirty="0">
                <a:solidFill>
                  <a:srgbClr val="0000FF"/>
                </a:solidFill>
              </a:rPr>
              <a:t>end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C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</a:t>
            </a:r>
            <a:r>
              <a:rPr lang="en-GB" sz="2400" dirty="0" smtClean="0"/>
              <a:t>  </a:t>
            </a:r>
            <a:r>
              <a:rPr lang="en-GB" sz="2400" b="1" dirty="0">
                <a:solidFill>
                  <a:srgbClr val="0000FF"/>
                </a:solidFill>
              </a:rPr>
              <a:t>when</a:t>
            </a:r>
            <a:r>
              <a:rPr lang="en-GB" sz="2400" dirty="0">
                <a:solidFill>
                  <a:srgbClr val="0000FF"/>
                </a:solidFill>
              </a:rPr>
              <a:t>    </a:t>
            </a:r>
            <a:r>
              <a:rPr lang="en-GB" sz="2400" dirty="0" err="1"/>
              <a:t>w</a:t>
            </a:r>
            <a:r>
              <a:rPr lang="en-GB" sz="2400" dirty="0"/>
              <a:t>&gt;0    </a:t>
            </a:r>
            <a:r>
              <a:rPr lang="en-GB" sz="2400" b="1" dirty="0">
                <a:solidFill>
                  <a:srgbClr val="0000FF"/>
                </a:solidFill>
              </a:rPr>
              <a:t>then</a:t>
            </a:r>
            <a:r>
              <a:rPr lang="en-GB" sz="2400" dirty="0">
                <a:solidFill>
                  <a:srgbClr val="0000FF"/>
                </a:solidFill>
              </a:rPr>
              <a:t>    </a:t>
            </a:r>
            <a:r>
              <a:rPr lang="en-GB" sz="2400" dirty="0" err="1"/>
              <a:t>w</a:t>
            </a:r>
            <a:r>
              <a:rPr lang="en-GB" sz="2400" dirty="0"/>
              <a:t> := w-1    </a:t>
            </a:r>
            <a:r>
              <a:rPr lang="en-GB" sz="2400" b="1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268538" y="1557338"/>
            <a:ext cx="1943100" cy="2376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11638" y="1557338"/>
            <a:ext cx="1873250" cy="2376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0" y="1447800"/>
            <a:ext cx="53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62600" y="1447800"/>
            <a:ext cx="53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18504" y="5875618"/>
            <a:ext cx="6097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 event needs to be split into </a:t>
            </a:r>
            <a:r>
              <a:rPr lang="en-US" sz="2400" i="1" dirty="0" smtClean="0"/>
              <a:t>v</a:t>
            </a:r>
            <a:r>
              <a:rPr lang="en-US" sz="2400" dirty="0" smtClean="0"/>
              <a:t>-part and </a:t>
            </a:r>
            <a:r>
              <a:rPr lang="en-US" sz="2400" i="1" dirty="0" smtClean="0"/>
              <a:t>w</a:t>
            </a:r>
            <a:r>
              <a:rPr lang="en-US" sz="2400" dirty="0" smtClean="0"/>
              <a:t>-part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1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Parallel Event Split</a:t>
            </a:r>
          </a:p>
        </p:txBody>
      </p:sp>
      <p:sp>
        <p:nvSpPr>
          <p:cNvPr id="114691" name="Oval 3"/>
          <p:cNvSpPr>
            <a:spLocks noChangeArrowheads="1"/>
          </p:cNvSpPr>
          <p:nvPr/>
        </p:nvSpPr>
        <p:spPr bwMode="auto">
          <a:xfrm>
            <a:off x="1908175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914650" y="3213100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 dirty="0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76238" y="20081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Events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395288" y="32131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Variables</a:t>
            </a:r>
          </a:p>
        </p:txBody>
      </p:sp>
      <p:sp>
        <p:nvSpPr>
          <p:cNvPr id="114695" name="Oval 7"/>
          <p:cNvSpPr>
            <a:spLocks noChangeArrowheads="1"/>
          </p:cNvSpPr>
          <p:nvPr/>
        </p:nvSpPr>
        <p:spPr bwMode="auto">
          <a:xfrm>
            <a:off x="3816350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dirty="0" smtClean="0">
                <a:solidFill>
                  <a:srgbClr val="FFFFFF"/>
                </a:solidFill>
              </a:rPr>
              <a:t>B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>
            <a:off x="5724525" y="1989138"/>
            <a:ext cx="7921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2484438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H="1">
            <a:off x="3419475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4814888" y="3213100"/>
            <a:ext cx="7207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i="1" dirty="0" err="1">
                <a:solidFill>
                  <a:srgbClr val="000000"/>
                </a:solidFill>
              </a:rPr>
              <a:t>w</a:t>
            </a:r>
            <a:endParaRPr lang="en-GB" sz="2400" i="1" dirty="0">
              <a:solidFill>
                <a:srgbClr val="000000"/>
              </a:solidFill>
            </a:endParaRPr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4384675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H="1">
            <a:off x="5319713" y="2565400"/>
            <a:ext cx="647700" cy="6477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1908175" y="5300663"/>
            <a:ext cx="46085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 smtClean="0">
                <a:solidFill>
                  <a:srgbClr val="FF0066"/>
                </a:solidFill>
              </a:rPr>
              <a:t>B1 </a:t>
            </a:r>
            <a:r>
              <a:rPr lang="en-GB" sz="2000" b="1" dirty="0" smtClean="0">
                <a:solidFill>
                  <a:srgbClr val="FF0066"/>
                </a:solidFill>
              </a:rPr>
              <a:t> ≙    </a:t>
            </a:r>
            <a:r>
              <a:rPr lang="en-GB" sz="2000" b="1" dirty="0">
                <a:solidFill>
                  <a:srgbClr val="FF0066"/>
                </a:solidFill>
              </a:rPr>
              <a:t>when</a:t>
            </a:r>
            <a:r>
              <a:rPr lang="en-GB" sz="2000" dirty="0">
                <a:solidFill>
                  <a:srgbClr val="FF0066"/>
                </a:solidFill>
              </a:rPr>
              <a:t>  v&gt;0    </a:t>
            </a:r>
            <a:r>
              <a:rPr lang="en-GB" sz="2000" b="1" dirty="0">
                <a:solidFill>
                  <a:srgbClr val="FF0066"/>
                </a:solidFill>
              </a:rPr>
              <a:t>then</a:t>
            </a:r>
            <a:r>
              <a:rPr lang="en-GB" sz="2000" dirty="0">
                <a:solidFill>
                  <a:srgbClr val="FF0066"/>
                </a:solidFill>
              </a:rPr>
              <a:t>   v := v-1   </a:t>
            </a:r>
            <a:r>
              <a:rPr lang="en-GB" sz="2000" b="1" dirty="0">
                <a:solidFill>
                  <a:srgbClr val="FF0066"/>
                </a:solidFill>
              </a:rPr>
              <a:t>end  </a:t>
            </a:r>
          </a:p>
          <a:p>
            <a:pPr>
              <a:spcBef>
                <a:spcPct val="50000"/>
              </a:spcBef>
            </a:pPr>
            <a:r>
              <a:rPr lang="en-GB" sz="2000" dirty="0" smtClean="0">
                <a:solidFill>
                  <a:srgbClr val="000000"/>
                </a:solidFill>
              </a:rPr>
              <a:t>B2 </a:t>
            </a:r>
            <a:r>
              <a:rPr lang="en-GB" sz="2000" b="1" dirty="0" smtClean="0">
                <a:solidFill>
                  <a:srgbClr val="000000"/>
                </a:solidFill>
              </a:rPr>
              <a:t> ≙    </a:t>
            </a:r>
            <a:r>
              <a:rPr lang="en-GB" sz="2000" b="1" dirty="0">
                <a:solidFill>
                  <a:srgbClr val="000000"/>
                </a:solidFill>
              </a:rPr>
              <a:t>when</a:t>
            </a:r>
            <a:r>
              <a:rPr lang="en-GB" sz="2000" dirty="0">
                <a:solidFill>
                  <a:srgbClr val="000000"/>
                </a:solidFill>
              </a:rPr>
              <a:t>  w&lt;M  </a:t>
            </a:r>
            <a:r>
              <a:rPr lang="en-GB" sz="2000" b="1" dirty="0">
                <a:solidFill>
                  <a:srgbClr val="000000"/>
                </a:solidFill>
              </a:rPr>
              <a:t>then</a:t>
            </a:r>
            <a:r>
              <a:rPr lang="en-GB" sz="2000" dirty="0">
                <a:solidFill>
                  <a:srgbClr val="000000"/>
                </a:solidFill>
              </a:rPr>
              <a:t>   w := w+1  </a:t>
            </a:r>
            <a:r>
              <a:rPr lang="en-GB" sz="2000" b="1" dirty="0">
                <a:solidFill>
                  <a:srgbClr val="000000"/>
                </a:solidFill>
              </a:rPr>
              <a:t>end</a:t>
            </a:r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2268538" y="1557338"/>
            <a:ext cx="1943100" cy="2376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4211638" y="1557338"/>
            <a:ext cx="1873250" cy="2376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323850" y="4941888"/>
            <a:ext cx="6915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i="1" dirty="0"/>
              <a:t>B</a:t>
            </a:r>
            <a:r>
              <a:rPr lang="en-GB" i="1" dirty="0" smtClean="0"/>
              <a:t>  is </a:t>
            </a:r>
            <a:r>
              <a:rPr lang="en-GB" i="1" dirty="0"/>
              <a:t>split into two parallel events operating on independent </a:t>
            </a:r>
            <a:r>
              <a:rPr lang="en-GB" i="1" dirty="0" smtClean="0"/>
              <a:t>variables</a:t>
            </a:r>
            <a:r>
              <a:rPr lang="en-GB" i="1" dirty="0"/>
              <a:t>:</a:t>
            </a:r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755650" y="4365625"/>
            <a:ext cx="74882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B </a:t>
            </a:r>
            <a:r>
              <a:rPr lang="en-GB" sz="2000" dirty="0" smtClean="0"/>
              <a:t> </a:t>
            </a:r>
            <a:r>
              <a:rPr lang="en-GB" sz="2000" b="1" dirty="0" smtClean="0">
                <a:solidFill>
                  <a:srgbClr val="0000FF"/>
                </a:solidFill>
              </a:rPr>
              <a:t> ≙  when </a:t>
            </a:r>
            <a:r>
              <a:rPr lang="en-GB" sz="2000" dirty="0" smtClean="0">
                <a:solidFill>
                  <a:srgbClr val="0000FF"/>
                </a:solidFill>
              </a:rPr>
              <a:t>   </a:t>
            </a:r>
            <a:r>
              <a:rPr lang="en-GB" sz="2000" dirty="0" err="1">
                <a:solidFill>
                  <a:srgbClr val="FF0066"/>
                </a:solidFill>
              </a:rPr>
              <a:t>v</a:t>
            </a:r>
            <a:r>
              <a:rPr lang="en-GB" sz="2000" dirty="0">
                <a:solidFill>
                  <a:srgbClr val="FF0066"/>
                </a:solidFill>
              </a:rPr>
              <a:t>&gt;0</a:t>
            </a:r>
            <a:r>
              <a:rPr lang="en-GB" sz="2000" dirty="0"/>
              <a:t>   </a:t>
            </a:r>
            <a:r>
              <a:rPr lang="en-GB" sz="2000" dirty="0" err="1">
                <a:sym typeface="Symbol" pitchFamily="-112" charset="2"/>
              </a:rPr>
              <a:t></a:t>
            </a:r>
            <a:r>
              <a:rPr lang="en-GB" sz="2000" dirty="0">
                <a:sym typeface="Symbol" pitchFamily="-112" charset="2"/>
              </a:rPr>
              <a:t>  </a:t>
            </a:r>
            <a:r>
              <a:rPr lang="en-GB" sz="2000" dirty="0"/>
              <a:t> </a:t>
            </a:r>
            <a:r>
              <a:rPr lang="en-GB" sz="2000" dirty="0" err="1"/>
              <a:t>w</a:t>
            </a:r>
            <a:r>
              <a:rPr lang="en-GB" sz="2000" dirty="0"/>
              <a:t>&lt;M      </a:t>
            </a:r>
            <a:r>
              <a:rPr lang="en-GB" sz="2000" b="1" dirty="0">
                <a:solidFill>
                  <a:srgbClr val="0000FF"/>
                </a:solidFill>
              </a:rPr>
              <a:t>then</a:t>
            </a:r>
            <a:r>
              <a:rPr lang="en-GB" sz="2000" dirty="0">
                <a:solidFill>
                  <a:srgbClr val="0000FF"/>
                </a:solidFill>
              </a:rPr>
              <a:t>   </a:t>
            </a:r>
            <a:r>
              <a:rPr lang="en-GB" sz="2000" dirty="0" err="1">
                <a:solidFill>
                  <a:srgbClr val="FF0066"/>
                </a:solidFill>
              </a:rPr>
              <a:t>v</a:t>
            </a:r>
            <a:r>
              <a:rPr lang="en-GB" sz="2000" dirty="0">
                <a:solidFill>
                  <a:srgbClr val="FF0066"/>
                </a:solidFill>
              </a:rPr>
              <a:t> := v-1</a:t>
            </a:r>
            <a:r>
              <a:rPr lang="en-GB" sz="2000" dirty="0"/>
              <a:t>   ||   </a:t>
            </a:r>
            <a:r>
              <a:rPr lang="en-GB" sz="2000" dirty="0" err="1">
                <a:solidFill>
                  <a:srgbClr val="000000"/>
                </a:solidFill>
              </a:rPr>
              <a:t>w</a:t>
            </a:r>
            <a:r>
              <a:rPr lang="en-GB" sz="2000" dirty="0">
                <a:solidFill>
                  <a:srgbClr val="000000"/>
                </a:solidFill>
              </a:rPr>
              <a:t> := w+1   </a:t>
            </a:r>
            <a:r>
              <a:rPr lang="en-GB" sz="2000" b="1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114708" name="Oval 20"/>
          <p:cNvSpPr>
            <a:spLocks noChangeArrowheads="1"/>
          </p:cNvSpPr>
          <p:nvPr/>
        </p:nvSpPr>
        <p:spPr bwMode="auto">
          <a:xfrm>
            <a:off x="2079625" y="4413250"/>
            <a:ext cx="663575" cy="387350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09" name="Oval 21"/>
          <p:cNvSpPr>
            <a:spLocks noChangeArrowheads="1"/>
          </p:cNvSpPr>
          <p:nvPr/>
        </p:nvSpPr>
        <p:spPr bwMode="auto">
          <a:xfrm>
            <a:off x="4419600" y="4419600"/>
            <a:ext cx="1079500" cy="358775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12" name="Freeform 24"/>
          <p:cNvSpPr>
            <a:spLocks/>
          </p:cNvSpPr>
          <p:nvPr/>
        </p:nvSpPr>
        <p:spPr bwMode="auto">
          <a:xfrm>
            <a:off x="2286000" y="4149724"/>
            <a:ext cx="2646363" cy="269876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771" y="0"/>
              </a:cxn>
              <a:cxn ang="0">
                <a:pos x="1497" y="136"/>
              </a:cxn>
            </a:cxnLst>
            <a:rect l="0" t="0" r="r" b="b"/>
            <a:pathLst>
              <a:path w="1497" h="136">
                <a:moveTo>
                  <a:pt x="0" y="136"/>
                </a:moveTo>
                <a:cubicBezTo>
                  <a:pt x="261" y="68"/>
                  <a:pt x="522" y="0"/>
                  <a:pt x="771" y="0"/>
                </a:cubicBezTo>
                <a:cubicBezTo>
                  <a:pt x="1020" y="0"/>
                  <a:pt x="1384" y="113"/>
                  <a:pt x="1497" y="136"/>
                </a:cubicBezTo>
              </a:path>
            </a:pathLst>
          </a:custGeom>
          <a:noFill/>
          <a:ln w="9525">
            <a:solidFill>
              <a:srgbClr val="FF0066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13" name="Oval 25"/>
          <p:cNvSpPr>
            <a:spLocks noChangeArrowheads="1"/>
          </p:cNvSpPr>
          <p:nvPr/>
        </p:nvSpPr>
        <p:spPr bwMode="auto">
          <a:xfrm>
            <a:off x="3017837" y="4411662"/>
            <a:ext cx="792163" cy="388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14" name="Oval 26"/>
          <p:cNvSpPr>
            <a:spLocks noChangeArrowheads="1"/>
          </p:cNvSpPr>
          <p:nvPr/>
        </p:nvSpPr>
        <p:spPr bwMode="auto">
          <a:xfrm>
            <a:off x="5781675" y="4368800"/>
            <a:ext cx="11525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15" name="Freeform 27"/>
          <p:cNvSpPr>
            <a:spLocks/>
          </p:cNvSpPr>
          <p:nvPr/>
        </p:nvSpPr>
        <p:spPr bwMode="auto">
          <a:xfrm>
            <a:off x="3635375" y="4765735"/>
            <a:ext cx="2449512" cy="17615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3" y="273"/>
              </a:cxn>
              <a:cxn ang="0">
                <a:pos x="1814" y="0"/>
              </a:cxn>
            </a:cxnLst>
            <a:rect l="0" t="0" r="r" b="b"/>
            <a:pathLst>
              <a:path w="1814" h="273">
                <a:moveTo>
                  <a:pt x="0" y="0"/>
                </a:moveTo>
                <a:cubicBezTo>
                  <a:pt x="370" y="136"/>
                  <a:pt x="741" y="273"/>
                  <a:pt x="1043" y="273"/>
                </a:cubicBezTo>
                <a:cubicBezTo>
                  <a:pt x="1345" y="273"/>
                  <a:pt x="1686" y="45"/>
                  <a:pt x="181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6000" y="1447800"/>
            <a:ext cx="53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2600" y="1447800"/>
            <a:ext cx="53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7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rgbClr val="0000FF"/>
                </a:solidFill>
              </a:rPr>
              <a:t>Synchronised </a:t>
            </a:r>
            <a:r>
              <a:rPr lang="en-GB" sz="4000" dirty="0">
                <a:solidFill>
                  <a:srgbClr val="0000FF"/>
                </a:solidFill>
              </a:rPr>
              <a:t>events with parameter passing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116013" y="1773238"/>
            <a:ext cx="56165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B </a:t>
            </a:r>
            <a:r>
              <a:rPr lang="en-GB" sz="2400" dirty="0" smtClean="0"/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 ≙   </a:t>
            </a: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any   </a:t>
            </a:r>
            <a:r>
              <a:rPr lang="en-GB" sz="2400" dirty="0" err="1"/>
              <a:t>x</a:t>
            </a:r>
            <a:r>
              <a:rPr lang="en-GB" sz="2400" b="1" dirty="0"/>
              <a:t>   </a:t>
            </a:r>
            <a:r>
              <a:rPr lang="en-GB" sz="2400" b="1" dirty="0">
                <a:solidFill>
                  <a:srgbClr val="0000FF"/>
                </a:solidFill>
              </a:rPr>
              <a:t>where</a:t>
            </a:r>
            <a:r>
              <a:rPr lang="en-GB" sz="2400" dirty="0">
                <a:solidFill>
                  <a:srgbClr val="0000FF"/>
                </a:solidFill>
              </a:rPr>
              <a:t>    </a:t>
            </a:r>
            <a:r>
              <a:rPr lang="en-GB" sz="2400" dirty="0"/>
              <a:t>0 &lt;</a:t>
            </a:r>
            <a:r>
              <a:rPr lang="en-GB" sz="2400" dirty="0" smtClean="0"/>
              <a:t>  </a:t>
            </a:r>
            <a:r>
              <a:rPr lang="en-GB" sz="2400" dirty="0" err="1" smtClean="0"/>
              <a:t>x</a:t>
            </a:r>
            <a:r>
              <a:rPr lang="en-GB" sz="2400" dirty="0" smtClean="0"/>
              <a:t>  </a:t>
            </a:r>
            <a:r>
              <a:rPr lang="en-GB" sz="2400" dirty="0" err="1" smtClean="0">
                <a:sym typeface="Symbol" pitchFamily="-112" charset="2"/>
              </a:rPr>
              <a:t></a:t>
            </a:r>
            <a:r>
              <a:rPr lang="en-GB" sz="2400" dirty="0" smtClean="0">
                <a:sym typeface="Symbol" pitchFamily="-112" charset="2"/>
              </a:rPr>
              <a:t>  </a:t>
            </a:r>
            <a:r>
              <a:rPr lang="en-GB" sz="2400" dirty="0" err="1" smtClean="0"/>
              <a:t>v</a:t>
            </a:r>
            <a:endParaRPr lang="en-GB" sz="2400" dirty="0" smtClean="0"/>
          </a:p>
          <a:p>
            <a:pPr>
              <a:spcBef>
                <a:spcPct val="50000"/>
              </a:spcBef>
            </a:pPr>
            <a:r>
              <a:rPr lang="en-GB" sz="2400" b="1" dirty="0" smtClean="0">
                <a:solidFill>
                  <a:srgbClr val="0000FF"/>
                </a:solidFill>
              </a:rPr>
              <a:t>		then</a:t>
            </a:r>
            <a:r>
              <a:rPr lang="en-GB" sz="2400" dirty="0" smtClean="0">
                <a:solidFill>
                  <a:srgbClr val="0000FF"/>
                </a:solidFill>
              </a:rPr>
              <a:t>    </a:t>
            </a:r>
            <a:r>
              <a:rPr lang="en-GB" sz="2400" dirty="0" err="1"/>
              <a:t>v</a:t>
            </a:r>
            <a:r>
              <a:rPr lang="en-GB" sz="2400" dirty="0"/>
              <a:t> := </a:t>
            </a:r>
            <a:r>
              <a:rPr lang="en-GB" sz="2400" dirty="0" err="1"/>
              <a:t>v-x</a:t>
            </a:r>
            <a:r>
              <a:rPr lang="en-GB" sz="2400" dirty="0"/>
              <a:t>    ||    </a:t>
            </a:r>
            <a:r>
              <a:rPr lang="en-GB" sz="2400" dirty="0" err="1"/>
              <a:t>w</a:t>
            </a:r>
            <a:r>
              <a:rPr lang="en-GB" sz="2400" dirty="0"/>
              <a:t> := </a:t>
            </a:r>
            <a:r>
              <a:rPr lang="en-GB" sz="2400" dirty="0" err="1"/>
              <a:t>w+x</a:t>
            </a:r>
            <a:r>
              <a:rPr lang="en-GB" sz="2400" dirty="0"/>
              <a:t>    </a:t>
            </a:r>
            <a:r>
              <a:rPr lang="en-GB" sz="2400" b="1" dirty="0">
                <a:solidFill>
                  <a:srgbClr val="0000FF"/>
                </a:solidFill>
              </a:rPr>
              <a:t>end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044575" y="3737273"/>
            <a:ext cx="7642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 smtClean="0"/>
              <a:t>B1  </a:t>
            </a:r>
            <a:r>
              <a:rPr lang="en-GB" sz="2400" b="1" dirty="0" smtClean="0">
                <a:solidFill>
                  <a:srgbClr val="0000FF"/>
                </a:solidFill>
              </a:rPr>
              <a:t> ≙   </a:t>
            </a:r>
            <a:r>
              <a:rPr lang="en-GB" sz="2400" dirty="0" smtClean="0"/>
              <a:t>	</a:t>
            </a:r>
            <a:r>
              <a:rPr lang="en-GB" sz="2400" b="1" dirty="0">
                <a:solidFill>
                  <a:srgbClr val="0000FF"/>
                </a:solidFill>
              </a:rPr>
              <a:t>any   </a:t>
            </a:r>
            <a:r>
              <a:rPr lang="en-GB" sz="2400" dirty="0" smtClean="0"/>
              <a:t>x</a:t>
            </a:r>
            <a:r>
              <a:rPr lang="en-GB" sz="2400" b="1" dirty="0" smtClean="0"/>
              <a:t>    </a:t>
            </a:r>
            <a:r>
              <a:rPr lang="en-GB" sz="2400" b="1" dirty="0">
                <a:solidFill>
                  <a:srgbClr val="0000FF"/>
                </a:solidFill>
              </a:rPr>
              <a:t>where</a:t>
            </a:r>
            <a:r>
              <a:rPr lang="en-GB" sz="2400" dirty="0">
                <a:solidFill>
                  <a:srgbClr val="0000FF"/>
                </a:solidFill>
              </a:rPr>
              <a:t>   </a:t>
            </a:r>
            <a:r>
              <a:rPr lang="en-GB" sz="2400" dirty="0"/>
              <a:t>0 &lt;</a:t>
            </a:r>
            <a:r>
              <a:rPr lang="en-GB" sz="2400" dirty="0" smtClean="0"/>
              <a:t>  x  </a:t>
            </a:r>
            <a:r>
              <a:rPr lang="en-GB" sz="2400" dirty="0" smtClean="0">
                <a:sym typeface="Symbol" pitchFamily="-112" charset="2"/>
              </a:rPr>
              <a:t>  </a:t>
            </a:r>
            <a:r>
              <a:rPr lang="en-GB" sz="2400" dirty="0"/>
              <a:t>v </a:t>
            </a:r>
            <a:r>
              <a:rPr lang="en-GB" sz="2400" dirty="0" smtClean="0"/>
              <a:t> 	</a:t>
            </a:r>
            <a:r>
              <a:rPr lang="en-GB" sz="2400" b="1" dirty="0" smtClean="0">
                <a:solidFill>
                  <a:srgbClr val="0000FF"/>
                </a:solidFill>
              </a:rPr>
              <a:t>then</a:t>
            </a:r>
            <a:r>
              <a:rPr lang="en-GB" sz="2400" dirty="0" smtClean="0">
                <a:solidFill>
                  <a:srgbClr val="0000FF"/>
                </a:solidFill>
              </a:rPr>
              <a:t>   </a:t>
            </a:r>
            <a:r>
              <a:rPr lang="en-GB" sz="2400" dirty="0"/>
              <a:t>v := v-</a:t>
            </a:r>
            <a:r>
              <a:rPr lang="en-GB" sz="2400" dirty="0" smtClean="0"/>
              <a:t>x     </a:t>
            </a:r>
            <a:r>
              <a:rPr lang="en-GB" sz="2400" b="1" dirty="0" smtClean="0">
                <a:solidFill>
                  <a:srgbClr val="0000FF"/>
                </a:solidFill>
              </a:rPr>
              <a:t>end</a:t>
            </a:r>
            <a:endParaRPr lang="en-GB" sz="2400" b="1" dirty="0">
              <a:solidFill>
                <a:srgbClr val="0000FF"/>
              </a:solidFill>
            </a:endParaRP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1044575" y="4262735"/>
            <a:ext cx="7345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 smtClean="0"/>
              <a:t>B2  </a:t>
            </a:r>
            <a:r>
              <a:rPr lang="en-GB" sz="2400" b="1" dirty="0" smtClean="0">
                <a:solidFill>
                  <a:srgbClr val="0000FF"/>
                </a:solidFill>
              </a:rPr>
              <a:t> ≙   </a:t>
            </a:r>
            <a:r>
              <a:rPr lang="en-GB" sz="2400" dirty="0" smtClean="0"/>
              <a:t>	</a:t>
            </a:r>
            <a:r>
              <a:rPr lang="en-GB" sz="2400" b="1" dirty="0">
                <a:solidFill>
                  <a:srgbClr val="0000FF"/>
                </a:solidFill>
              </a:rPr>
              <a:t>any   </a:t>
            </a:r>
            <a:r>
              <a:rPr lang="en-GB" sz="2400" dirty="0" smtClean="0"/>
              <a:t>x</a:t>
            </a:r>
            <a:r>
              <a:rPr lang="en-GB" sz="2400" b="1" dirty="0" smtClean="0"/>
              <a:t>   </a:t>
            </a:r>
            <a:r>
              <a:rPr lang="en-GB" sz="2400" b="1" dirty="0">
                <a:solidFill>
                  <a:srgbClr val="0000FF"/>
                </a:solidFill>
              </a:rPr>
              <a:t>where</a:t>
            </a:r>
            <a:r>
              <a:rPr lang="en-GB" sz="2400" dirty="0">
                <a:solidFill>
                  <a:srgbClr val="0000FF"/>
                </a:solidFill>
              </a:rPr>
              <a:t>   </a:t>
            </a:r>
            <a:r>
              <a:rPr lang="en-GB" sz="2400" dirty="0" smtClean="0"/>
              <a:t>x  </a:t>
            </a:r>
            <a:r>
              <a:rPr lang="en-US" sz="2400" dirty="0" smtClean="0">
                <a:latin typeface="ArialUnicodeMS"/>
              </a:rPr>
              <a:t>∈</a:t>
            </a:r>
            <a:r>
              <a:rPr lang="en-GB" sz="2400" dirty="0" smtClean="0">
                <a:latin typeface="ArialUnicodeMS"/>
                <a:sym typeface="Symbol" pitchFamily="-112" charset="2"/>
              </a:rPr>
              <a:t> </a:t>
            </a:r>
            <a:r>
              <a:rPr lang="en-GB" sz="2000" dirty="0" smtClean="0"/>
              <a:t> </a:t>
            </a:r>
            <a:r>
              <a:rPr lang="en-US" sz="2000" dirty="0" smtClean="0">
                <a:latin typeface="ArialUnicodeMS"/>
              </a:rPr>
              <a:t>ℤ</a:t>
            </a:r>
            <a:r>
              <a:rPr lang="en-GB" sz="2000" dirty="0" smtClean="0"/>
              <a:t>  </a:t>
            </a:r>
            <a:r>
              <a:rPr lang="en-GB" sz="2400" dirty="0" smtClean="0"/>
              <a:t>	</a:t>
            </a:r>
            <a:r>
              <a:rPr lang="en-GB" sz="2400" b="1" dirty="0" smtClean="0">
                <a:solidFill>
                  <a:srgbClr val="0000FF"/>
                </a:solidFill>
              </a:rPr>
              <a:t>then   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err="1"/>
              <a:t>w</a:t>
            </a:r>
            <a:r>
              <a:rPr lang="en-GB" sz="2400" dirty="0"/>
              <a:t> := </a:t>
            </a:r>
            <a:r>
              <a:rPr lang="en-GB" sz="2400" dirty="0" err="1"/>
              <a:t>w+</a:t>
            </a:r>
            <a:r>
              <a:rPr lang="en-GB" sz="2400" dirty="0" err="1" smtClean="0"/>
              <a:t>x</a:t>
            </a:r>
            <a:r>
              <a:rPr lang="en-GB" sz="2400" dirty="0" smtClean="0"/>
              <a:t> 	</a:t>
            </a:r>
            <a:r>
              <a:rPr lang="en-GB" sz="2400" b="1" dirty="0" smtClean="0">
                <a:solidFill>
                  <a:srgbClr val="0000FF"/>
                </a:solidFill>
              </a:rPr>
              <a:t>end</a:t>
            </a:r>
            <a:endParaRPr lang="en-GB" sz="2400" b="1" dirty="0">
              <a:solidFill>
                <a:srgbClr val="0000FF"/>
              </a:solidFill>
            </a:endParaRP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468313" y="3108325"/>
            <a:ext cx="5907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2000" i="1" dirty="0"/>
              <a:t>B can be split into 2 events that have </a:t>
            </a:r>
            <a:r>
              <a:rPr lang="en-GB" sz="2000" i="1" dirty="0" err="1"/>
              <a:t>x</a:t>
            </a:r>
            <a:r>
              <a:rPr lang="en-GB" sz="2000" i="1" dirty="0"/>
              <a:t> in common: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611188" y="4924961"/>
            <a:ext cx="7416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 smtClean="0"/>
              <a:t>B1 </a:t>
            </a:r>
            <a:r>
              <a:rPr lang="en-GB" sz="2400" dirty="0"/>
              <a:t>constrains the value for  </a:t>
            </a:r>
            <a:r>
              <a:rPr lang="en-GB" sz="2400" i="1" dirty="0" smtClean="0"/>
              <a:t>x</a:t>
            </a:r>
            <a:r>
              <a:rPr lang="en-GB" sz="2400" dirty="0" smtClean="0"/>
              <a:t>  </a:t>
            </a:r>
            <a:r>
              <a:rPr lang="en-GB" sz="2400" dirty="0"/>
              <a:t>by    0 &lt; </a:t>
            </a:r>
            <a:r>
              <a:rPr lang="en-GB" sz="2400" dirty="0" smtClean="0"/>
              <a:t>x </a:t>
            </a:r>
            <a:r>
              <a:rPr lang="en-GB" sz="2400" dirty="0">
                <a:sym typeface="Symbol" pitchFamily="-112" charset="2"/>
              </a:rPr>
              <a:t> </a:t>
            </a:r>
            <a:r>
              <a:rPr lang="en-GB" sz="2400" dirty="0"/>
              <a:t>v  </a:t>
            </a:r>
            <a:r>
              <a:rPr lang="en-GB" sz="2400" dirty="0" smtClean="0"/>
              <a:t> 	( output )</a:t>
            </a:r>
            <a:endParaRPr lang="en-GB" sz="2400" dirty="0"/>
          </a:p>
          <a:p>
            <a:pPr>
              <a:spcBef>
                <a:spcPct val="50000"/>
              </a:spcBef>
            </a:pPr>
            <a:r>
              <a:rPr lang="en-GB" sz="2400" dirty="0" smtClean="0"/>
              <a:t>B2 just constrains </a:t>
            </a:r>
            <a:r>
              <a:rPr lang="en-GB" sz="2400" dirty="0"/>
              <a:t>the value of  </a:t>
            </a:r>
            <a:r>
              <a:rPr lang="en-GB" sz="2400" i="1" dirty="0" smtClean="0"/>
              <a:t>x</a:t>
            </a:r>
            <a:r>
              <a:rPr lang="en-GB" sz="2400" dirty="0" smtClean="0"/>
              <a:t>  to a type		( </a:t>
            </a:r>
            <a:r>
              <a:rPr lang="en-US" sz="2400" dirty="0" smtClean="0"/>
              <a:t>input </a:t>
            </a:r>
            <a:r>
              <a:rPr lang="en-GB" sz="2400" dirty="0" smtClean="0"/>
              <a:t>)</a:t>
            </a:r>
            <a:endParaRPr lang="en-GB" sz="2400" i="1" dirty="0" smtClean="0"/>
          </a:p>
          <a:p>
            <a:pPr>
              <a:spcBef>
                <a:spcPct val="50000"/>
              </a:spcBef>
            </a:pPr>
            <a:endParaRPr lang="en-GB" sz="24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7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1004</Words>
  <Application>Microsoft Macintosh PowerPoint</Application>
  <PresentationFormat>On-screen Show (4:3)</PresentationFormat>
  <Paragraphs>261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Model Decomposition for Distributed Design in Event-B</vt:lpstr>
      <vt:lpstr>Decomposition</vt:lpstr>
      <vt:lpstr>Reminder</vt:lpstr>
      <vt:lpstr>Model Decomposition styles</vt:lpstr>
      <vt:lpstr>Shared Event Decomposition </vt:lpstr>
      <vt:lpstr>Shared Event Decomposition  –  by example</vt:lpstr>
      <vt:lpstr>Decompose by partitioning variables</vt:lpstr>
      <vt:lpstr>Parallel Event Split</vt:lpstr>
      <vt:lpstr>Synchronised events with parameter passing</vt:lpstr>
      <vt:lpstr>Partitioning events</vt:lpstr>
      <vt:lpstr>Pre-partitioning</vt:lpstr>
      <vt:lpstr>Composition and Decomposition</vt:lpstr>
      <vt:lpstr>Shared event composition operator</vt:lpstr>
      <vt:lpstr>Shared Variable Decomposition </vt:lpstr>
      <vt:lpstr>Refinement after decomposition</vt:lpstr>
      <vt:lpstr>Observation on Decomposition</vt:lpstr>
      <vt:lpstr>Asynchronous distributed system</vt:lpstr>
      <vt:lpstr>Some references</vt:lpstr>
      <vt:lpstr>END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Butler</dc:creator>
  <cp:lastModifiedBy>Michael Butler</cp:lastModifiedBy>
  <cp:revision>608</cp:revision>
  <dcterms:created xsi:type="dcterms:W3CDTF">2010-04-12T20:41:49Z</dcterms:created>
  <dcterms:modified xsi:type="dcterms:W3CDTF">2012-08-10T15:03:28Z</dcterms:modified>
</cp:coreProperties>
</file>