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78" r:id="rId2"/>
    <p:sldId id="330" r:id="rId3"/>
    <p:sldId id="399" r:id="rId4"/>
    <p:sldId id="409" r:id="rId5"/>
    <p:sldId id="420" r:id="rId6"/>
    <p:sldId id="421" r:id="rId7"/>
    <p:sldId id="423" r:id="rId8"/>
    <p:sldId id="424" r:id="rId9"/>
    <p:sldId id="484" r:id="rId10"/>
    <p:sldId id="485" r:id="rId11"/>
    <p:sldId id="426" r:id="rId12"/>
    <p:sldId id="427" r:id="rId13"/>
    <p:sldId id="429" r:id="rId14"/>
    <p:sldId id="430" r:id="rId15"/>
    <p:sldId id="486" r:id="rId16"/>
    <p:sldId id="428" r:id="rId17"/>
    <p:sldId id="431" r:id="rId18"/>
    <p:sldId id="471" r:id="rId19"/>
    <p:sldId id="488" r:id="rId20"/>
    <p:sldId id="489" r:id="rId21"/>
    <p:sldId id="490" r:id="rId22"/>
    <p:sldId id="491" r:id="rId23"/>
    <p:sldId id="473" r:id="rId24"/>
    <p:sldId id="474" r:id="rId25"/>
    <p:sldId id="475" r:id="rId26"/>
    <p:sldId id="492" r:id="rId27"/>
    <p:sldId id="476" r:id="rId28"/>
    <p:sldId id="477" r:id="rId29"/>
    <p:sldId id="458" r:id="rId30"/>
    <p:sldId id="480" r:id="rId31"/>
    <p:sldId id="482" r:id="rId32"/>
    <p:sldId id="481" r:id="rId33"/>
    <p:sldId id="417" r:id="rId34"/>
    <p:sldId id="432" r:id="rId35"/>
    <p:sldId id="493" r:id="rId36"/>
    <p:sldId id="494" r:id="rId37"/>
    <p:sldId id="497" r:id="rId38"/>
    <p:sldId id="498" r:id="rId39"/>
    <p:sldId id="502" r:id="rId40"/>
    <p:sldId id="503" r:id="rId41"/>
    <p:sldId id="504" r:id="rId42"/>
    <p:sldId id="512" r:id="rId43"/>
    <p:sldId id="479" r:id="rId44"/>
    <p:sldId id="514" r:id="rId45"/>
    <p:sldId id="515" r:id="rId46"/>
    <p:sldId id="51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D24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 snapToObjects="1">
      <p:cViewPr varScale="1">
        <p:scale>
          <a:sx n="92" d="100"/>
          <a:sy n="92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508BC-8C36-8041-AD6D-75A12F335B21}" type="datetimeFigureOut">
              <a:rPr lang="en-US" smtClean="0"/>
              <a:t>11/08/2012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35A1-BC7F-BC4F-8C20-1ACE3503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9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EEC79-4FE8-BB40-BE06-C2884FE9A55E}" type="datetimeFigureOut">
              <a:rPr lang="en-US" smtClean="0"/>
              <a:pPr/>
              <a:t>11/08/2012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A15A-4A28-E745-B37E-B82196762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41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86860-C5BE-2F4A-8C9A-9FC3408A00F2}" type="slidenum">
              <a:rPr lang="en-GB"/>
              <a:pPr>
                <a:defRPr/>
              </a:pPr>
              <a:t>41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</a:t>
            </a:r>
            <a:r>
              <a:rPr lang="en-US" baseline="0" dirty="0" smtClean="0"/>
              <a:t> are ATM events and which are Bank events?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6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SendQuery</a:t>
            </a:r>
            <a:r>
              <a:rPr lang="en-US" baseline="0" dirty="0" smtClean="0"/>
              <a:t> in ATM trigger </a:t>
            </a:r>
            <a:r>
              <a:rPr lang="en-US" baseline="0" dirty="0" err="1" smtClean="0"/>
              <a:t>RecvQuery</a:t>
            </a:r>
            <a:r>
              <a:rPr lang="en-US" baseline="0" dirty="0" smtClean="0"/>
              <a:t> in Bank?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2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SendQuery</a:t>
            </a:r>
            <a:r>
              <a:rPr lang="en-US" baseline="0" dirty="0" smtClean="0"/>
              <a:t> in ATM trigger </a:t>
            </a:r>
            <a:r>
              <a:rPr lang="en-US" baseline="0" dirty="0" err="1" smtClean="0"/>
              <a:t>RecvQuery</a:t>
            </a:r>
            <a:r>
              <a:rPr lang="en-US" baseline="0" dirty="0" smtClean="0"/>
              <a:t> in Bank?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2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6844C-404C-3C4A-A89A-65B51860311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1149-CB47-AA4E-AFEC-4462B07FB2A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210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3254743" indent="-32853916"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21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21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21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21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21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801654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21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20248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21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60330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21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7ABCD070-5A46-F74D-B3C6-D158F9E73EF8}" type="slidenum">
              <a:rPr lang="fr-FR" sz="1200">
                <a:solidFill>
                  <a:srgbClr val="000000"/>
                </a:solidFill>
                <a:latin typeface="Times New Roman" charset="0"/>
              </a:rPr>
              <a:pPr eaLnBrk="1"/>
              <a:t>33</a:t>
            </a:fld>
            <a:endParaRPr lang="fr-F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endParaRPr lang="en-US" sz="1600"/>
          </a:p>
        </p:txBody>
      </p:sp>
      <p:sp>
        <p:nvSpPr>
          <p:cNvPr id="31748" name="Text Box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84096" cy="41124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E71F-5157-4442-B49F-0D4E477D88BA}" type="datetime1">
              <a:rPr lang="en-GB" smtClean="0"/>
              <a:t>11/08/2012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9E46-6FFC-3743-B707-D19DE0C97CF6}" type="datetime1">
              <a:rPr lang="en-GB" smtClean="0"/>
              <a:t>11/08/2012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B68E-0BA8-284E-959E-ACA72A9BB6D6}" type="datetime1">
              <a:rPr lang="en-GB" smtClean="0"/>
              <a:t>11/08/2012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E66-032B-1E4C-9B37-AC4CDD1068E8}" type="datetime1">
              <a:rPr lang="en-GB" smtClean="0"/>
              <a:t>11/08/2012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D7CF-300C-484E-AC02-109C4DC2137C}" type="datetime1">
              <a:rPr lang="en-GB" smtClean="0"/>
              <a:t>11/08/2012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9466-8E72-C846-8892-07CA658CDC9B}" type="datetime1">
              <a:rPr lang="en-GB" smtClean="0"/>
              <a:t>11/08/2012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CD7-2449-D34A-82E3-11F57DE0A6E7}" type="datetime1">
              <a:rPr lang="en-GB" smtClean="0"/>
              <a:t>11/08/2012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0BB-29E5-974D-88F9-8710A76FB154}" type="datetime1">
              <a:rPr lang="en-GB" smtClean="0"/>
              <a:t>11/08/2012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2F1-A3E8-CD45-8BDA-ED7A084B0A9E}" type="datetime1">
              <a:rPr lang="en-GB" smtClean="0"/>
              <a:t>11/08/2012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50F6-AA40-8D4F-AD8F-D12BB907B228}" type="datetime1">
              <a:rPr lang="en-GB" smtClean="0"/>
              <a:t>11/08/2012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DCFC-4178-064A-9E27-F53A1BF6E23B}" type="datetime1">
              <a:rPr lang="en-GB" smtClean="0"/>
              <a:t>11/08/2012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7A38-3F31-A448-BC15-AE92BC4796C0}" type="datetime1">
              <a:rPr lang="en-GB" smtClean="0"/>
              <a:t>11/08/2012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Towards a </a:t>
            </a:r>
            <a:r>
              <a:rPr lang="en-US" dirty="0" smtClean="0">
                <a:solidFill>
                  <a:srgbClr val="0000FF"/>
                </a:solidFill>
              </a:rPr>
              <a:t>Method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sz="3765" dirty="0" smtClean="0">
                <a:solidFill>
                  <a:srgbClr val="0000FF"/>
                </a:solidFill>
              </a:rPr>
              <a:t>Michael Butler</a:t>
            </a:r>
          </a:p>
          <a:p>
            <a:r>
              <a:rPr lang="en-US" sz="3765" dirty="0" err="1" smtClean="0">
                <a:solidFill>
                  <a:srgbClr val="0000FF"/>
                </a:solidFill>
              </a:rPr>
              <a:t>users.ecs.soton.ac.uk</a:t>
            </a:r>
            <a:r>
              <a:rPr lang="en-US" sz="3765" dirty="0" smtClean="0">
                <a:solidFill>
                  <a:srgbClr val="0000FF"/>
                </a:solidFill>
              </a:rPr>
              <a:t>/</a:t>
            </a:r>
            <a:r>
              <a:rPr lang="en-US" sz="3765" dirty="0" err="1" smtClean="0">
                <a:solidFill>
                  <a:srgbClr val="0000FF"/>
                </a:solidFill>
              </a:rPr>
              <a:t>mjb</a:t>
            </a:r>
            <a:endParaRPr lang="en-US" sz="3765" dirty="0" smtClean="0">
              <a:solidFill>
                <a:srgbClr val="0000FF"/>
              </a:solidFill>
            </a:endParaRPr>
          </a:p>
          <a:p>
            <a:r>
              <a:rPr lang="en-US" sz="3765" dirty="0" err="1">
                <a:solidFill>
                  <a:srgbClr val="0000FF"/>
                </a:solidFill>
              </a:rPr>
              <a:t>www.event-b.org</a:t>
            </a:r>
            <a:endParaRPr lang="en-US" sz="3765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Marktoberdorf</a:t>
            </a:r>
            <a:r>
              <a:rPr lang="en-US" dirty="0" smtClean="0">
                <a:solidFill>
                  <a:srgbClr val="0000FF"/>
                </a:solidFill>
              </a:rPr>
              <a:t> 2012</a:t>
            </a:r>
            <a:endParaRPr lang="en-US" dirty="0" smtClean="0">
              <a:solidFill>
                <a:srgbClr val="1F497D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2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Withdraw: protocol </a:t>
            </a:r>
            <a:r>
              <a:rPr lang="en-US" dirty="0">
                <a:solidFill>
                  <a:srgbClr val="0000FF"/>
                </a:solidFill>
              </a:rPr>
              <a:t>steps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7058" y="1673548"/>
            <a:ext cx="13356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03213" y="277916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Deliv</a:t>
            </a:r>
            <a:r>
              <a:rPr lang="en-US" sz="2000" dirty="0" smtClean="0">
                <a:solidFill>
                  <a:schemeClr val="tx1"/>
                </a:solidFill>
              </a:rPr>
              <a:t> Cash</a:t>
            </a:r>
          </a:p>
        </p:txBody>
      </p:sp>
      <p:cxnSp>
        <p:nvCxnSpPr>
          <p:cNvPr id="15" name="Straight Connector 14"/>
          <p:cNvCxnSpPr>
            <a:stCxn id="14" idx="0"/>
            <a:endCxn id="6" idx="2"/>
          </p:cNvCxnSpPr>
          <p:nvPr/>
        </p:nvCxnSpPr>
        <p:spPr>
          <a:xfrm flipV="1">
            <a:off x="5467914" y="2283148"/>
            <a:ext cx="406987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ounded Rectangle 22"/>
          <p:cNvSpPr/>
          <p:nvPr/>
        </p:nvSpPr>
        <p:spPr>
          <a:xfrm>
            <a:off x="6138939" y="2779168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Reduce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Balance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23" idx="0"/>
            <a:endCxn id="6" idx="2"/>
          </p:cNvCxnSpPr>
          <p:nvPr/>
        </p:nvCxnSpPr>
        <p:spPr>
          <a:xfrm flipH="1" flipV="1">
            <a:off x="5874901" y="2283148"/>
            <a:ext cx="792468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ounded Rectangle 34"/>
          <p:cNvSpPr/>
          <p:nvPr/>
        </p:nvSpPr>
        <p:spPr>
          <a:xfrm>
            <a:off x="1139377" y="419684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Cash</a:t>
            </a:r>
          </a:p>
        </p:txBody>
      </p:sp>
      <p:cxnSp>
        <p:nvCxnSpPr>
          <p:cNvPr id="36" name="Straight Connector 35"/>
          <p:cNvCxnSpPr>
            <a:stCxn id="35" idx="0"/>
            <a:endCxn id="14" idx="2"/>
          </p:cNvCxnSpPr>
          <p:nvPr/>
        </p:nvCxnSpPr>
        <p:spPr>
          <a:xfrm flipV="1">
            <a:off x="1604078" y="3388768"/>
            <a:ext cx="3863836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ounded Rectangle 37"/>
          <p:cNvSpPr/>
          <p:nvPr/>
        </p:nvSpPr>
        <p:spPr>
          <a:xfrm>
            <a:off x="2268661" y="419684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  <a:endCxn id="14" idx="2"/>
          </p:cNvCxnSpPr>
          <p:nvPr/>
        </p:nvCxnSpPr>
        <p:spPr>
          <a:xfrm flipV="1">
            <a:off x="2733362" y="3388768"/>
            <a:ext cx="2734552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37075" y="419684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Deliv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Cash</a:t>
            </a:r>
          </a:p>
        </p:txBody>
      </p:sp>
      <p:cxnSp>
        <p:nvCxnSpPr>
          <p:cNvPr id="43" name="Straight Connector 42"/>
          <p:cNvCxnSpPr>
            <a:endCxn id="14" idx="2"/>
          </p:cNvCxnSpPr>
          <p:nvPr/>
        </p:nvCxnSpPr>
        <p:spPr>
          <a:xfrm flipV="1">
            <a:off x="3936277" y="3388768"/>
            <a:ext cx="1531637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41" idx="0"/>
            <a:endCxn id="14" idx="2"/>
          </p:cNvCxnSpPr>
          <p:nvPr/>
        </p:nvCxnSpPr>
        <p:spPr>
          <a:xfrm flipV="1">
            <a:off x="5101776" y="3388768"/>
            <a:ext cx="366138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7103183" y="4182418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0"/>
            <a:endCxn id="23" idx="2"/>
          </p:cNvCxnSpPr>
          <p:nvPr/>
        </p:nvCxnSpPr>
        <p:spPr>
          <a:xfrm flipH="1" flipV="1">
            <a:off x="6667369" y="3388768"/>
            <a:ext cx="964244" cy="79365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ounded Rectangle 48"/>
          <p:cNvSpPr/>
          <p:nvPr/>
        </p:nvSpPr>
        <p:spPr>
          <a:xfrm>
            <a:off x="5948801" y="4181262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Conf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9" idx="0"/>
            <a:endCxn id="23" idx="2"/>
          </p:cNvCxnSpPr>
          <p:nvPr/>
        </p:nvCxnSpPr>
        <p:spPr>
          <a:xfrm flipV="1">
            <a:off x="6413502" y="3388768"/>
            <a:ext cx="253867" cy="792494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71576" y="4204405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Resp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8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Separate sending and receiving for protocol steps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7058" y="1673548"/>
            <a:ext cx="13356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03213" y="277916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Deliv</a:t>
            </a:r>
            <a:r>
              <a:rPr lang="en-US" sz="2000" dirty="0" smtClean="0">
                <a:solidFill>
                  <a:schemeClr val="tx1"/>
                </a:solidFill>
              </a:rPr>
              <a:t> Cash</a:t>
            </a:r>
          </a:p>
        </p:txBody>
      </p:sp>
      <p:cxnSp>
        <p:nvCxnSpPr>
          <p:cNvPr id="15" name="Straight Connector 14"/>
          <p:cNvCxnSpPr>
            <a:stCxn id="14" idx="0"/>
            <a:endCxn id="6" idx="2"/>
          </p:cNvCxnSpPr>
          <p:nvPr/>
        </p:nvCxnSpPr>
        <p:spPr>
          <a:xfrm flipV="1">
            <a:off x="5467914" y="2283148"/>
            <a:ext cx="406987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ounded Rectangle 22"/>
          <p:cNvSpPr/>
          <p:nvPr/>
        </p:nvSpPr>
        <p:spPr>
          <a:xfrm>
            <a:off x="6138939" y="2779168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Reduce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Balance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23" idx="0"/>
            <a:endCxn id="6" idx="2"/>
          </p:cNvCxnSpPr>
          <p:nvPr/>
        </p:nvCxnSpPr>
        <p:spPr>
          <a:xfrm flipH="1" flipV="1">
            <a:off x="5874901" y="2283148"/>
            <a:ext cx="792468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ounded Rectangle 34"/>
          <p:cNvSpPr/>
          <p:nvPr/>
        </p:nvSpPr>
        <p:spPr>
          <a:xfrm>
            <a:off x="1139377" y="419684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Cash</a:t>
            </a:r>
          </a:p>
        </p:txBody>
      </p:sp>
      <p:cxnSp>
        <p:nvCxnSpPr>
          <p:cNvPr id="36" name="Straight Connector 35"/>
          <p:cNvCxnSpPr>
            <a:stCxn id="35" idx="0"/>
            <a:endCxn id="14" idx="2"/>
          </p:cNvCxnSpPr>
          <p:nvPr/>
        </p:nvCxnSpPr>
        <p:spPr>
          <a:xfrm flipV="1">
            <a:off x="1604078" y="3388768"/>
            <a:ext cx="3863836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ounded Rectangle 37"/>
          <p:cNvSpPr/>
          <p:nvPr/>
        </p:nvSpPr>
        <p:spPr>
          <a:xfrm>
            <a:off x="2268661" y="419684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  <a:endCxn id="14" idx="2"/>
          </p:cNvCxnSpPr>
          <p:nvPr/>
        </p:nvCxnSpPr>
        <p:spPr>
          <a:xfrm flipV="1">
            <a:off x="2733362" y="3388768"/>
            <a:ext cx="2734552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37075" y="419684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Deliv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Cash</a:t>
            </a:r>
          </a:p>
        </p:txBody>
      </p:sp>
      <p:cxnSp>
        <p:nvCxnSpPr>
          <p:cNvPr id="43" name="Straight Connector 42"/>
          <p:cNvCxnSpPr>
            <a:endCxn id="14" idx="2"/>
          </p:cNvCxnSpPr>
          <p:nvPr/>
        </p:nvCxnSpPr>
        <p:spPr>
          <a:xfrm flipV="1">
            <a:off x="3936277" y="3388768"/>
            <a:ext cx="1531637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41" idx="0"/>
            <a:endCxn id="14" idx="2"/>
          </p:cNvCxnSpPr>
          <p:nvPr/>
        </p:nvCxnSpPr>
        <p:spPr>
          <a:xfrm flipV="1">
            <a:off x="5101776" y="3388768"/>
            <a:ext cx="366138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7103183" y="4182418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0"/>
            <a:endCxn id="23" idx="2"/>
          </p:cNvCxnSpPr>
          <p:nvPr/>
        </p:nvCxnSpPr>
        <p:spPr>
          <a:xfrm flipH="1" flipV="1">
            <a:off x="6667369" y="3388768"/>
            <a:ext cx="964244" cy="79365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ounded Rectangle 48"/>
          <p:cNvSpPr/>
          <p:nvPr/>
        </p:nvSpPr>
        <p:spPr>
          <a:xfrm>
            <a:off x="5948801" y="4181262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Conf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9" idx="0"/>
            <a:endCxn id="23" idx="2"/>
          </p:cNvCxnSpPr>
          <p:nvPr/>
        </p:nvCxnSpPr>
        <p:spPr>
          <a:xfrm flipV="1">
            <a:off x="6413502" y="3388768"/>
            <a:ext cx="253867" cy="792494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ounded Rectangle 41"/>
          <p:cNvSpPr/>
          <p:nvPr/>
        </p:nvSpPr>
        <p:spPr>
          <a:xfrm>
            <a:off x="935188" y="5532545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Send Query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098918" y="5535484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Recv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46" name="Straight Connector 45"/>
          <p:cNvCxnSpPr>
            <a:stCxn id="45" idx="0"/>
            <a:endCxn id="38" idx="2"/>
          </p:cNvCxnSpPr>
          <p:nvPr/>
        </p:nvCxnSpPr>
        <p:spPr>
          <a:xfrm flipV="1">
            <a:off x="2563619" y="4806448"/>
            <a:ext cx="169743" cy="72903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2" idx="0"/>
            <a:endCxn id="38" idx="2"/>
          </p:cNvCxnSpPr>
          <p:nvPr/>
        </p:nvCxnSpPr>
        <p:spPr>
          <a:xfrm flipV="1">
            <a:off x="1399889" y="4806448"/>
            <a:ext cx="1333473" cy="726097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3526427" y="5540645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Send </a:t>
            </a:r>
            <a:r>
              <a:rPr lang="en-US" sz="2000" dirty="0" err="1" smtClean="0">
                <a:solidFill>
                  <a:schemeClr val="tx1"/>
                </a:solidFill>
              </a:rPr>
              <a:t>Resp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661295" y="5543584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Recv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Resp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</p:cNvCxnSpPr>
          <p:nvPr/>
        </p:nvCxnSpPr>
        <p:spPr>
          <a:xfrm flipH="1" flipV="1">
            <a:off x="3936277" y="4806448"/>
            <a:ext cx="1189719" cy="73713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stCxn id="52" idx="0"/>
          </p:cNvCxnSpPr>
          <p:nvPr/>
        </p:nvCxnSpPr>
        <p:spPr>
          <a:xfrm flipH="1" flipV="1">
            <a:off x="3936277" y="4806448"/>
            <a:ext cx="54851" cy="734197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ounded Rectangle 55"/>
          <p:cNvSpPr/>
          <p:nvPr/>
        </p:nvSpPr>
        <p:spPr>
          <a:xfrm>
            <a:off x="6035251" y="5543584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Send </a:t>
            </a:r>
            <a:r>
              <a:rPr lang="en-US" sz="2000" dirty="0" err="1" smtClean="0">
                <a:solidFill>
                  <a:schemeClr val="tx1"/>
                </a:solidFill>
              </a:rPr>
              <a:t>Conf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80419" y="5543584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Recv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Conf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57" idx="0"/>
            <a:endCxn id="49" idx="2"/>
          </p:cNvCxnSpPr>
          <p:nvPr/>
        </p:nvCxnSpPr>
        <p:spPr>
          <a:xfrm flipH="1" flipV="1">
            <a:off x="6413502" y="4790862"/>
            <a:ext cx="1231618" cy="75272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56" idx="0"/>
            <a:endCxn id="49" idx="2"/>
          </p:cNvCxnSpPr>
          <p:nvPr/>
        </p:nvCxnSpPr>
        <p:spPr>
          <a:xfrm flipH="1" flipV="1">
            <a:off x="6413502" y="4790862"/>
            <a:ext cx="86450" cy="75272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471576" y="4204405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Resp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465" y="1988840"/>
            <a:ext cx="31744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are </a:t>
            </a:r>
            <a:r>
              <a:rPr lang="en-US" sz="2400" dirty="0">
                <a:solidFill>
                  <a:srgbClr val="FF0000"/>
                </a:solidFill>
              </a:rPr>
              <a:t>ATM</a:t>
            </a:r>
            <a:r>
              <a:rPr lang="en-US" sz="2400" dirty="0"/>
              <a:t> events and which </a:t>
            </a:r>
            <a:endParaRPr lang="en-US" sz="2400" dirty="0" smtClean="0"/>
          </a:p>
          <a:p>
            <a:r>
              <a:rPr lang="en-US" sz="2400" dirty="0" smtClean="0"/>
              <a:t>are </a:t>
            </a:r>
            <a:r>
              <a:rPr lang="en-US" sz="2400" dirty="0">
                <a:solidFill>
                  <a:srgbClr val="008000"/>
                </a:solidFill>
              </a:rPr>
              <a:t>Bank</a:t>
            </a:r>
            <a:r>
              <a:rPr lang="en-US" sz="2400" dirty="0"/>
              <a:t> events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00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Distinguish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Bank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events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7058" y="1673548"/>
            <a:ext cx="13356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03213" y="277916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Deliv</a:t>
            </a:r>
            <a:r>
              <a:rPr lang="en-US" sz="2000" dirty="0" smtClean="0">
                <a:solidFill>
                  <a:schemeClr val="tx1"/>
                </a:solidFill>
              </a:rPr>
              <a:t> Cash</a:t>
            </a:r>
          </a:p>
        </p:txBody>
      </p:sp>
      <p:cxnSp>
        <p:nvCxnSpPr>
          <p:cNvPr id="15" name="Straight Connector 14"/>
          <p:cNvCxnSpPr>
            <a:stCxn id="14" idx="0"/>
            <a:endCxn id="6" idx="2"/>
          </p:cNvCxnSpPr>
          <p:nvPr/>
        </p:nvCxnSpPr>
        <p:spPr>
          <a:xfrm flipV="1">
            <a:off x="5467914" y="2283148"/>
            <a:ext cx="406987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ounded Rectangle 22"/>
          <p:cNvSpPr/>
          <p:nvPr/>
        </p:nvSpPr>
        <p:spPr>
          <a:xfrm>
            <a:off x="6138939" y="2779168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Reduce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Balance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23" idx="0"/>
            <a:endCxn id="6" idx="2"/>
          </p:cNvCxnSpPr>
          <p:nvPr/>
        </p:nvCxnSpPr>
        <p:spPr>
          <a:xfrm flipH="1" flipV="1">
            <a:off x="5874901" y="2283148"/>
            <a:ext cx="792468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ounded Rectangle 34"/>
          <p:cNvSpPr/>
          <p:nvPr/>
        </p:nvSpPr>
        <p:spPr>
          <a:xfrm>
            <a:off x="1139377" y="4196848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Req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Cash</a:t>
            </a:r>
          </a:p>
        </p:txBody>
      </p:sp>
      <p:cxnSp>
        <p:nvCxnSpPr>
          <p:cNvPr id="36" name="Straight Connector 35"/>
          <p:cNvCxnSpPr>
            <a:stCxn id="35" idx="0"/>
            <a:endCxn id="14" idx="2"/>
          </p:cNvCxnSpPr>
          <p:nvPr/>
        </p:nvCxnSpPr>
        <p:spPr>
          <a:xfrm flipV="1">
            <a:off x="1604078" y="3388768"/>
            <a:ext cx="3863836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ounded Rectangle 37"/>
          <p:cNvSpPr/>
          <p:nvPr/>
        </p:nvSpPr>
        <p:spPr>
          <a:xfrm>
            <a:off x="2268661" y="419684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  <a:endCxn id="14" idx="2"/>
          </p:cNvCxnSpPr>
          <p:nvPr/>
        </p:nvCxnSpPr>
        <p:spPr>
          <a:xfrm flipV="1">
            <a:off x="2733362" y="3388768"/>
            <a:ext cx="2734552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37075" y="4196848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Deliv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Cash</a:t>
            </a:r>
          </a:p>
        </p:txBody>
      </p:sp>
      <p:cxnSp>
        <p:nvCxnSpPr>
          <p:cNvPr id="43" name="Straight Connector 42"/>
          <p:cNvCxnSpPr>
            <a:endCxn id="14" idx="2"/>
          </p:cNvCxnSpPr>
          <p:nvPr/>
        </p:nvCxnSpPr>
        <p:spPr>
          <a:xfrm flipV="1">
            <a:off x="3936277" y="3388768"/>
            <a:ext cx="1531637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41" idx="0"/>
            <a:endCxn id="14" idx="2"/>
          </p:cNvCxnSpPr>
          <p:nvPr/>
        </p:nvCxnSpPr>
        <p:spPr>
          <a:xfrm flipV="1">
            <a:off x="5101776" y="3388768"/>
            <a:ext cx="366138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7103183" y="4182418"/>
            <a:ext cx="1056860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Reduce</a:t>
            </a:r>
          </a:p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Bal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48" name="Straight Connector 47"/>
          <p:cNvCxnSpPr>
            <a:stCxn id="47" idx="0"/>
            <a:endCxn id="23" idx="2"/>
          </p:cNvCxnSpPr>
          <p:nvPr/>
        </p:nvCxnSpPr>
        <p:spPr>
          <a:xfrm flipH="1" flipV="1">
            <a:off x="6667369" y="3388768"/>
            <a:ext cx="964244" cy="79365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ounded Rectangle 48"/>
          <p:cNvSpPr/>
          <p:nvPr/>
        </p:nvSpPr>
        <p:spPr>
          <a:xfrm>
            <a:off x="5948801" y="4181262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Conf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9" idx="0"/>
            <a:endCxn id="23" idx="2"/>
          </p:cNvCxnSpPr>
          <p:nvPr/>
        </p:nvCxnSpPr>
        <p:spPr>
          <a:xfrm flipV="1">
            <a:off x="6413502" y="3388768"/>
            <a:ext cx="253867" cy="792494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ounded Rectangle 41"/>
          <p:cNvSpPr/>
          <p:nvPr/>
        </p:nvSpPr>
        <p:spPr>
          <a:xfrm>
            <a:off x="935188" y="5532545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Query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098918" y="5535484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Query</a:t>
            </a:r>
          </a:p>
        </p:txBody>
      </p:sp>
      <p:cxnSp>
        <p:nvCxnSpPr>
          <p:cNvPr id="46" name="Straight Connector 45"/>
          <p:cNvCxnSpPr>
            <a:stCxn id="45" idx="0"/>
            <a:endCxn id="38" idx="2"/>
          </p:cNvCxnSpPr>
          <p:nvPr/>
        </p:nvCxnSpPr>
        <p:spPr>
          <a:xfrm flipV="1">
            <a:off x="2563619" y="4806448"/>
            <a:ext cx="169743" cy="72903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2" idx="0"/>
            <a:endCxn id="38" idx="2"/>
          </p:cNvCxnSpPr>
          <p:nvPr/>
        </p:nvCxnSpPr>
        <p:spPr>
          <a:xfrm flipV="1">
            <a:off x="1399889" y="4806448"/>
            <a:ext cx="1333473" cy="726097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3526427" y="5540645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</a:t>
            </a:r>
            <a:r>
              <a:rPr lang="en-US" sz="2000" dirty="0" err="1" smtClean="0">
                <a:solidFill>
                  <a:srgbClr val="FFFFFF"/>
                </a:solidFill>
              </a:rPr>
              <a:t>Resp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661295" y="5543584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Resp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</p:cNvCxnSpPr>
          <p:nvPr/>
        </p:nvCxnSpPr>
        <p:spPr>
          <a:xfrm flipH="1" flipV="1">
            <a:off x="3936277" y="4806448"/>
            <a:ext cx="1189719" cy="73713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stCxn id="52" idx="0"/>
          </p:cNvCxnSpPr>
          <p:nvPr/>
        </p:nvCxnSpPr>
        <p:spPr>
          <a:xfrm flipH="1" flipV="1">
            <a:off x="3936277" y="4806448"/>
            <a:ext cx="54851" cy="734197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ounded Rectangle 55"/>
          <p:cNvSpPr/>
          <p:nvPr/>
        </p:nvSpPr>
        <p:spPr>
          <a:xfrm>
            <a:off x="6035251" y="5543584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</a:t>
            </a:r>
            <a:r>
              <a:rPr lang="en-US" sz="2000" dirty="0" err="1" smtClean="0">
                <a:solidFill>
                  <a:srgbClr val="FFFFFF"/>
                </a:solidFill>
              </a:rPr>
              <a:t>Conf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80419" y="5543584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Conf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58" name="Straight Connector 57"/>
          <p:cNvCxnSpPr>
            <a:stCxn id="57" idx="0"/>
            <a:endCxn id="49" idx="2"/>
          </p:cNvCxnSpPr>
          <p:nvPr/>
        </p:nvCxnSpPr>
        <p:spPr>
          <a:xfrm flipH="1" flipV="1">
            <a:off x="6413502" y="4790862"/>
            <a:ext cx="1231618" cy="75272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56" idx="0"/>
            <a:endCxn id="49" idx="2"/>
          </p:cNvCxnSpPr>
          <p:nvPr/>
        </p:nvCxnSpPr>
        <p:spPr>
          <a:xfrm flipH="1" flipV="1">
            <a:off x="6413502" y="4790862"/>
            <a:ext cx="86450" cy="75272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471576" y="4204405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Resp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behaviour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3129" y="1673548"/>
            <a:ext cx="1335685" cy="6096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ATM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cxnSp>
        <p:nvCxnSpPr>
          <p:cNvPr id="15" name="Straight Connector 14"/>
          <p:cNvCxnSpPr>
            <a:stCxn id="41" idx="0"/>
            <a:endCxn id="6" idx="2"/>
          </p:cNvCxnSpPr>
          <p:nvPr/>
        </p:nvCxnSpPr>
        <p:spPr>
          <a:xfrm flipH="1" flipV="1">
            <a:off x="2860972" y="2283148"/>
            <a:ext cx="3013929" cy="209158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ounded Rectangle 34"/>
          <p:cNvSpPr/>
          <p:nvPr/>
        </p:nvSpPr>
        <p:spPr>
          <a:xfrm>
            <a:off x="879614" y="4374730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Req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Cash</a:t>
            </a:r>
          </a:p>
        </p:txBody>
      </p:sp>
      <p:cxnSp>
        <p:nvCxnSpPr>
          <p:cNvPr id="36" name="Straight Connector 35"/>
          <p:cNvCxnSpPr>
            <a:stCxn id="35" idx="0"/>
            <a:endCxn id="6" idx="2"/>
          </p:cNvCxnSpPr>
          <p:nvPr/>
        </p:nvCxnSpPr>
        <p:spPr>
          <a:xfrm flipV="1">
            <a:off x="1344315" y="2283148"/>
            <a:ext cx="1516657" cy="209158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42" idx="0"/>
            <a:endCxn id="6" idx="2"/>
          </p:cNvCxnSpPr>
          <p:nvPr/>
        </p:nvCxnSpPr>
        <p:spPr>
          <a:xfrm flipV="1">
            <a:off x="2749949" y="2283148"/>
            <a:ext cx="111023" cy="209158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5410200" y="4374730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Deliv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Cash</a:t>
            </a:r>
          </a:p>
        </p:txBody>
      </p:sp>
      <p:cxnSp>
        <p:nvCxnSpPr>
          <p:cNvPr id="43" name="Straight Connector 42"/>
          <p:cNvCxnSpPr>
            <a:stCxn id="53" idx="0"/>
            <a:endCxn id="6" idx="2"/>
          </p:cNvCxnSpPr>
          <p:nvPr/>
        </p:nvCxnSpPr>
        <p:spPr>
          <a:xfrm flipH="1" flipV="1">
            <a:off x="2860972" y="2283148"/>
            <a:ext cx="1352399" cy="209158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ounded Rectangle 41"/>
          <p:cNvSpPr/>
          <p:nvPr/>
        </p:nvSpPr>
        <p:spPr>
          <a:xfrm>
            <a:off x="2285248" y="4374730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Query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748670" y="4374730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Resp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881055" y="4374730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</a:t>
            </a:r>
            <a:r>
              <a:rPr lang="en-US" sz="2000" dirty="0" err="1" smtClean="0">
                <a:solidFill>
                  <a:srgbClr val="FFFFFF"/>
                </a:solidFill>
              </a:rPr>
              <a:t>Conf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59" name="Straight Connector 58"/>
          <p:cNvCxnSpPr>
            <a:stCxn id="56" idx="0"/>
            <a:endCxn id="6" idx="2"/>
          </p:cNvCxnSpPr>
          <p:nvPr/>
        </p:nvCxnSpPr>
        <p:spPr>
          <a:xfrm flipH="1" flipV="1">
            <a:off x="2860972" y="2283148"/>
            <a:ext cx="4484784" cy="209158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Bank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behaviour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7058" y="1673548"/>
            <a:ext cx="1335685" cy="6096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Bank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cxnSp>
        <p:nvCxnSpPr>
          <p:cNvPr id="15" name="Straight Connector 14"/>
          <p:cNvCxnSpPr>
            <a:stCxn id="18" idx="0"/>
            <a:endCxn id="6" idx="2"/>
          </p:cNvCxnSpPr>
          <p:nvPr/>
        </p:nvCxnSpPr>
        <p:spPr>
          <a:xfrm flipV="1">
            <a:off x="5207058" y="2283148"/>
            <a:ext cx="667843" cy="2204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0"/>
            <a:endCxn id="6" idx="2"/>
          </p:cNvCxnSpPr>
          <p:nvPr/>
        </p:nvCxnSpPr>
        <p:spPr>
          <a:xfrm flipV="1">
            <a:off x="1344315" y="2283148"/>
            <a:ext cx="4530586" cy="2204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0"/>
            <a:endCxn id="6" idx="2"/>
          </p:cNvCxnSpPr>
          <p:nvPr/>
        </p:nvCxnSpPr>
        <p:spPr>
          <a:xfrm flipV="1">
            <a:off x="3214650" y="2283148"/>
            <a:ext cx="2660251" cy="2204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" idx="0"/>
            <a:endCxn id="6" idx="2"/>
          </p:cNvCxnSpPr>
          <p:nvPr/>
        </p:nvCxnSpPr>
        <p:spPr>
          <a:xfrm flipH="1" flipV="1">
            <a:off x="5874901" y="2283148"/>
            <a:ext cx="1470855" cy="2204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817326" y="4487218"/>
            <a:ext cx="1056860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Reduce</a:t>
            </a:r>
          </a:p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Bal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79614" y="4487218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Query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49949" y="4487218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</a:t>
            </a:r>
            <a:r>
              <a:rPr lang="en-US" sz="2000" dirty="0" err="1" smtClean="0">
                <a:solidFill>
                  <a:srgbClr val="FFFFFF"/>
                </a:solidFill>
              </a:rPr>
              <a:t>Resp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42357" y="4487218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Conf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What about communication between </a:t>
            </a:r>
            <a:r>
              <a:rPr lang="en-US" dirty="0" smtClean="0">
                <a:solidFill>
                  <a:srgbClr val="FF0000"/>
                </a:solidFill>
              </a:rPr>
              <a:t>ATM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dirty="0" smtClean="0">
                <a:solidFill>
                  <a:srgbClr val="008000"/>
                </a:solidFill>
              </a:rPr>
              <a:t>Bank 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7058" y="1673548"/>
            <a:ext cx="13356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03213" y="277916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Deliv</a:t>
            </a:r>
            <a:r>
              <a:rPr lang="en-US" sz="2000" dirty="0" smtClean="0">
                <a:solidFill>
                  <a:schemeClr val="tx1"/>
                </a:solidFill>
              </a:rPr>
              <a:t> Cash</a:t>
            </a:r>
          </a:p>
        </p:txBody>
      </p:sp>
      <p:cxnSp>
        <p:nvCxnSpPr>
          <p:cNvPr id="15" name="Straight Connector 14"/>
          <p:cNvCxnSpPr>
            <a:stCxn id="14" idx="0"/>
            <a:endCxn id="6" idx="2"/>
          </p:cNvCxnSpPr>
          <p:nvPr/>
        </p:nvCxnSpPr>
        <p:spPr>
          <a:xfrm flipV="1">
            <a:off x="5467914" y="2283148"/>
            <a:ext cx="406987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ounded Rectangle 22"/>
          <p:cNvSpPr/>
          <p:nvPr/>
        </p:nvSpPr>
        <p:spPr>
          <a:xfrm>
            <a:off x="6138939" y="2779168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Reduce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Balance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23" idx="0"/>
            <a:endCxn id="6" idx="2"/>
          </p:cNvCxnSpPr>
          <p:nvPr/>
        </p:nvCxnSpPr>
        <p:spPr>
          <a:xfrm flipH="1" flipV="1">
            <a:off x="5874901" y="2283148"/>
            <a:ext cx="792468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ounded Rectangle 34"/>
          <p:cNvSpPr/>
          <p:nvPr/>
        </p:nvSpPr>
        <p:spPr>
          <a:xfrm>
            <a:off x="1139377" y="4196848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Req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Cash</a:t>
            </a:r>
          </a:p>
        </p:txBody>
      </p:sp>
      <p:cxnSp>
        <p:nvCxnSpPr>
          <p:cNvPr id="36" name="Straight Connector 35"/>
          <p:cNvCxnSpPr>
            <a:stCxn id="35" idx="0"/>
            <a:endCxn id="14" idx="2"/>
          </p:cNvCxnSpPr>
          <p:nvPr/>
        </p:nvCxnSpPr>
        <p:spPr>
          <a:xfrm flipV="1">
            <a:off x="1604078" y="3388768"/>
            <a:ext cx="3863836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ounded Rectangle 37"/>
          <p:cNvSpPr/>
          <p:nvPr/>
        </p:nvSpPr>
        <p:spPr>
          <a:xfrm>
            <a:off x="2268661" y="419684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  <a:endCxn id="14" idx="2"/>
          </p:cNvCxnSpPr>
          <p:nvPr/>
        </p:nvCxnSpPr>
        <p:spPr>
          <a:xfrm flipV="1">
            <a:off x="2733362" y="3388768"/>
            <a:ext cx="2734552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37075" y="4196848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Deliv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Cash</a:t>
            </a:r>
          </a:p>
        </p:txBody>
      </p:sp>
      <p:cxnSp>
        <p:nvCxnSpPr>
          <p:cNvPr id="43" name="Straight Connector 42"/>
          <p:cNvCxnSpPr>
            <a:endCxn id="14" idx="2"/>
          </p:cNvCxnSpPr>
          <p:nvPr/>
        </p:nvCxnSpPr>
        <p:spPr>
          <a:xfrm flipV="1">
            <a:off x="3936277" y="3388768"/>
            <a:ext cx="1531637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41" idx="0"/>
            <a:endCxn id="14" idx="2"/>
          </p:cNvCxnSpPr>
          <p:nvPr/>
        </p:nvCxnSpPr>
        <p:spPr>
          <a:xfrm flipV="1">
            <a:off x="5101776" y="3388768"/>
            <a:ext cx="366138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7103183" y="4182418"/>
            <a:ext cx="1056860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Reduce</a:t>
            </a:r>
          </a:p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Bal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48" name="Straight Connector 47"/>
          <p:cNvCxnSpPr>
            <a:stCxn id="47" idx="0"/>
            <a:endCxn id="23" idx="2"/>
          </p:cNvCxnSpPr>
          <p:nvPr/>
        </p:nvCxnSpPr>
        <p:spPr>
          <a:xfrm flipH="1" flipV="1">
            <a:off x="6667369" y="3388768"/>
            <a:ext cx="964244" cy="79365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ounded Rectangle 48"/>
          <p:cNvSpPr/>
          <p:nvPr/>
        </p:nvSpPr>
        <p:spPr>
          <a:xfrm>
            <a:off x="5948801" y="4181262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Conf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9" idx="0"/>
            <a:endCxn id="23" idx="2"/>
          </p:cNvCxnSpPr>
          <p:nvPr/>
        </p:nvCxnSpPr>
        <p:spPr>
          <a:xfrm flipV="1">
            <a:off x="6413502" y="3388768"/>
            <a:ext cx="253867" cy="792494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ounded Rectangle 41"/>
          <p:cNvSpPr/>
          <p:nvPr/>
        </p:nvSpPr>
        <p:spPr>
          <a:xfrm>
            <a:off x="935188" y="5532545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Query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098918" y="5535484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Query</a:t>
            </a:r>
          </a:p>
        </p:txBody>
      </p:sp>
      <p:cxnSp>
        <p:nvCxnSpPr>
          <p:cNvPr id="46" name="Straight Connector 45"/>
          <p:cNvCxnSpPr>
            <a:stCxn id="45" idx="0"/>
            <a:endCxn id="38" idx="2"/>
          </p:cNvCxnSpPr>
          <p:nvPr/>
        </p:nvCxnSpPr>
        <p:spPr>
          <a:xfrm flipV="1">
            <a:off x="2563619" y="4806448"/>
            <a:ext cx="169743" cy="72903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2" idx="0"/>
            <a:endCxn id="38" idx="2"/>
          </p:cNvCxnSpPr>
          <p:nvPr/>
        </p:nvCxnSpPr>
        <p:spPr>
          <a:xfrm flipV="1">
            <a:off x="1399889" y="4806448"/>
            <a:ext cx="1333473" cy="726097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3526427" y="5540645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</a:t>
            </a:r>
            <a:r>
              <a:rPr lang="en-US" sz="2000" dirty="0" err="1" smtClean="0">
                <a:solidFill>
                  <a:srgbClr val="FFFFFF"/>
                </a:solidFill>
              </a:rPr>
              <a:t>Resp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661295" y="5543584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Resp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</p:cNvCxnSpPr>
          <p:nvPr/>
        </p:nvCxnSpPr>
        <p:spPr>
          <a:xfrm flipH="1" flipV="1">
            <a:off x="3936277" y="4806448"/>
            <a:ext cx="1189719" cy="73713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stCxn id="52" idx="0"/>
          </p:cNvCxnSpPr>
          <p:nvPr/>
        </p:nvCxnSpPr>
        <p:spPr>
          <a:xfrm flipH="1" flipV="1">
            <a:off x="3936277" y="4806448"/>
            <a:ext cx="54851" cy="734197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ounded Rectangle 55"/>
          <p:cNvSpPr/>
          <p:nvPr/>
        </p:nvSpPr>
        <p:spPr>
          <a:xfrm>
            <a:off x="6035251" y="5543584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</a:t>
            </a:r>
            <a:r>
              <a:rPr lang="en-US" sz="2000" dirty="0" err="1" smtClean="0">
                <a:solidFill>
                  <a:srgbClr val="FFFFFF"/>
                </a:solidFill>
              </a:rPr>
              <a:t>Conf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80419" y="5543584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Conf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58" name="Straight Connector 57"/>
          <p:cNvCxnSpPr>
            <a:stCxn id="57" idx="0"/>
            <a:endCxn id="49" idx="2"/>
          </p:cNvCxnSpPr>
          <p:nvPr/>
        </p:nvCxnSpPr>
        <p:spPr>
          <a:xfrm flipH="1" flipV="1">
            <a:off x="6413502" y="4790862"/>
            <a:ext cx="1231618" cy="75272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56" idx="0"/>
            <a:endCxn id="49" idx="2"/>
          </p:cNvCxnSpPr>
          <p:nvPr/>
        </p:nvCxnSpPr>
        <p:spPr>
          <a:xfrm flipH="1" flipV="1">
            <a:off x="6413502" y="4790862"/>
            <a:ext cx="86450" cy="75272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471576" y="4204405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Resp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Identify need for asynchronous communication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7058" y="1673548"/>
            <a:ext cx="13356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03213" y="277916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Deliv</a:t>
            </a:r>
            <a:r>
              <a:rPr lang="en-US" sz="2000" dirty="0" smtClean="0">
                <a:solidFill>
                  <a:schemeClr val="tx1"/>
                </a:solidFill>
              </a:rPr>
              <a:t> Cash</a:t>
            </a:r>
          </a:p>
        </p:txBody>
      </p:sp>
      <p:cxnSp>
        <p:nvCxnSpPr>
          <p:cNvPr id="15" name="Straight Connector 14"/>
          <p:cNvCxnSpPr>
            <a:stCxn id="14" idx="0"/>
            <a:endCxn id="6" idx="2"/>
          </p:cNvCxnSpPr>
          <p:nvPr/>
        </p:nvCxnSpPr>
        <p:spPr>
          <a:xfrm flipV="1">
            <a:off x="5467914" y="2283148"/>
            <a:ext cx="406987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ounded Rectangle 22"/>
          <p:cNvSpPr/>
          <p:nvPr/>
        </p:nvSpPr>
        <p:spPr>
          <a:xfrm>
            <a:off x="6138939" y="2779168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Reduce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Balance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23" idx="0"/>
            <a:endCxn id="6" idx="2"/>
          </p:cNvCxnSpPr>
          <p:nvPr/>
        </p:nvCxnSpPr>
        <p:spPr>
          <a:xfrm flipH="1" flipV="1">
            <a:off x="5874901" y="2283148"/>
            <a:ext cx="792468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ounded Rectangle 34"/>
          <p:cNvSpPr/>
          <p:nvPr/>
        </p:nvSpPr>
        <p:spPr>
          <a:xfrm>
            <a:off x="1139377" y="4196848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Req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Cash</a:t>
            </a:r>
          </a:p>
        </p:txBody>
      </p:sp>
      <p:cxnSp>
        <p:nvCxnSpPr>
          <p:cNvPr id="36" name="Straight Connector 35"/>
          <p:cNvCxnSpPr>
            <a:stCxn id="35" idx="0"/>
            <a:endCxn id="14" idx="2"/>
          </p:cNvCxnSpPr>
          <p:nvPr/>
        </p:nvCxnSpPr>
        <p:spPr>
          <a:xfrm flipV="1">
            <a:off x="1604078" y="3388768"/>
            <a:ext cx="3863836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ounded Rectangle 37"/>
          <p:cNvSpPr/>
          <p:nvPr/>
        </p:nvSpPr>
        <p:spPr>
          <a:xfrm>
            <a:off x="2268661" y="419684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  <a:endCxn id="14" idx="2"/>
          </p:cNvCxnSpPr>
          <p:nvPr/>
        </p:nvCxnSpPr>
        <p:spPr>
          <a:xfrm flipV="1">
            <a:off x="2733362" y="3388768"/>
            <a:ext cx="2734552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37075" y="4196848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Deliv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Cash</a:t>
            </a:r>
          </a:p>
        </p:txBody>
      </p:sp>
      <p:cxnSp>
        <p:nvCxnSpPr>
          <p:cNvPr id="43" name="Straight Connector 42"/>
          <p:cNvCxnSpPr>
            <a:endCxn id="14" idx="2"/>
          </p:cNvCxnSpPr>
          <p:nvPr/>
        </p:nvCxnSpPr>
        <p:spPr>
          <a:xfrm flipV="1">
            <a:off x="3936277" y="3388768"/>
            <a:ext cx="1531637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41" idx="0"/>
            <a:endCxn id="14" idx="2"/>
          </p:cNvCxnSpPr>
          <p:nvPr/>
        </p:nvCxnSpPr>
        <p:spPr>
          <a:xfrm flipV="1">
            <a:off x="5101776" y="3388768"/>
            <a:ext cx="366138" cy="80808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7103183" y="4182418"/>
            <a:ext cx="1056860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Reduce</a:t>
            </a:r>
          </a:p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Bal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48" name="Straight Connector 47"/>
          <p:cNvCxnSpPr>
            <a:stCxn id="47" idx="0"/>
            <a:endCxn id="23" idx="2"/>
          </p:cNvCxnSpPr>
          <p:nvPr/>
        </p:nvCxnSpPr>
        <p:spPr>
          <a:xfrm flipH="1" flipV="1">
            <a:off x="6667369" y="3388768"/>
            <a:ext cx="964244" cy="79365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ounded Rectangle 48"/>
          <p:cNvSpPr/>
          <p:nvPr/>
        </p:nvSpPr>
        <p:spPr>
          <a:xfrm>
            <a:off x="5948801" y="4181262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Conf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9" idx="0"/>
            <a:endCxn id="23" idx="2"/>
          </p:cNvCxnSpPr>
          <p:nvPr/>
        </p:nvCxnSpPr>
        <p:spPr>
          <a:xfrm flipV="1">
            <a:off x="6413502" y="3388768"/>
            <a:ext cx="253867" cy="792494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ounded Rectangle 41"/>
          <p:cNvSpPr/>
          <p:nvPr/>
        </p:nvSpPr>
        <p:spPr>
          <a:xfrm>
            <a:off x="935188" y="5532545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Query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098918" y="5535484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Query</a:t>
            </a:r>
          </a:p>
        </p:txBody>
      </p:sp>
      <p:cxnSp>
        <p:nvCxnSpPr>
          <p:cNvPr id="46" name="Straight Connector 45"/>
          <p:cNvCxnSpPr>
            <a:stCxn id="45" idx="0"/>
            <a:endCxn id="38" idx="2"/>
          </p:cNvCxnSpPr>
          <p:nvPr/>
        </p:nvCxnSpPr>
        <p:spPr>
          <a:xfrm flipV="1">
            <a:off x="2563619" y="4806448"/>
            <a:ext cx="169743" cy="72903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2" idx="0"/>
            <a:endCxn id="38" idx="2"/>
          </p:cNvCxnSpPr>
          <p:nvPr/>
        </p:nvCxnSpPr>
        <p:spPr>
          <a:xfrm flipV="1">
            <a:off x="1399889" y="4806448"/>
            <a:ext cx="1333473" cy="726097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3526427" y="5540645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</a:t>
            </a:r>
            <a:r>
              <a:rPr lang="en-US" sz="2000" dirty="0" err="1" smtClean="0">
                <a:solidFill>
                  <a:srgbClr val="FFFFFF"/>
                </a:solidFill>
              </a:rPr>
              <a:t>Resp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661295" y="5543584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Resp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</p:cNvCxnSpPr>
          <p:nvPr/>
        </p:nvCxnSpPr>
        <p:spPr>
          <a:xfrm flipH="1" flipV="1">
            <a:off x="3936277" y="4806448"/>
            <a:ext cx="1189719" cy="73713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stCxn id="52" idx="0"/>
          </p:cNvCxnSpPr>
          <p:nvPr/>
        </p:nvCxnSpPr>
        <p:spPr>
          <a:xfrm flipH="1" flipV="1">
            <a:off x="3936277" y="4806448"/>
            <a:ext cx="54851" cy="734197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ounded Rectangle 55"/>
          <p:cNvSpPr/>
          <p:nvPr/>
        </p:nvSpPr>
        <p:spPr>
          <a:xfrm>
            <a:off x="6035251" y="5543584"/>
            <a:ext cx="929402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Send </a:t>
            </a:r>
            <a:r>
              <a:rPr lang="en-US" sz="2000" dirty="0" err="1" smtClean="0">
                <a:solidFill>
                  <a:srgbClr val="FFFFFF"/>
                </a:solidFill>
              </a:rPr>
              <a:t>Conf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80419" y="5543584"/>
            <a:ext cx="929402" cy="609600"/>
          </a:xfrm>
          <a:prstGeom prst="roundRect">
            <a:avLst/>
          </a:prstGeom>
          <a:solidFill>
            <a:srgbClr val="008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</a:rPr>
              <a:t>Recv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Conf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cxnSp>
        <p:nvCxnSpPr>
          <p:cNvPr id="58" name="Straight Connector 57"/>
          <p:cNvCxnSpPr>
            <a:stCxn id="57" idx="0"/>
            <a:endCxn id="49" idx="2"/>
          </p:cNvCxnSpPr>
          <p:nvPr/>
        </p:nvCxnSpPr>
        <p:spPr>
          <a:xfrm flipH="1" flipV="1">
            <a:off x="6413502" y="4790862"/>
            <a:ext cx="1231618" cy="75272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56" idx="0"/>
            <a:endCxn id="49" idx="2"/>
          </p:cNvCxnSpPr>
          <p:nvPr/>
        </p:nvCxnSpPr>
        <p:spPr>
          <a:xfrm flipH="1" flipV="1">
            <a:off x="6413502" y="4790862"/>
            <a:ext cx="86450" cy="752722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667596" y="2134681"/>
            <a:ext cx="2785866" cy="923330"/>
          </a:xfrm>
          <a:prstGeom prst="rect">
            <a:avLst/>
          </a:prstGeom>
          <a:noFill/>
          <a:ln w="38100" cmpd="sng">
            <a:solidFill>
              <a:srgbClr val="00009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Buffer is required whenever there is a transition from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10889" y="5310020"/>
            <a:ext cx="2530467" cy="1039313"/>
          </a:xfrm>
          <a:prstGeom prst="ellipse">
            <a:avLst/>
          </a:prstGeom>
          <a:noFill/>
          <a:ln w="38100" cmpd="sng">
            <a:solidFill>
              <a:srgbClr val="00009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02128" y="5332550"/>
            <a:ext cx="2530467" cy="1039313"/>
          </a:xfrm>
          <a:prstGeom prst="ellipse">
            <a:avLst/>
          </a:prstGeom>
          <a:noFill/>
          <a:ln w="38100" cmpd="sng">
            <a:solidFill>
              <a:srgbClr val="00009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837949" y="5332550"/>
            <a:ext cx="2530467" cy="1039313"/>
          </a:xfrm>
          <a:prstGeom prst="ellipse">
            <a:avLst/>
          </a:prstGeom>
          <a:noFill/>
          <a:ln w="38100" cmpd="sng">
            <a:solidFill>
              <a:srgbClr val="00009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471576" y="4204405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Resp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5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294240"/>
            <a:ext cx="1873058" cy="475177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95393" y="1294240"/>
            <a:ext cx="1735548" cy="4751779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23456" y="2381575"/>
            <a:ext cx="1266208" cy="25771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30258" y="3715444"/>
            <a:ext cx="1793198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8527" y="2630007"/>
            <a:ext cx="15055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Local Events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ReqCash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DelivCash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LowCash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LowBal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b="1" dirty="0" smtClean="0"/>
              <a:t>Variables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cash</a:t>
            </a:r>
          </a:p>
          <a:p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Decompose model into </a:t>
            </a:r>
            <a:br>
              <a:rPr lang="en-US" sz="3200" dirty="0" smtClean="0">
                <a:solidFill>
                  <a:srgbClr val="0000FF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ATM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8000"/>
                </a:solidFill>
              </a:rPr>
              <a:t>Bank </a:t>
            </a:r>
            <a:r>
              <a:rPr lang="en-US" sz="3200" dirty="0" smtClean="0">
                <a:solidFill>
                  <a:srgbClr val="0000FF"/>
                </a:solidFill>
              </a:rPr>
              <a:t>and </a:t>
            </a:r>
            <a:r>
              <a:rPr lang="en-US" sz="3200" dirty="0" smtClean="0"/>
              <a:t>Buffers </a:t>
            </a:r>
            <a:endParaRPr lang="en-US" sz="5400" dirty="0"/>
          </a:p>
        </p:txBody>
      </p:sp>
      <p:sp>
        <p:nvSpPr>
          <p:cNvPr id="81" name="TextBox 80"/>
          <p:cNvSpPr txBox="1"/>
          <p:nvPr/>
        </p:nvSpPr>
        <p:spPr>
          <a:xfrm>
            <a:off x="648527" y="2843873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240934" y="2611938"/>
            <a:ext cx="157953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Local Events</a:t>
            </a:r>
          </a:p>
          <a:p>
            <a:r>
              <a:rPr lang="en-US" sz="2000" dirty="0" err="1" smtClean="0">
                <a:solidFill>
                  <a:srgbClr val="008000"/>
                </a:solidFill>
              </a:rPr>
              <a:t>ReduceBal</a:t>
            </a:r>
            <a:endParaRPr lang="en-US" sz="2000" dirty="0" smtClean="0">
              <a:solidFill>
                <a:srgbClr val="008000"/>
              </a:solidFill>
            </a:endParaRPr>
          </a:p>
          <a:p>
            <a:endParaRPr lang="en-US" sz="2000" dirty="0" smtClean="0"/>
          </a:p>
          <a:p>
            <a:r>
              <a:rPr lang="en-US" sz="2000" b="1" dirty="0" smtClean="0"/>
              <a:t>Variables</a:t>
            </a:r>
          </a:p>
          <a:p>
            <a:r>
              <a:rPr lang="en-US" sz="2000" i="1" dirty="0" smtClean="0">
                <a:solidFill>
                  <a:srgbClr val="008000"/>
                </a:solidFill>
              </a:rPr>
              <a:t>balance</a:t>
            </a:r>
          </a:p>
          <a:p>
            <a:endParaRPr lang="en-US" i="1" dirty="0" smtClean="0">
              <a:solidFill>
                <a:srgbClr val="008000"/>
              </a:solidFill>
            </a:endParaRPr>
          </a:p>
          <a:p>
            <a:endParaRPr lang="en-US" b="1" i="1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2555776" y="1979548"/>
            <a:ext cx="169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Shared Events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8275" y="1427144"/>
            <a:ext cx="677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ATM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884" y="3340744"/>
            <a:ext cx="925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Buffers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654696" y="1417638"/>
            <a:ext cx="6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Bank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30258" y="2923356"/>
            <a:ext cx="1793198" cy="1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99792" y="4139788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SendConf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684740" y="3356992"/>
            <a:ext cx="1177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RecvResp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627784" y="2555612"/>
            <a:ext cx="1340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SendQuery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39752" y="4507532"/>
            <a:ext cx="1793198" cy="1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82183" y="3724736"/>
            <a:ext cx="1731305" cy="1088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3801" y="1988840"/>
            <a:ext cx="169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Shared Events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86551" y="2934236"/>
            <a:ext cx="170572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08046" y="41490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</a:rPr>
              <a:t>RecvConf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692994" y="3366284"/>
            <a:ext cx="1201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</a:rPr>
              <a:t>SendResp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636038" y="2564904"/>
            <a:ext cx="1316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</a:rPr>
              <a:t>RecvQuery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73582" y="4509120"/>
            <a:ext cx="1721811" cy="77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4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ecomposition of replicated database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Abstraction of Distributed Database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055" y="1688068"/>
            <a:ext cx="5232121" cy="1262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Abstract </a:t>
            </a:r>
            <a:r>
              <a:rPr lang="en-GB" sz="2800" dirty="0" smtClean="0"/>
              <a:t>model: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 lvl="1">
              <a:lnSpc>
                <a:spcPct val="90000"/>
              </a:lnSpc>
              <a:buNone/>
            </a:pPr>
            <a:r>
              <a:rPr lang="en-GB" sz="2800" dirty="0"/>
              <a:t>        		</a:t>
            </a:r>
            <a:r>
              <a:rPr lang="en-GB" sz="2800" dirty="0" err="1"/>
              <a:t>db</a:t>
            </a:r>
            <a:r>
              <a:rPr lang="en-GB" sz="2800" dirty="0"/>
              <a:t>  </a:t>
            </a:r>
            <a:r>
              <a:rPr lang="en-GB" sz="2800" dirty="0">
                <a:sym typeface="Symbol" pitchFamily="-112" charset="2"/>
              </a:rPr>
              <a:t>  object  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9800" y="4489375"/>
            <a:ext cx="1371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Commit(t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38799" y="4489375"/>
            <a:ext cx="1371601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Abort(t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52320" y="3677454"/>
            <a:ext cx="1229280" cy="304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Update(t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</p:cNvCxnSpPr>
          <p:nvPr/>
        </p:nvCxnSpPr>
        <p:spPr>
          <a:xfrm flipV="1">
            <a:off x="3581401" y="4638167"/>
            <a:ext cx="668782" cy="360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endCxn id="12" idx="1"/>
          </p:cNvCxnSpPr>
          <p:nvPr/>
        </p:nvCxnSpPr>
        <p:spPr>
          <a:xfrm>
            <a:off x="4946063" y="4638166"/>
            <a:ext cx="692736" cy="360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3" idx="2"/>
          </p:cNvCxnSpPr>
          <p:nvPr/>
        </p:nvCxnSpPr>
        <p:spPr>
          <a:xfrm rot="16200000" flipH="1">
            <a:off x="4311181" y="4238032"/>
            <a:ext cx="511559" cy="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17" name="Group 49"/>
          <p:cNvGrpSpPr/>
          <p:nvPr/>
        </p:nvGrpSpPr>
        <p:grpSpPr>
          <a:xfrm>
            <a:off x="4250183" y="4397042"/>
            <a:ext cx="866869" cy="400110"/>
            <a:chOff x="4405406" y="2228619"/>
            <a:chExt cx="622958" cy="400110"/>
          </a:xfrm>
        </p:grpSpPr>
        <p:sp>
          <p:nvSpPr>
            <p:cNvPr id="18" name="Oval 17"/>
            <p:cNvSpPr/>
            <p:nvPr/>
          </p:nvSpPr>
          <p:spPr>
            <a:xfrm>
              <a:off x="4405406" y="2325385"/>
              <a:ext cx="500080" cy="28871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0825" y="2228619"/>
              <a:ext cx="56753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xor</a:t>
              </a:r>
              <a:endParaRPr lang="en-US" sz="2000" b="1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Decomposition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Beneficial to model systems </a:t>
            </a:r>
            <a:r>
              <a:rPr lang="en-US" sz="9600" dirty="0" smtClean="0">
                <a:solidFill>
                  <a:srgbClr val="0000FF"/>
                </a:solidFill>
              </a:rPr>
              <a:t>abstractly </a:t>
            </a:r>
            <a:r>
              <a:rPr lang="en-US" sz="9600" dirty="0" smtClean="0"/>
              <a:t>with </a:t>
            </a:r>
            <a:r>
              <a:rPr lang="en-US" sz="9600" dirty="0" smtClean="0">
                <a:solidFill>
                  <a:srgbClr val="0000FF"/>
                </a:solidFill>
              </a:rPr>
              <a:t>little architectural structure </a:t>
            </a:r>
            <a:r>
              <a:rPr lang="en-US" sz="9600" dirty="0" smtClean="0"/>
              <a:t>and </a:t>
            </a:r>
            <a:r>
              <a:rPr lang="en-US" sz="9600" dirty="0" smtClean="0">
                <a:solidFill>
                  <a:srgbClr val="0000FF"/>
                </a:solidFill>
              </a:rPr>
              <a:t>large atomic steps</a:t>
            </a:r>
          </a:p>
          <a:p>
            <a:pPr lvl="1"/>
            <a:r>
              <a:rPr lang="en-US" sz="9600" dirty="0" smtClean="0"/>
              <a:t>e.g.,  </a:t>
            </a:r>
            <a:r>
              <a:rPr lang="en-US" sz="9600" i="1" dirty="0" smtClean="0"/>
              <a:t>file transfer,  replicated database transaction</a:t>
            </a:r>
            <a:r>
              <a:rPr lang="en-US" sz="9600" dirty="0" smtClean="0"/>
              <a:t> </a:t>
            </a:r>
          </a:p>
          <a:p>
            <a:endParaRPr lang="en-US" sz="9600" dirty="0" smtClean="0"/>
          </a:p>
          <a:p>
            <a:r>
              <a:rPr lang="en-US" sz="9600" dirty="0" smtClean="0">
                <a:solidFill>
                  <a:srgbClr val="0000FF"/>
                </a:solidFill>
              </a:rPr>
              <a:t>Refinement </a:t>
            </a:r>
            <a:r>
              <a:rPr lang="en-US" sz="9600" dirty="0" smtClean="0"/>
              <a:t>and </a:t>
            </a:r>
            <a:r>
              <a:rPr lang="en-US" sz="9600" dirty="0" smtClean="0">
                <a:solidFill>
                  <a:srgbClr val="0000FF"/>
                </a:solidFill>
              </a:rPr>
              <a:t>decomposition </a:t>
            </a:r>
            <a:r>
              <a:rPr lang="en-US" sz="9600" dirty="0" smtClean="0"/>
              <a:t>are used to add structure and then separate elements of the structure</a:t>
            </a:r>
          </a:p>
          <a:p>
            <a:pPr>
              <a:buNone/>
            </a:pPr>
            <a:r>
              <a:rPr lang="en-US" sz="9600" dirty="0" smtClean="0"/>
              <a:t> </a:t>
            </a:r>
          </a:p>
          <a:p>
            <a:r>
              <a:rPr lang="en-US" sz="9600" dirty="0" smtClean="0">
                <a:solidFill>
                  <a:srgbClr val="0000FF"/>
                </a:solidFill>
              </a:rPr>
              <a:t>Atomicity decomposition: </a:t>
            </a:r>
            <a:r>
              <a:rPr lang="en-US" sz="9600" dirty="0" smtClean="0"/>
              <a:t>Decomposing large atomic steps to more fine-grained steps</a:t>
            </a:r>
          </a:p>
          <a:p>
            <a:pPr lvl="1"/>
            <a:endParaRPr lang="en-US" sz="9600" dirty="0" smtClean="0"/>
          </a:p>
          <a:p>
            <a:r>
              <a:rPr lang="en-US" sz="9600" dirty="0" smtClean="0">
                <a:solidFill>
                  <a:srgbClr val="0000FF"/>
                </a:solidFill>
              </a:rPr>
              <a:t>Model decomposition: </a:t>
            </a:r>
            <a:r>
              <a:rPr lang="en-US" sz="9600" dirty="0" smtClean="0"/>
              <a:t>Decomposing refined models to for (semi-)independent refinement of sub-models</a:t>
            </a:r>
          </a:p>
          <a:p>
            <a:endParaRPr lang="en-US" sz="9600" dirty="0"/>
          </a:p>
          <a:p>
            <a:r>
              <a:rPr lang="en-US" sz="9600" dirty="0" smtClean="0"/>
              <a:t>Towards a </a:t>
            </a:r>
            <a:r>
              <a:rPr lang="en-US" sz="9600" dirty="0" smtClean="0">
                <a:solidFill>
                  <a:srgbClr val="0000FF"/>
                </a:solidFill>
              </a:rPr>
              <a:t>method</a:t>
            </a:r>
            <a:r>
              <a:rPr lang="en-US" sz="9600" dirty="0" smtClean="0"/>
              <a:t> for decomposition</a:t>
            </a:r>
          </a:p>
          <a:p>
            <a:pPr lvl="1">
              <a:buNone/>
            </a:pPr>
            <a:endParaRPr lang="en-US" sz="96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Refinement by replicated database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12" charset="2"/>
              <a:buNone/>
            </a:pPr>
            <a:r>
              <a:rPr lang="en-GB" sz="3100" dirty="0" smtClean="0"/>
              <a:t>				</a:t>
            </a:r>
            <a:r>
              <a:rPr lang="en-GB" sz="3100" dirty="0" err="1"/>
              <a:t>l</a:t>
            </a:r>
            <a:r>
              <a:rPr lang="en-GB" sz="3100" dirty="0" err="1" smtClean="0"/>
              <a:t>db</a:t>
            </a:r>
            <a:r>
              <a:rPr lang="en-GB" sz="3100" dirty="0" smtClean="0"/>
              <a:t>   </a:t>
            </a:r>
            <a:r>
              <a:rPr lang="en-GB" sz="3100" dirty="0" smtClean="0">
                <a:sym typeface="Symbol" pitchFamily="-112" charset="2"/>
              </a:rPr>
              <a:t>   </a:t>
            </a:r>
            <a:r>
              <a:rPr lang="en-GB" sz="3100" dirty="0">
                <a:sym typeface="Symbol" pitchFamily="-112" charset="2"/>
              </a:rPr>
              <a:t>site  (object  DATA)</a:t>
            </a:r>
          </a:p>
          <a:p>
            <a:pPr eaLnBrk="1" hangingPunct="1">
              <a:buFont typeface="Wingdings" pitchFamily="-112" charset="2"/>
              <a:buNone/>
            </a:pPr>
            <a:endParaRPr lang="en-GB" sz="3100" dirty="0">
              <a:sym typeface="Symbol" pitchFamily="-112" charset="2"/>
            </a:endParaRPr>
          </a:p>
          <a:p>
            <a:r>
              <a:rPr lang="en-GB" sz="3100" dirty="0" smtClean="0">
                <a:sym typeface="Symbol" pitchFamily="-112" charset="2"/>
              </a:rPr>
              <a:t>Decompose atomicity of Commit and Abort following 2-phase commit protocol</a:t>
            </a:r>
            <a:endParaRPr lang="en-GB" dirty="0">
              <a:sym typeface="Symbol" pitchFamily="-112" charset="2"/>
            </a:endParaRPr>
          </a:p>
          <a:p>
            <a:pPr lvl="1" eaLnBrk="1" hangingPunct="1">
              <a:buFont typeface="Wingdings" pitchFamily="-112" charset="2"/>
              <a:buNone/>
            </a:pPr>
            <a:endParaRPr lang="en-GB" dirty="0" smtClean="0">
              <a:sym typeface="Symbol" pitchFamily="-112" charset="2"/>
            </a:endParaRPr>
          </a:p>
          <a:p>
            <a:pPr eaLnBrk="1" hangingPunct="1">
              <a:buFont typeface="Wingdings" pitchFamily="-112" charset="2"/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Structured refinement of </a:t>
            </a:r>
            <a:r>
              <a:rPr lang="en-US" i="1" dirty="0" smtClean="0">
                <a:solidFill>
                  <a:srgbClr val="0000FF"/>
                </a:solidFill>
              </a:rPr>
              <a:t>Commit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7526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4648200"/>
            <a:ext cx="1524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1524000" y="2057400"/>
            <a:ext cx="2286000" cy="28956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184400" y="4648200"/>
            <a:ext cx="22098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PreCommit(t,s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97400" y="4648200"/>
            <a:ext cx="17526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Global </a:t>
            </a:r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2559050" y="3092450"/>
            <a:ext cx="2286000" cy="8255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3651250" y="2825750"/>
            <a:ext cx="2286000" cy="1358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ounded Rectangle 16"/>
          <p:cNvSpPr/>
          <p:nvPr/>
        </p:nvSpPr>
        <p:spPr>
          <a:xfrm>
            <a:off x="6553200" y="4647406"/>
            <a:ext cx="1828800" cy="7627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Local </a:t>
            </a:r>
            <a:r>
              <a:rPr lang="en-US" sz="2400" dirty="0" err="1" smtClean="0">
                <a:solidFill>
                  <a:srgbClr val="000000"/>
                </a:solidFill>
              </a:rPr>
              <a:t>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 rot="16200000" flipH="1">
            <a:off x="4648597" y="1828403"/>
            <a:ext cx="2285206" cy="33528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Oval 15"/>
          <p:cNvSpPr/>
          <p:nvPr/>
        </p:nvSpPr>
        <p:spPr>
          <a:xfrm>
            <a:off x="5181600" y="3429000"/>
            <a:ext cx="19812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smtClean="0"/>
              <a:t>SITE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2667000" y="3429000"/>
            <a:ext cx="19812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smtClean="0"/>
              <a:t>SITE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7526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Abort(t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4572000"/>
            <a:ext cx="1524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1562100" y="2019300"/>
            <a:ext cx="2209800" cy="28956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184400" y="4572000"/>
            <a:ext cx="22098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Refuse(t,s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97400" y="4572000"/>
            <a:ext cx="17526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Global </a:t>
            </a:r>
            <a:r>
              <a:rPr lang="en-US" sz="2400" dirty="0" err="1" smtClean="0">
                <a:solidFill>
                  <a:srgbClr val="000000"/>
                </a:solidFill>
              </a:rPr>
              <a:t>Abort(t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2597150" y="3054350"/>
            <a:ext cx="2209800" cy="8255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  <a:endCxn id="10" idx="0"/>
          </p:cNvCxnSpPr>
          <p:nvPr/>
        </p:nvCxnSpPr>
        <p:spPr>
          <a:xfrm rot="16200000" flipH="1">
            <a:off x="3689350" y="2787650"/>
            <a:ext cx="2209800" cy="1358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ounded Rectangle 16"/>
          <p:cNvSpPr/>
          <p:nvPr/>
        </p:nvSpPr>
        <p:spPr>
          <a:xfrm>
            <a:off x="6553200" y="4571206"/>
            <a:ext cx="1828800" cy="7627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Local </a:t>
            </a:r>
            <a:r>
              <a:rPr lang="en-US" sz="2400" smtClean="0">
                <a:solidFill>
                  <a:srgbClr val="000000"/>
                </a:solidFill>
              </a:rPr>
              <a:t>Abort(</a:t>
            </a:r>
            <a:r>
              <a:rPr lang="en-US" sz="2400" dirty="0" err="1" smtClean="0">
                <a:solidFill>
                  <a:srgbClr val="000000"/>
                </a:solidFill>
              </a:rPr>
              <a:t>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 rot="16200000" flipH="1">
            <a:off x="4686697" y="1790303"/>
            <a:ext cx="2209006" cy="33528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5205009" y="3200400"/>
            <a:ext cx="2491191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err="1" smtClean="0"/>
              <a:t>PreCommit[{t</a:t>
            </a:r>
            <a:r>
              <a:rPr lang="en-US" sz="2000" dirty="0" smtClean="0"/>
              <a:t>}]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2667000" y="3429000"/>
            <a:ext cx="19812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some </a:t>
            </a:r>
            <a:r>
              <a:rPr lang="en-US" sz="2000" dirty="0" err="1" smtClean="0"/>
              <a:t>s</a:t>
            </a:r>
            <a:r>
              <a:rPr lang="en-US" sz="2000" dirty="0" smtClean="0"/>
              <a:t> </a:t>
            </a:r>
            <a:r>
              <a:rPr lang="en-US" sz="2000" b="1" dirty="0" smtClean="0"/>
              <a:t>in </a:t>
            </a:r>
            <a:r>
              <a:rPr lang="en-US" sz="2000" dirty="0" smtClean="0"/>
              <a:t>SITE</a:t>
            </a:r>
            <a:endParaRPr lang="en-US" sz="200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Structured refinement of </a:t>
            </a:r>
            <a:r>
              <a:rPr lang="en-US" i="1" dirty="0" smtClean="0">
                <a:solidFill>
                  <a:srgbClr val="0000FF"/>
                </a:solidFill>
              </a:rPr>
              <a:t>Abort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73D1-2B98-634A-8DEF-EFFF38C9A33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Towards a distributed system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</a:t>
            </a:r>
            <a:r>
              <a:rPr lang="en-US" i="1" dirty="0" smtClean="0">
                <a:solidFill>
                  <a:srgbClr val="0000FF"/>
                </a:solidFill>
              </a:rPr>
              <a:t>atomic </a:t>
            </a:r>
            <a:r>
              <a:rPr lang="en-US" dirty="0" smtClean="0"/>
              <a:t>model of transaction, independent of architecture/roles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</a:t>
            </a:r>
            <a:r>
              <a:rPr lang="en-US" dirty="0" smtClean="0">
                <a:solidFill>
                  <a:srgbClr val="0000FF"/>
                </a:solidFill>
              </a:rPr>
              <a:t>separate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steps</a:t>
            </a:r>
            <a:r>
              <a:rPr lang="en-US" dirty="0" smtClean="0"/>
              <a:t> of a transaction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ndependent transactions can run concurrently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ntroduce explicit </a:t>
            </a:r>
            <a:r>
              <a:rPr lang="en-US" dirty="0" smtClean="0">
                <a:solidFill>
                  <a:srgbClr val="0000FF"/>
                </a:solidFill>
              </a:rPr>
              <a:t>message send/receive</a:t>
            </a:r>
          </a:p>
          <a:p>
            <a:pPr lvl="1"/>
            <a:r>
              <a:rPr lang="en-US" dirty="0" smtClean="0"/>
              <a:t>this will allow us to separate the coordinator and worker roles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Introducing messaging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38600" y="16002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3200400"/>
            <a:ext cx="1524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3009900" y="1181100"/>
            <a:ext cx="990600" cy="30480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3886200" y="3200400"/>
            <a:ext cx="22098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PreCommit(t,s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4514850" y="2686050"/>
            <a:ext cx="990600" cy="381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rot="16200000" flipH="1">
            <a:off x="5829298" y="1409701"/>
            <a:ext cx="990602" cy="25907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 rot="16200000" flipH="1">
            <a:off x="6591298" y="647701"/>
            <a:ext cx="990604" cy="4114801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ounded Rectangle 27"/>
          <p:cNvSpPr/>
          <p:nvPr/>
        </p:nvSpPr>
        <p:spPr>
          <a:xfrm>
            <a:off x="152400" y="4953794"/>
            <a:ext cx="1524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Broadcast </a:t>
            </a:r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093495" y="4953795"/>
            <a:ext cx="1792705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RcvStart(s,t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486400" y="4953794"/>
            <a:ext cx="13716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Send Pre </a:t>
            </a:r>
            <a:r>
              <a:rPr lang="en-US" sz="2400" dirty="0" err="1" smtClean="0">
                <a:solidFill>
                  <a:schemeClr val="tx1"/>
                </a:solidFill>
              </a:rPr>
              <a:t>Cmt(t,s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4953794"/>
            <a:ext cx="1905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Recv</a:t>
            </a:r>
            <a:r>
              <a:rPr lang="en-US" sz="2400" dirty="0" smtClean="0">
                <a:solidFill>
                  <a:schemeClr val="tx1"/>
                </a:solidFill>
              </a:rPr>
              <a:t> Pre </a:t>
            </a:r>
            <a:r>
              <a:rPr lang="en-US" sz="2400" dirty="0" err="1" smtClean="0">
                <a:solidFill>
                  <a:schemeClr val="tx1"/>
                </a:solidFill>
              </a:rPr>
              <a:t>Commit(t,s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6" idx="2"/>
            <a:endCxn id="28" idx="0"/>
          </p:cNvCxnSpPr>
          <p:nvPr/>
        </p:nvCxnSpPr>
        <p:spPr>
          <a:xfrm rot="5400000">
            <a:off x="951706" y="3924300"/>
            <a:ext cx="992188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29" idx="0"/>
            <a:endCxn id="9" idx="2"/>
          </p:cNvCxnSpPr>
          <p:nvPr/>
        </p:nvCxnSpPr>
        <p:spPr>
          <a:xfrm rot="5400000" flipH="1" flipV="1">
            <a:off x="3494777" y="3457472"/>
            <a:ext cx="991395" cy="2001252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Oval 44"/>
          <p:cNvSpPr/>
          <p:nvPr/>
        </p:nvSpPr>
        <p:spPr>
          <a:xfrm>
            <a:off x="4572000" y="2667000"/>
            <a:ext cx="9144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9" idx="2"/>
            <a:endCxn id="24" idx="0"/>
          </p:cNvCxnSpPr>
          <p:nvPr/>
        </p:nvCxnSpPr>
        <p:spPr>
          <a:xfrm rot="5400000">
            <a:off x="4343003" y="4305697"/>
            <a:ext cx="991394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9" idx="2"/>
            <a:endCxn id="34" idx="0"/>
          </p:cNvCxnSpPr>
          <p:nvPr/>
        </p:nvCxnSpPr>
        <p:spPr>
          <a:xfrm rot="16200000" flipH="1">
            <a:off x="5981303" y="2972197"/>
            <a:ext cx="991394" cy="29718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953794"/>
            <a:ext cx="12954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Cmt(t,s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9" idx="2"/>
            <a:endCxn id="33" idx="0"/>
          </p:cNvCxnSpPr>
          <p:nvPr/>
        </p:nvCxnSpPr>
        <p:spPr>
          <a:xfrm rot="16200000" flipH="1">
            <a:off x="5085953" y="3867547"/>
            <a:ext cx="991394" cy="11811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743699" y="3200404"/>
            <a:ext cx="17526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Global </a:t>
            </a:r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6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3" grpId="0" animBg="1"/>
      <p:bldP spid="34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Separate </a:t>
            </a:r>
            <a:r>
              <a:rPr lang="en-US" dirty="0" smtClean="0">
                <a:solidFill>
                  <a:srgbClr val="6CD242"/>
                </a:solidFill>
              </a:rPr>
              <a:t>coordinator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worker </a:t>
            </a:r>
            <a:r>
              <a:rPr lang="en-US" dirty="0" smtClean="0"/>
              <a:t>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38600" y="16002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3200400"/>
            <a:ext cx="1524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3009900" y="1181100"/>
            <a:ext cx="990600" cy="30480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3886200" y="3200400"/>
            <a:ext cx="22098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PreCommit(t,s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4514850" y="2686050"/>
            <a:ext cx="990600" cy="381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rot="16200000" flipH="1">
            <a:off x="5829298" y="1409701"/>
            <a:ext cx="990602" cy="25907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 rot="16200000" flipH="1">
            <a:off x="6591298" y="647701"/>
            <a:ext cx="990604" cy="4114801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ounded Rectangle 27"/>
          <p:cNvSpPr/>
          <p:nvPr/>
        </p:nvSpPr>
        <p:spPr>
          <a:xfrm>
            <a:off x="152400" y="4953794"/>
            <a:ext cx="1524000" cy="7612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Broadcast </a:t>
            </a:r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093495" y="4953795"/>
            <a:ext cx="1792705" cy="7612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RcvStart(s,t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486400" y="4953794"/>
            <a:ext cx="1371600" cy="7612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Send Pre </a:t>
            </a:r>
            <a:r>
              <a:rPr lang="en-US" sz="2400" dirty="0" err="1" smtClean="0">
                <a:solidFill>
                  <a:schemeClr val="tx1"/>
                </a:solidFill>
              </a:rPr>
              <a:t>Cmt(t,s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4953794"/>
            <a:ext cx="1905000" cy="761206"/>
          </a:xfrm>
          <a:prstGeom prst="roundRect">
            <a:avLst/>
          </a:prstGeom>
          <a:solidFill>
            <a:schemeClr val="accent3">
              <a:tint val="100000"/>
              <a:shade val="100000"/>
              <a:satMod val="13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Recv</a:t>
            </a:r>
            <a:r>
              <a:rPr lang="en-US" sz="2400" dirty="0" smtClean="0">
                <a:solidFill>
                  <a:schemeClr val="tx1"/>
                </a:solidFill>
              </a:rPr>
              <a:t> Pre Commit(</a:t>
            </a:r>
            <a:r>
              <a:rPr lang="en-US" sz="2400" dirty="0" err="1" smtClean="0">
                <a:solidFill>
                  <a:schemeClr val="tx1"/>
                </a:solidFill>
              </a:rPr>
              <a:t>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6" idx="2"/>
            <a:endCxn id="28" idx="0"/>
          </p:cNvCxnSpPr>
          <p:nvPr/>
        </p:nvCxnSpPr>
        <p:spPr>
          <a:xfrm rot="5400000">
            <a:off x="951706" y="3924300"/>
            <a:ext cx="992188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29" idx="0"/>
            <a:endCxn id="9" idx="2"/>
          </p:cNvCxnSpPr>
          <p:nvPr/>
        </p:nvCxnSpPr>
        <p:spPr>
          <a:xfrm rot="5400000" flipH="1" flipV="1">
            <a:off x="3494777" y="3457472"/>
            <a:ext cx="991395" cy="2001252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Oval 44"/>
          <p:cNvSpPr/>
          <p:nvPr/>
        </p:nvSpPr>
        <p:spPr>
          <a:xfrm>
            <a:off x="4572000" y="2667000"/>
            <a:ext cx="9144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9" idx="2"/>
            <a:endCxn id="24" idx="0"/>
          </p:cNvCxnSpPr>
          <p:nvPr/>
        </p:nvCxnSpPr>
        <p:spPr>
          <a:xfrm rot="5400000">
            <a:off x="4343003" y="4305697"/>
            <a:ext cx="991394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9" idx="2"/>
            <a:endCxn id="34" idx="0"/>
          </p:cNvCxnSpPr>
          <p:nvPr/>
        </p:nvCxnSpPr>
        <p:spPr>
          <a:xfrm rot="16200000" flipH="1">
            <a:off x="5981303" y="2972197"/>
            <a:ext cx="991394" cy="29718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953794"/>
            <a:ext cx="1295400" cy="7612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Cmt(t,s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9" idx="2"/>
            <a:endCxn id="33" idx="0"/>
          </p:cNvCxnSpPr>
          <p:nvPr/>
        </p:nvCxnSpPr>
        <p:spPr>
          <a:xfrm rot="16200000" flipH="1">
            <a:off x="5085953" y="3867547"/>
            <a:ext cx="991394" cy="11811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737969" y="3201194"/>
            <a:ext cx="1764059" cy="761206"/>
          </a:xfrm>
          <a:prstGeom prst="roundRect">
            <a:avLst/>
          </a:prstGeom>
          <a:solidFill>
            <a:schemeClr val="accent3">
              <a:tint val="100000"/>
              <a:shade val="100000"/>
              <a:satMod val="13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Global Commit(t)</a:t>
            </a:r>
          </a:p>
        </p:txBody>
      </p:sp>
    </p:spTree>
    <p:extLst>
      <p:ext uri="{BB962C8B-B14F-4D97-AF65-F5344CB8AC3E}">
        <p14:creationId xmlns:p14="http://schemas.microsoft.com/office/powerpoint/2010/main" val="73355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Identify communications buffers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38600" y="1600200"/>
            <a:ext cx="198120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Commit(t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3200400"/>
            <a:ext cx="1524000" cy="7612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0"/>
            <a:endCxn id="5" idx="2"/>
          </p:cNvCxnSpPr>
          <p:nvPr/>
        </p:nvCxnSpPr>
        <p:spPr>
          <a:xfrm rot="5400000" flipH="1" flipV="1">
            <a:off x="3009900" y="1181100"/>
            <a:ext cx="990600" cy="30480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3886200" y="3200400"/>
            <a:ext cx="22098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PreCommit(t,s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4514850" y="2686050"/>
            <a:ext cx="990600" cy="381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rot="16200000" flipH="1">
            <a:off x="5829298" y="1409701"/>
            <a:ext cx="990602" cy="25907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 rot="16200000" flipH="1">
            <a:off x="6591298" y="647701"/>
            <a:ext cx="990604" cy="4114801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ounded Rectangle 27"/>
          <p:cNvSpPr/>
          <p:nvPr/>
        </p:nvSpPr>
        <p:spPr>
          <a:xfrm>
            <a:off x="152400" y="4953794"/>
            <a:ext cx="1524000" cy="7612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Broadcast </a:t>
            </a:r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093495" y="4953795"/>
            <a:ext cx="1792705" cy="7612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RcvStart(s,t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486400" y="4953794"/>
            <a:ext cx="1371600" cy="7612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Send Pre </a:t>
            </a:r>
            <a:r>
              <a:rPr lang="en-US" sz="2400" dirty="0" err="1" smtClean="0">
                <a:solidFill>
                  <a:schemeClr val="tx1"/>
                </a:solidFill>
              </a:rPr>
              <a:t>Cmt(t,s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4953794"/>
            <a:ext cx="1905000" cy="761206"/>
          </a:xfrm>
          <a:prstGeom prst="roundRect">
            <a:avLst/>
          </a:prstGeom>
          <a:solidFill>
            <a:schemeClr val="accent3">
              <a:tint val="100000"/>
              <a:shade val="100000"/>
              <a:satMod val="13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Recv</a:t>
            </a:r>
            <a:r>
              <a:rPr lang="en-US" sz="2400" dirty="0" smtClean="0">
                <a:solidFill>
                  <a:schemeClr val="tx1"/>
                </a:solidFill>
              </a:rPr>
              <a:t> Pre Commit(</a:t>
            </a:r>
            <a:r>
              <a:rPr lang="en-US" sz="2400" dirty="0" err="1" smtClean="0">
                <a:solidFill>
                  <a:schemeClr val="tx1"/>
                </a:solidFill>
              </a:rPr>
              <a:t>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6" idx="2"/>
            <a:endCxn id="28" idx="0"/>
          </p:cNvCxnSpPr>
          <p:nvPr/>
        </p:nvCxnSpPr>
        <p:spPr>
          <a:xfrm rot="5400000">
            <a:off x="951706" y="3924300"/>
            <a:ext cx="992188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29" idx="0"/>
            <a:endCxn id="9" idx="2"/>
          </p:cNvCxnSpPr>
          <p:nvPr/>
        </p:nvCxnSpPr>
        <p:spPr>
          <a:xfrm rot="5400000" flipH="1" flipV="1">
            <a:off x="3494777" y="3457472"/>
            <a:ext cx="991395" cy="2001252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Oval 44"/>
          <p:cNvSpPr/>
          <p:nvPr/>
        </p:nvSpPr>
        <p:spPr>
          <a:xfrm>
            <a:off x="4572000" y="2667000"/>
            <a:ext cx="9144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9" idx="2"/>
            <a:endCxn id="24" idx="0"/>
          </p:cNvCxnSpPr>
          <p:nvPr/>
        </p:nvCxnSpPr>
        <p:spPr>
          <a:xfrm rot="5400000">
            <a:off x="4343003" y="4305697"/>
            <a:ext cx="991394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9" idx="2"/>
            <a:endCxn id="34" idx="0"/>
          </p:cNvCxnSpPr>
          <p:nvPr/>
        </p:nvCxnSpPr>
        <p:spPr>
          <a:xfrm rot="16200000" flipH="1">
            <a:off x="5981303" y="2972197"/>
            <a:ext cx="991394" cy="29718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953794"/>
            <a:ext cx="1295400" cy="7612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Cmt(t,s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9" idx="2"/>
            <a:endCxn id="33" idx="0"/>
          </p:cNvCxnSpPr>
          <p:nvPr/>
        </p:nvCxnSpPr>
        <p:spPr>
          <a:xfrm rot="16200000" flipH="1">
            <a:off x="5085953" y="3867547"/>
            <a:ext cx="991394" cy="11811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737969" y="3201194"/>
            <a:ext cx="1764059" cy="761206"/>
          </a:xfrm>
          <a:prstGeom prst="roundRect">
            <a:avLst/>
          </a:prstGeom>
          <a:solidFill>
            <a:schemeClr val="accent3">
              <a:tint val="100000"/>
              <a:shade val="100000"/>
              <a:satMod val="13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Global Commit(t)</a:t>
            </a:r>
          </a:p>
        </p:txBody>
      </p:sp>
      <p:sp>
        <p:nvSpPr>
          <p:cNvPr id="26" name="Oval 25"/>
          <p:cNvSpPr/>
          <p:nvPr/>
        </p:nvSpPr>
        <p:spPr>
          <a:xfrm>
            <a:off x="611560" y="4797152"/>
            <a:ext cx="2530467" cy="1039313"/>
          </a:xfrm>
          <a:prstGeom prst="ellipse">
            <a:avLst/>
          </a:prstGeom>
          <a:noFill/>
          <a:ln w="38100" cmpd="sng">
            <a:solidFill>
              <a:srgbClr val="00009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57957" y="4837959"/>
            <a:ext cx="2530467" cy="1039313"/>
          </a:xfrm>
          <a:prstGeom prst="ellipse">
            <a:avLst/>
          </a:prstGeom>
          <a:noFill/>
          <a:ln w="38100" cmpd="sng">
            <a:solidFill>
              <a:srgbClr val="00009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Coordinator </a:t>
            </a:r>
            <a:r>
              <a:rPr lang="en-US" dirty="0" smtClean="0"/>
              <a:t>abstract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38600" y="1600200"/>
            <a:ext cx="2133600" cy="609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Coordinator(t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>
            <a:stCxn id="5" idx="2"/>
            <a:endCxn id="16" idx="0"/>
          </p:cNvCxnSpPr>
          <p:nvPr/>
        </p:nvCxnSpPr>
        <p:spPr>
          <a:xfrm>
            <a:off x="5105400" y="2209800"/>
            <a:ext cx="2508870" cy="10031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>
            <a:off x="5105400" y="2209800"/>
            <a:ext cx="3124200" cy="571128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ounded Rectangle 27"/>
          <p:cNvSpPr/>
          <p:nvPr/>
        </p:nvSpPr>
        <p:spPr>
          <a:xfrm>
            <a:off x="152400" y="4953794"/>
            <a:ext cx="1524000" cy="7612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Broadcast </a:t>
            </a:r>
            <a:r>
              <a:rPr lang="en-US" sz="2400" dirty="0" err="1" smtClean="0">
                <a:solidFill>
                  <a:schemeClr val="tx1"/>
                </a:solidFill>
              </a:rPr>
              <a:t>Start(t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219700" y="4953794"/>
            <a:ext cx="1905000" cy="7612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Recv</a:t>
            </a:r>
            <a:r>
              <a:rPr lang="en-US" sz="2400" dirty="0" smtClean="0">
                <a:solidFill>
                  <a:schemeClr val="tx1"/>
                </a:solidFill>
              </a:rPr>
              <a:t> Pre </a:t>
            </a:r>
            <a:r>
              <a:rPr lang="en-US" sz="2400" dirty="0" err="1" smtClean="0">
                <a:solidFill>
                  <a:schemeClr val="tx1"/>
                </a:solidFill>
              </a:rPr>
              <a:t>Commit(t,s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5" idx="2"/>
            <a:endCxn id="28" idx="0"/>
          </p:cNvCxnSpPr>
          <p:nvPr/>
        </p:nvCxnSpPr>
        <p:spPr>
          <a:xfrm rot="5400000">
            <a:off x="1637903" y="1486297"/>
            <a:ext cx="2743994" cy="419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5" idx="2"/>
            <a:endCxn id="34" idx="0"/>
          </p:cNvCxnSpPr>
          <p:nvPr/>
        </p:nvCxnSpPr>
        <p:spPr>
          <a:xfrm>
            <a:off x="5105400" y="2209800"/>
            <a:ext cx="1066800" cy="2743994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Oval 44"/>
          <p:cNvSpPr/>
          <p:nvPr/>
        </p:nvSpPr>
        <p:spPr>
          <a:xfrm>
            <a:off x="5137068" y="3212976"/>
            <a:ext cx="9144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all </a:t>
            </a:r>
            <a:r>
              <a:rPr lang="en-US" sz="2000" dirty="0" err="1" smtClean="0"/>
              <a:t>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732240" y="3212976"/>
            <a:ext cx="1764059" cy="761206"/>
          </a:xfrm>
          <a:prstGeom prst="roundRect">
            <a:avLst/>
          </a:prstGeom>
          <a:solidFill>
            <a:schemeClr val="accent3">
              <a:tint val="100000"/>
              <a:shade val="100000"/>
              <a:satMod val="13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Global Commit(t)</a:t>
            </a:r>
          </a:p>
        </p:txBody>
      </p:sp>
    </p:spTree>
    <p:extLst>
      <p:ext uri="{BB962C8B-B14F-4D97-AF65-F5344CB8AC3E}">
        <p14:creationId xmlns:p14="http://schemas.microsoft.com/office/powerpoint/2010/main" val="326548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Worker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000" y="1600200"/>
            <a:ext cx="2895600" cy="609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NonCoordinator(s,t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33800" y="3200400"/>
            <a:ext cx="2209800" cy="762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PreCommit(s,t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 rot="5400000">
            <a:off x="4362450" y="2686050"/>
            <a:ext cx="990600" cy="381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rot="16200000" flipH="1">
            <a:off x="5829298" y="1257302"/>
            <a:ext cx="990602" cy="28955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ounded Rectangle 28"/>
          <p:cNvSpPr/>
          <p:nvPr/>
        </p:nvSpPr>
        <p:spPr>
          <a:xfrm>
            <a:off x="2093495" y="4953795"/>
            <a:ext cx="1792705" cy="7612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RcvStart(s,t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486400" y="4953794"/>
            <a:ext cx="1371600" cy="7612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Send Pre </a:t>
            </a:r>
            <a:r>
              <a:rPr lang="en-US" sz="2400" dirty="0" err="1" smtClean="0">
                <a:solidFill>
                  <a:schemeClr val="tx1"/>
                </a:solidFill>
              </a:rPr>
              <a:t>Cmt(t,s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9" idx="0"/>
            <a:endCxn id="9" idx="2"/>
          </p:cNvCxnSpPr>
          <p:nvPr/>
        </p:nvCxnSpPr>
        <p:spPr>
          <a:xfrm rot="5400000" flipH="1" flipV="1">
            <a:off x="3418577" y="3533672"/>
            <a:ext cx="991395" cy="1848852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9" idx="2"/>
            <a:endCxn id="24" idx="0"/>
          </p:cNvCxnSpPr>
          <p:nvPr/>
        </p:nvCxnSpPr>
        <p:spPr>
          <a:xfrm rot="5400000">
            <a:off x="4266803" y="4381897"/>
            <a:ext cx="991394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953794"/>
            <a:ext cx="1295400" cy="7612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Cmt(t,s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9" idx="2"/>
            <a:endCxn id="33" idx="0"/>
          </p:cNvCxnSpPr>
          <p:nvPr/>
        </p:nvCxnSpPr>
        <p:spPr>
          <a:xfrm rot="16200000" flipH="1">
            <a:off x="5009753" y="3791347"/>
            <a:ext cx="991394" cy="1333500"/>
          </a:xfrm>
          <a:prstGeom prst="line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Other case studies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/>
              <a:t>protocol (</a:t>
            </a:r>
            <a:r>
              <a:rPr lang="en-US" dirty="0" err="1"/>
              <a:t>Asieh</a:t>
            </a:r>
            <a:r>
              <a:rPr lang="en-US" dirty="0"/>
              <a:t> </a:t>
            </a:r>
            <a:r>
              <a:rPr lang="en-US" dirty="0" err="1"/>
              <a:t>Salehi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manipulation in satellite (</a:t>
            </a:r>
            <a:r>
              <a:rPr lang="en-US" dirty="0" err="1" smtClean="0"/>
              <a:t>Asieh</a:t>
            </a:r>
            <a:r>
              <a:rPr lang="en-US" dirty="0" smtClean="0"/>
              <a:t> </a:t>
            </a:r>
            <a:r>
              <a:rPr lang="en-US" dirty="0" err="1" smtClean="0"/>
              <a:t>Salehi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Railway network (Renato Silva)</a:t>
            </a:r>
          </a:p>
          <a:p>
            <a:r>
              <a:rPr lang="en-US" dirty="0" smtClean="0"/>
              <a:t>Automotive control (</a:t>
            </a:r>
            <a:r>
              <a:rPr lang="en-US" dirty="0" err="1" smtClean="0"/>
              <a:t>Sanaz</a:t>
            </a:r>
            <a:r>
              <a:rPr lang="en-US" dirty="0" smtClean="0"/>
              <a:t> </a:t>
            </a:r>
            <a:r>
              <a:rPr lang="en-US" dirty="0" err="1" smtClean="0"/>
              <a:t>Yeganefard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Event Decomposition</a:t>
            </a:r>
            <a:b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</a:br>
            <a:endParaRPr lang="en-US" dirty="0">
              <a:solidFill>
                <a:srgbClr val="0000FF"/>
              </a:solidFill>
              <a:latin typeface="Arial" charset="0"/>
              <a:cs typeface="Arial Unicode MS" charset="0"/>
            </a:endParaRPr>
          </a:p>
        </p:txBody>
      </p:sp>
      <p:grpSp>
        <p:nvGrpSpPr>
          <p:cNvPr id="20483" name="Group 26"/>
          <p:cNvGrpSpPr>
            <a:grpSpLocks/>
          </p:cNvGrpSpPr>
          <p:nvPr/>
        </p:nvGrpSpPr>
        <p:grpSpPr bwMode="auto">
          <a:xfrm>
            <a:off x="2360160" y="1562565"/>
            <a:ext cx="4078080" cy="1728181"/>
            <a:chOff x="2601913" y="1722438"/>
            <a:chExt cx="4495800" cy="19050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906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430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954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592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116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cxnSp>
          <p:nvCxnSpPr>
            <p:cNvPr id="20509" name="Straight Connector 13"/>
            <p:cNvCxnSpPr>
              <a:cxnSpLocks noChangeShapeType="1"/>
              <a:stCxn id="4" idx="2"/>
              <a:endCxn id="8" idx="1"/>
            </p:cNvCxnSpPr>
            <p:nvPr/>
          </p:nvCxnSpPr>
          <p:spPr bwMode="auto">
            <a:xfrm rot="16200000" flipH="1">
              <a:off x="3032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Connector 14"/>
            <p:cNvCxnSpPr>
              <a:cxnSpLocks noChangeShapeType="1"/>
              <a:stCxn id="6" idx="2"/>
              <a:endCxn id="9" idx="1"/>
            </p:cNvCxnSpPr>
            <p:nvPr/>
          </p:nvCxnSpPr>
          <p:spPr bwMode="auto">
            <a:xfrm rot="16200000" flipH="1">
              <a:off x="4556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23"/>
            <p:cNvCxnSpPr>
              <a:cxnSpLocks noChangeShapeType="1"/>
              <a:stCxn id="7" idx="2"/>
              <a:endCxn id="9" idx="7"/>
            </p:cNvCxnSpPr>
            <p:nvPr/>
          </p:nvCxnSpPr>
          <p:spPr bwMode="auto">
            <a:xfrm rot="5400000">
              <a:off x="5534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Straight Connector 26"/>
            <p:cNvCxnSpPr>
              <a:cxnSpLocks noChangeShapeType="1"/>
              <a:stCxn id="6" idx="2"/>
              <a:endCxn id="8" idx="7"/>
            </p:cNvCxnSpPr>
            <p:nvPr/>
          </p:nvCxnSpPr>
          <p:spPr bwMode="auto">
            <a:xfrm rot="5400000">
              <a:off x="4010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9"/>
            <p:cNvSpPr/>
            <p:nvPr/>
          </p:nvSpPr>
          <p:spPr bwMode="auto">
            <a:xfrm>
              <a:off x="2601913" y="1722438"/>
              <a:ext cx="44958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16000" y="4811546"/>
            <a:ext cx="1935360" cy="1451672"/>
            <a:chOff x="1230313" y="5303837"/>
            <a:chExt cx="2133600" cy="16002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230313" y="53038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54313" y="5303837"/>
              <a:ext cx="609600" cy="381000"/>
            </a:xfrm>
            <a:prstGeom prst="rect">
              <a:avLst/>
            </a:prstGeom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E2a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916113" y="64468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cxnSp>
          <p:nvCxnSpPr>
            <p:cNvPr id="20502" name="Straight Connector 37"/>
            <p:cNvCxnSpPr>
              <a:cxnSpLocks noChangeShapeType="1"/>
              <a:stCxn id="31" idx="2"/>
              <a:endCxn id="34" idx="1"/>
            </p:cNvCxnSpPr>
            <p:nvPr/>
          </p:nvCxnSpPr>
          <p:spPr bwMode="auto">
            <a:xfrm rot="16200000" flipH="1">
              <a:off x="1355725" y="5864225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Straight Connector 42"/>
            <p:cNvCxnSpPr>
              <a:cxnSpLocks noChangeShapeType="1"/>
              <a:stCxn id="32" idx="2"/>
              <a:endCxn id="34" idx="7"/>
            </p:cNvCxnSpPr>
            <p:nvPr/>
          </p:nvCxnSpPr>
          <p:spPr bwMode="auto">
            <a:xfrm rot="5400000">
              <a:off x="2333625" y="57880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539680" y="4742419"/>
            <a:ext cx="2073600" cy="1451672"/>
            <a:chOff x="6107112" y="5227637"/>
            <a:chExt cx="2286000" cy="160020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07112" y="5227637"/>
              <a:ext cx="609600" cy="381000"/>
            </a:xfrm>
            <a:prstGeom prst="rect">
              <a:avLst/>
            </a:prstGeom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E2b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945312" y="63706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83512" y="52276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cxnSp>
          <p:nvCxnSpPr>
            <p:cNvPr id="20497" name="Straight Connector 53"/>
            <p:cNvCxnSpPr>
              <a:cxnSpLocks noChangeShapeType="1"/>
              <a:stCxn id="47" idx="2"/>
              <a:endCxn id="50" idx="1"/>
            </p:cNvCxnSpPr>
            <p:nvPr/>
          </p:nvCxnSpPr>
          <p:spPr bwMode="auto">
            <a:xfrm rot="16200000" flipH="1">
              <a:off x="6308724" y="57118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8" name="Straight Connector 54"/>
            <p:cNvCxnSpPr>
              <a:cxnSpLocks noChangeShapeType="1"/>
              <a:stCxn id="51" idx="2"/>
              <a:endCxn id="50" idx="7"/>
            </p:cNvCxnSpPr>
            <p:nvPr/>
          </p:nvCxnSpPr>
          <p:spPr bwMode="auto">
            <a:xfrm rot="5400000">
              <a:off x="7362824" y="57118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839520" y="3429000"/>
            <a:ext cx="7050240" cy="2972472"/>
            <a:chOff x="925513" y="3779837"/>
            <a:chExt cx="7772399" cy="3276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925513" y="5151437"/>
              <a:ext cx="2895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M1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802312" y="5151437"/>
              <a:ext cx="2895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M2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rot="10800000" flipV="1">
              <a:off x="2373313" y="3779837"/>
              <a:ext cx="2209800" cy="12954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>
              <a:off x="4735513" y="3779837"/>
              <a:ext cx="2514600" cy="12954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2" name="TextBox 32"/>
            <p:cNvSpPr txBox="1">
              <a:spLocks noChangeArrowheads="1"/>
            </p:cNvSpPr>
            <p:nvPr/>
          </p:nvSpPr>
          <p:spPr bwMode="auto">
            <a:xfrm>
              <a:off x="3135312" y="4112463"/>
              <a:ext cx="456622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20493" name="TextBox 34"/>
            <p:cNvSpPr txBox="1">
              <a:spLocks noChangeArrowheads="1"/>
            </p:cNvSpPr>
            <p:nvPr/>
          </p:nvSpPr>
          <p:spPr bwMode="auto">
            <a:xfrm>
              <a:off x="5954712" y="4112463"/>
              <a:ext cx="456622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v2</a:t>
              </a:r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783841" y="3705510"/>
            <a:ext cx="2387243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r>
              <a:rPr lang="en-US" sz="1800">
                <a:solidFill>
                  <a:srgbClr val="000000"/>
                </a:solidFill>
              </a:rPr>
              <a:t>Partition the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Space Craft System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276600"/>
          </a:xfrm>
        </p:spPr>
        <p:txBody>
          <a:bodyPr>
            <a:noAutofit/>
          </a:bodyPr>
          <a:lstStyle/>
          <a:p>
            <a:r>
              <a:rPr lang="en-GB" sz="2200" dirty="0" smtClean="0"/>
              <a:t>A </a:t>
            </a:r>
            <a:r>
              <a:rPr lang="en-GB" sz="2200" dirty="0" err="1" smtClean="0">
                <a:solidFill>
                  <a:srgbClr val="0070C0"/>
                </a:solidFill>
              </a:rPr>
              <a:t>TeleCommand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 smtClean="0"/>
              <a:t>(</a:t>
            </a:r>
            <a:r>
              <a:rPr lang="en-GB" sz="2200" dirty="0" smtClean="0">
                <a:solidFill>
                  <a:srgbClr val="0070C0"/>
                </a:solidFill>
              </a:rPr>
              <a:t>TC</a:t>
            </a:r>
            <a:r>
              <a:rPr lang="en-GB" sz="2200" dirty="0" smtClean="0"/>
              <a:t>) is received by the Core from Earth.</a:t>
            </a:r>
          </a:p>
          <a:p>
            <a:r>
              <a:rPr lang="en-GB" sz="2200" dirty="0" smtClean="0"/>
              <a:t>The </a:t>
            </a:r>
            <a:r>
              <a:rPr lang="en-GB" sz="2200" dirty="0" smtClean="0">
                <a:solidFill>
                  <a:srgbClr val="0070C0"/>
                </a:solidFill>
              </a:rPr>
              <a:t>syntax</a:t>
            </a:r>
            <a:r>
              <a:rPr lang="en-GB" sz="2200" dirty="0" smtClean="0"/>
              <a:t> of the received TC is check in the core.</a:t>
            </a:r>
          </a:p>
          <a:p>
            <a:r>
              <a:rPr lang="en-GB" sz="2200" dirty="0" smtClean="0"/>
              <a:t>Further </a:t>
            </a:r>
            <a:r>
              <a:rPr lang="en-GB" sz="2200" dirty="0" smtClean="0">
                <a:solidFill>
                  <a:srgbClr val="0070C0"/>
                </a:solidFill>
              </a:rPr>
              <a:t>semantic</a:t>
            </a:r>
            <a:r>
              <a:rPr lang="en-GB" sz="2200" dirty="0" smtClean="0"/>
              <a:t> checking has to be carried out  either in the core or devices based on the type of </a:t>
            </a:r>
            <a:r>
              <a:rPr lang="en-GB" sz="2200" dirty="0" err="1" smtClean="0"/>
              <a:t>TCs</a:t>
            </a:r>
            <a:r>
              <a:rPr lang="en-GB" sz="2200" dirty="0" smtClean="0"/>
              <a:t>.</a:t>
            </a:r>
          </a:p>
          <a:p>
            <a:r>
              <a:rPr lang="en-GB" sz="2200" dirty="0" smtClean="0"/>
              <a:t>For all received </a:t>
            </a:r>
            <a:r>
              <a:rPr lang="en-GB" sz="2200" dirty="0" err="1" smtClean="0"/>
              <a:t>TCs</a:t>
            </a:r>
            <a:r>
              <a:rPr lang="en-GB" sz="2200" dirty="0" smtClean="0"/>
              <a:t>, a </a:t>
            </a:r>
            <a:r>
              <a:rPr lang="en-GB" sz="2200" dirty="0" smtClean="0">
                <a:solidFill>
                  <a:srgbClr val="0070C0"/>
                </a:solidFill>
              </a:rPr>
              <a:t>control </a:t>
            </a:r>
            <a:r>
              <a:rPr lang="en-GB" sz="2200" dirty="0" err="1" smtClean="0">
                <a:solidFill>
                  <a:srgbClr val="0070C0"/>
                </a:solidFill>
              </a:rPr>
              <a:t>TeleMessage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 smtClean="0"/>
              <a:t>(</a:t>
            </a:r>
            <a:r>
              <a:rPr lang="en-GB" sz="2200" dirty="0" smtClean="0">
                <a:solidFill>
                  <a:srgbClr val="0070C0"/>
                </a:solidFill>
              </a:rPr>
              <a:t>TM</a:t>
            </a:r>
            <a:r>
              <a:rPr lang="en-GB" sz="2200" dirty="0" smtClean="0"/>
              <a:t>) is generated and sent back to Earth.</a:t>
            </a:r>
          </a:p>
          <a:p>
            <a:r>
              <a:rPr lang="en-GB" sz="2200" dirty="0" smtClean="0"/>
              <a:t>For some particular types of TC, one or more </a:t>
            </a:r>
            <a:r>
              <a:rPr lang="en-GB" sz="2200" dirty="0" smtClean="0">
                <a:solidFill>
                  <a:srgbClr val="0070C0"/>
                </a:solidFill>
              </a:rPr>
              <a:t>data </a:t>
            </a:r>
            <a:r>
              <a:rPr lang="en-GB" sz="2200" dirty="0" err="1" smtClean="0">
                <a:solidFill>
                  <a:srgbClr val="0070C0"/>
                </a:solidFill>
              </a:rPr>
              <a:t>TMs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 smtClean="0"/>
              <a:t>are generated and sent back to Earth.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89245" y="1143000"/>
            <a:ext cx="4992555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CSW</a:t>
            </a:r>
          </a:p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TC/TM Management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89245" y="2133600"/>
            <a:ext cx="4992555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23271" y="2566392"/>
            <a:ext cx="1014113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MIXS-C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93401" y="2566392"/>
            <a:ext cx="1014113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MIXS-T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63531" y="2566392"/>
            <a:ext cx="1014113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SIXS-X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33661" y="2566392"/>
            <a:ext cx="1014113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SIXS-P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3445" y="2206352"/>
            <a:ext cx="1560173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Devices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Space Craft Development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2286000"/>
            <a:ext cx="1009844" cy="39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545" tIns="71909" rIns="359545" bIns="71909"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M1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3037556"/>
            <a:ext cx="1009844" cy="39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545" tIns="71909" rIns="359545" bIns="71909"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M2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0" y="3733800"/>
            <a:ext cx="1009844" cy="39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545" tIns="71909" rIns="359545" bIns="71909"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M3</a:t>
            </a:r>
            <a:endParaRPr lang="en-GB" sz="1600" b="1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stCxn id="13" idx="0"/>
            <a:endCxn id="12" idx="2"/>
          </p:cNvCxnSpPr>
          <p:nvPr/>
        </p:nvCxnSpPr>
        <p:spPr>
          <a:xfrm rot="5400000" flipH="1" flipV="1">
            <a:off x="4134866" y="2857500"/>
            <a:ext cx="360112" cy="1588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  <a:endCxn id="13" idx="2"/>
          </p:cNvCxnSpPr>
          <p:nvPr/>
        </p:nvCxnSpPr>
        <p:spPr>
          <a:xfrm rot="5400000" flipH="1" flipV="1">
            <a:off x="4162522" y="3581400"/>
            <a:ext cx="304800" cy="1588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25" idx="1"/>
          </p:cNvCxnSpPr>
          <p:nvPr/>
        </p:nvCxnSpPr>
        <p:spPr>
          <a:xfrm rot="16200000" flipH="1">
            <a:off x="4312722" y="4127444"/>
            <a:ext cx="642478" cy="63807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26" idx="3"/>
          </p:cNvCxnSpPr>
          <p:nvPr/>
        </p:nvCxnSpPr>
        <p:spPr>
          <a:xfrm rot="5400000">
            <a:off x="3702499" y="4155299"/>
            <a:ext cx="642478" cy="58236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2590800"/>
            <a:ext cx="2559761" cy="70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324" tIns="45663" rIns="91324" bIns="45663"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3"/>
                </a:solidFill>
              </a:rPr>
              <a:t>Refinements</a:t>
            </a:r>
          </a:p>
          <a:p>
            <a:pPr algn="ctr"/>
            <a:r>
              <a:rPr lang="en-GB" sz="2000" b="1" dirty="0" smtClean="0">
                <a:solidFill>
                  <a:schemeClr val="accent3"/>
                </a:solidFill>
              </a:rPr>
              <a:t>Before Decomposition</a:t>
            </a:r>
            <a:endParaRPr lang="en-GB" sz="2000" b="1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6800" y="4038600"/>
            <a:ext cx="2545976" cy="399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324" tIns="45663" rIns="91324" bIns="45663"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2"/>
                </a:solidFill>
              </a:rPr>
              <a:t>Model Decomposition</a:t>
            </a:r>
            <a:endParaRPr lang="en-GB" sz="2000" b="1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09956" y="5334000"/>
            <a:ext cx="1009844" cy="39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545" tIns="71909" rIns="359545" bIns="71909"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M4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09956" y="6096000"/>
            <a:ext cx="1009844" cy="39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545" tIns="71909" rIns="359545" bIns="71909"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M5</a:t>
            </a:r>
            <a:endParaRPr lang="en-GB" sz="1600" b="1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>
            <a:stCxn id="21" idx="0"/>
            <a:endCxn id="25" idx="2"/>
          </p:cNvCxnSpPr>
          <p:nvPr/>
        </p:nvCxnSpPr>
        <p:spPr>
          <a:xfrm rot="16200000" flipV="1">
            <a:off x="5328598" y="5147719"/>
            <a:ext cx="370556" cy="2005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  <a:endCxn id="21" idx="2"/>
          </p:cNvCxnSpPr>
          <p:nvPr/>
        </p:nvCxnSpPr>
        <p:spPr>
          <a:xfrm rot="5400000" flipH="1" flipV="1">
            <a:off x="5329600" y="5910722"/>
            <a:ext cx="370556" cy="1588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53000" y="4572000"/>
            <a:ext cx="1119746" cy="39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545" tIns="71909" rIns="359545" bIns="71909"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Core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38400" y="4572000"/>
            <a:ext cx="1294153" cy="39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545" tIns="71909" rIns="359545" bIns="71909"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Device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0000" y="1600200"/>
            <a:ext cx="1009844" cy="39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59545" tIns="71909" rIns="359545" bIns="71909"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M0</a:t>
            </a:r>
            <a:endParaRPr lang="en-GB" sz="1600" b="1" dirty="0">
              <a:solidFill>
                <a:schemeClr val="tx2"/>
              </a:solidFill>
            </a:endParaRPr>
          </a:p>
        </p:txBody>
      </p:sp>
      <p:cxnSp>
        <p:nvCxnSpPr>
          <p:cNvPr id="28" name="Straight Arrow Connector 27"/>
          <p:cNvCxnSpPr>
            <a:stCxn id="12" idx="0"/>
            <a:endCxn id="27" idx="2"/>
          </p:cNvCxnSpPr>
          <p:nvPr/>
        </p:nvCxnSpPr>
        <p:spPr>
          <a:xfrm rot="5400000" flipH="1" flipV="1">
            <a:off x="4167744" y="2138822"/>
            <a:ext cx="294356" cy="1588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38400" y="5410200"/>
            <a:ext cx="2396960" cy="70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324" tIns="45663" rIns="91324" bIns="45663"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accent4"/>
                </a:solidFill>
              </a:rPr>
              <a:t>Refinements</a:t>
            </a:r>
          </a:p>
          <a:p>
            <a:pPr algn="ctr"/>
            <a:r>
              <a:rPr lang="en-GB" sz="2000" b="1" dirty="0" smtClean="0">
                <a:solidFill>
                  <a:schemeClr val="accent4"/>
                </a:solidFill>
              </a:rPr>
              <a:t>After Decomposition</a:t>
            </a:r>
            <a:endParaRPr lang="en-GB" sz="2000" b="1" dirty="0">
              <a:solidFill>
                <a:schemeClr val="accent4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2" grpId="0" animBg="1"/>
      <p:bldP spid="25" grpId="0" animBg="1"/>
      <p:bldP spid="26" grpId="0" animBg="1"/>
      <p:bldP spid="27" grpId="0" animBg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Event refinement structure</a:t>
            </a:r>
            <a:endParaRPr lang="en-GB" sz="3200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17911" y="1325837"/>
            <a:ext cx="1456424" cy="37455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BepiColombo</a:t>
            </a:r>
            <a:r>
              <a:rPr lang="en-US" sz="1600" b="1" dirty="0" smtClean="0">
                <a:solidFill>
                  <a:srgbClr val="000000"/>
                </a:solidFill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</a:rPr>
              <a:t>tc</a:t>
            </a:r>
            <a:r>
              <a:rPr lang="en-US" sz="1600" b="1" dirty="0" smtClean="0">
                <a:solidFill>
                  <a:srgbClr val="000000"/>
                </a:solidFill>
              </a:rPr>
              <a:t>)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>
            <a:stCxn id="5" idx="2"/>
            <a:endCxn id="7" idx="0"/>
          </p:cNvCxnSpPr>
          <p:nvPr/>
        </p:nvCxnSpPr>
        <p:spPr>
          <a:xfrm rot="5400000">
            <a:off x="2175697" y="254560"/>
            <a:ext cx="324597" cy="3216257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ounded Rectangle 6"/>
          <p:cNvSpPr/>
          <p:nvPr/>
        </p:nvSpPr>
        <p:spPr>
          <a:xfrm>
            <a:off x="152273" y="2024987"/>
            <a:ext cx="1155186" cy="374553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ReceiveTC(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1800" y="2024987"/>
            <a:ext cx="2164521" cy="374553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TCValid_ReplyDataTM(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stCxn id="5" idx="2"/>
            <a:endCxn id="8" idx="0"/>
          </p:cNvCxnSpPr>
          <p:nvPr/>
        </p:nvCxnSpPr>
        <p:spPr>
          <a:xfrm rot="16200000" flipH="1">
            <a:off x="5742794" y="-96281"/>
            <a:ext cx="324597" cy="3917938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>
          <a:xfrm rot="5400000">
            <a:off x="3142562" y="1221425"/>
            <a:ext cx="324597" cy="1282527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ounded Rectangle 10"/>
          <p:cNvSpPr/>
          <p:nvPr/>
        </p:nvSpPr>
        <p:spPr>
          <a:xfrm>
            <a:off x="1754141" y="2024987"/>
            <a:ext cx="1818909" cy="37455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TC_Validation_Ok(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" y="3560581"/>
            <a:ext cx="1337926" cy="374553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TCCheck_Ok(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1" idx="2"/>
            <a:endCxn id="14" idx="0"/>
          </p:cNvCxnSpPr>
          <p:nvPr/>
        </p:nvCxnSpPr>
        <p:spPr>
          <a:xfrm rot="5400000">
            <a:off x="2066705" y="2963689"/>
            <a:ext cx="1161041" cy="32742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ounded Rectangle 13"/>
          <p:cNvSpPr/>
          <p:nvPr/>
        </p:nvSpPr>
        <p:spPr>
          <a:xfrm>
            <a:off x="1884863" y="3560581"/>
            <a:ext cx="1491981" cy="37455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TCExecute_Ok(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>
            <a:stCxn id="11" idx="2"/>
            <a:endCxn id="12" idx="0"/>
          </p:cNvCxnSpPr>
          <p:nvPr/>
        </p:nvCxnSpPr>
        <p:spPr>
          <a:xfrm rot="5400000">
            <a:off x="1123860" y="2020844"/>
            <a:ext cx="1161041" cy="1918433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59695" y="3560581"/>
            <a:ext cx="2273802" cy="374553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TCExecOk_ReplyCtrlTM(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>
            <a:stCxn id="11" idx="2"/>
            <a:endCxn id="16" idx="0"/>
          </p:cNvCxnSpPr>
          <p:nvPr/>
        </p:nvCxnSpPr>
        <p:spPr>
          <a:xfrm rot="16200000" flipH="1">
            <a:off x="3249576" y="1813560"/>
            <a:ext cx="1161041" cy="2333000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70500" y="4141259"/>
            <a:ext cx="490137" cy="476049"/>
          </a:xfrm>
          <a:prstGeom prst="ellipse">
            <a:avLst/>
          </a:prstGeom>
          <a:noFill/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>
            <a:spAutoFit/>
          </a:bodyPr>
          <a:lstStyle/>
          <a:p>
            <a:pPr algn="ctr"/>
            <a:r>
              <a:rPr lang="en-US" sz="1600" dirty="0" smtClean="0"/>
              <a:t>XOR</a:t>
            </a:r>
            <a:endParaRPr lang="en-US" sz="1600" dirty="0"/>
          </a:p>
        </p:txBody>
      </p:sp>
      <p:cxnSp>
        <p:nvCxnSpPr>
          <p:cNvPr id="19" name="Straight Connector 18"/>
          <p:cNvCxnSpPr>
            <a:stCxn id="18" idx="4"/>
            <a:endCxn id="22" idx="0"/>
          </p:cNvCxnSpPr>
          <p:nvPr/>
        </p:nvCxnSpPr>
        <p:spPr>
          <a:xfrm rot="5400000">
            <a:off x="1872146" y="4089875"/>
            <a:ext cx="215991" cy="1270856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8" idx="4"/>
            <a:endCxn id="21" idx="0"/>
          </p:cNvCxnSpPr>
          <p:nvPr/>
        </p:nvCxnSpPr>
        <p:spPr>
          <a:xfrm rot="16200000" flipH="1">
            <a:off x="3204387" y="4028490"/>
            <a:ext cx="239416" cy="1417052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ounded Rectangle 20"/>
          <p:cNvSpPr/>
          <p:nvPr/>
        </p:nvSpPr>
        <p:spPr>
          <a:xfrm>
            <a:off x="2918994" y="4856724"/>
            <a:ext cx="2227254" cy="374553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TCDevice_Execute_Ok 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5280" y="4833299"/>
            <a:ext cx="2058865" cy="374553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TCCore_Execute_Ok 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>
            <a:stCxn id="14" idx="2"/>
            <a:endCxn id="18" idx="0"/>
          </p:cNvCxnSpPr>
          <p:nvPr/>
        </p:nvCxnSpPr>
        <p:spPr>
          <a:xfrm rot="5400000">
            <a:off x="2520150" y="4030554"/>
            <a:ext cx="206125" cy="15285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ounded Rectangle 23"/>
          <p:cNvSpPr/>
          <p:nvPr/>
        </p:nvSpPr>
        <p:spPr>
          <a:xfrm>
            <a:off x="4168752" y="2024987"/>
            <a:ext cx="2208284" cy="374553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TCValid_GenerateData(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  <a:endCxn id="24" idx="0"/>
          </p:cNvCxnSpPr>
          <p:nvPr/>
        </p:nvCxnSpPr>
        <p:spPr>
          <a:xfrm rot="16200000" flipH="1">
            <a:off x="4447210" y="1199302"/>
            <a:ext cx="324597" cy="1326771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24" idx="2"/>
          </p:cNvCxnSpPr>
          <p:nvPr/>
        </p:nvCxnSpPr>
        <p:spPr>
          <a:xfrm rot="16200000" flipH="1">
            <a:off x="6262787" y="1409646"/>
            <a:ext cx="707824" cy="26876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ounded Rectangle 26"/>
          <p:cNvSpPr/>
          <p:nvPr/>
        </p:nvSpPr>
        <p:spPr>
          <a:xfrm>
            <a:off x="5943600" y="2984517"/>
            <a:ext cx="3101898" cy="374553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TC_TransferData_Device_to_Core(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8" name="Straight Connector 27"/>
          <p:cNvCxnSpPr>
            <a:stCxn id="24" idx="2"/>
            <a:endCxn id="36" idx="0"/>
          </p:cNvCxnSpPr>
          <p:nvPr/>
        </p:nvCxnSpPr>
        <p:spPr>
          <a:xfrm rot="5400000">
            <a:off x="4439425" y="2151047"/>
            <a:ext cx="584977" cy="1081962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23221" y="2504175"/>
            <a:ext cx="978291" cy="3462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ALL (tm)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1487" y="5628221"/>
            <a:ext cx="2430862" cy="374553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SendTC_Core_to_Device 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>
            <a:stCxn id="21" idx="2"/>
            <a:endCxn id="32" idx="0"/>
          </p:cNvCxnSpPr>
          <p:nvPr/>
        </p:nvCxnSpPr>
        <p:spPr>
          <a:xfrm rot="16200000" flipH="1">
            <a:off x="3902046" y="5361852"/>
            <a:ext cx="396944" cy="1357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ounded Rectangle 31"/>
          <p:cNvSpPr/>
          <p:nvPr/>
        </p:nvSpPr>
        <p:spPr>
          <a:xfrm>
            <a:off x="3001604" y="5628221"/>
            <a:ext cx="2333621" cy="374553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CheckTC_in_Device_Ok 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>
            <a:stCxn id="21" idx="2"/>
            <a:endCxn id="30" idx="0"/>
          </p:cNvCxnSpPr>
          <p:nvPr/>
        </p:nvCxnSpPr>
        <p:spPr>
          <a:xfrm rot="5400000">
            <a:off x="2471298" y="4066898"/>
            <a:ext cx="396944" cy="2725703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841299" y="5628221"/>
            <a:ext cx="2625605" cy="374553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SendOkTC_Device_to_Core (</a:t>
            </a:r>
            <a:r>
              <a:rPr lang="en-GB" sz="1600" dirty="0" err="1" smtClean="0"/>
              <a:t>tc</a:t>
            </a:r>
            <a:r>
              <a:rPr lang="en-GB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5" name="Straight Connector 34"/>
          <p:cNvCxnSpPr>
            <a:stCxn id="21" idx="2"/>
            <a:endCxn id="34" idx="0"/>
          </p:cNvCxnSpPr>
          <p:nvPr/>
        </p:nvCxnSpPr>
        <p:spPr>
          <a:xfrm rot="16200000" flipH="1">
            <a:off x="5394889" y="3869008"/>
            <a:ext cx="396944" cy="3121481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743016" y="2984517"/>
            <a:ext cx="2895831" cy="37455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45712" rIns="0" bIns="45712" rtlCol="0" anchor="ctr" anchorCtr="0">
            <a:spAutoFit/>
          </a:bodyPr>
          <a:lstStyle/>
          <a:p>
            <a:pPr algn="ctr"/>
            <a:r>
              <a:rPr lang="en-GB" sz="1600" dirty="0" smtClean="0"/>
              <a:t>TC_GenerateData_in_Device(</a:t>
            </a:r>
            <a:r>
              <a:rPr lang="en-GB" sz="1600" dirty="0" err="1" smtClean="0"/>
              <a:t>tc</a:t>
            </a:r>
            <a:r>
              <a:rPr lang="en-GB" sz="1600" dirty="0" smtClean="0"/>
              <a:t>, d)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1" grpId="0" animBg="1"/>
      <p:bldP spid="22" grpId="0" animBg="1"/>
      <p:bldP spid="24" grpId="0" animBg="1"/>
      <p:bldP spid="27" grpId="0" animBg="1"/>
      <p:bldP spid="29" grpId="0" animBg="1"/>
      <p:bldP spid="30" grpId="0" animBg="1"/>
      <p:bldP spid="32" grpId="0" animBg="1"/>
      <p:bldP spid="34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89600" y="-5761"/>
            <a:ext cx="8226720" cy="1061392"/>
          </a:xfrm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dirty="0">
                <a:solidFill>
                  <a:srgbClr val="0000FF"/>
                </a:solidFill>
                <a:cs typeface="Arial Unicode MS" charset="0"/>
              </a:rPr>
              <a:t>Railway </a:t>
            </a:r>
            <a:r>
              <a:rPr lang="en-US" dirty="0" smtClean="0">
                <a:solidFill>
                  <a:srgbClr val="0000FF"/>
                </a:solidFill>
                <a:cs typeface="Arial Unicode MS" charset="0"/>
              </a:rPr>
              <a:t>System </a:t>
            </a:r>
            <a:r>
              <a:rPr lang="en-US" dirty="0">
                <a:solidFill>
                  <a:srgbClr val="0000FF"/>
                </a:solidFill>
                <a:cs typeface="Arial Unicode MS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cs typeface="Arial Unicode MS" charset="0"/>
              </a:rPr>
              <a:t>ecomposition</a:t>
            </a:r>
            <a:endParaRPr lang="en-US" dirty="0">
              <a:solidFill>
                <a:srgbClr val="0000FF"/>
              </a:solidFill>
              <a:cs typeface="Arial Unicode MS" charset="0"/>
            </a:endParaRPr>
          </a:p>
        </p:txBody>
      </p:sp>
      <p:pic>
        <p:nvPicPr>
          <p:cNvPr id="30723" name="Picture 4" descr="railway-infrastruc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0" y="3356992"/>
            <a:ext cx="3801600" cy="272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6" descr="railwayM2_subcomponent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41" y="1064273"/>
            <a:ext cx="4714560" cy="554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286560" y="1064273"/>
            <a:ext cx="5598720" cy="194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buFont typeface="Arial" charset="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Decomposition for </a:t>
            </a:r>
            <a:r>
              <a:rPr lang="en-US" i="1" dirty="0">
                <a:solidFill>
                  <a:schemeClr val="tx1"/>
                </a:solidFill>
              </a:rPr>
              <a:t>Railway</a:t>
            </a:r>
            <a:endParaRPr lang="en-US" dirty="0">
              <a:solidFill>
                <a:schemeClr val="tx1"/>
              </a:solidFill>
            </a:endParaRPr>
          </a:p>
          <a:p>
            <a:pPr lvl="1" eaLnBrk="1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3 refinement levels: </a:t>
            </a:r>
            <a:r>
              <a:rPr lang="en-US" i="1" dirty="0">
                <a:solidFill>
                  <a:schemeClr val="tx1"/>
                </a:solidFill>
                <a:ea typeface="ＭＳ Ｐゴシック" charset="0"/>
              </a:rPr>
              <a:t>Railway_M0 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to </a:t>
            </a:r>
            <a:r>
              <a:rPr lang="en-US" i="1" dirty="0" smtClean="0">
                <a:solidFill>
                  <a:schemeClr val="tx1"/>
                </a:solidFill>
                <a:ea typeface="ＭＳ Ｐゴシック" charset="0"/>
              </a:rPr>
              <a:t>Railway_M2</a:t>
            </a:r>
          </a:p>
          <a:p>
            <a:pPr lvl="1" eaLnBrk="1">
              <a:buFont typeface="Arial" charset="0"/>
              <a:buChar char="•"/>
            </a:pPr>
            <a:endParaRPr lang="en-US" i="1" dirty="0">
              <a:solidFill>
                <a:schemeClr val="tx1"/>
              </a:solidFill>
              <a:ea typeface="ＭＳ Ｐゴシック" charset="0"/>
            </a:endParaRPr>
          </a:p>
          <a:p>
            <a:pPr lvl="1" eaLnBrk="1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Decompose </a:t>
            </a:r>
            <a:r>
              <a:rPr lang="en-US" i="1" dirty="0" smtClean="0">
                <a:solidFill>
                  <a:schemeClr val="tx1"/>
                </a:solidFill>
                <a:ea typeface="ＭＳ Ｐゴシック" charset="0"/>
              </a:rPr>
              <a:t>Railway_M2</a:t>
            </a:r>
            <a:endParaRPr lang="en-US" dirty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0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Some references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Butler, M. (2009) </a:t>
            </a:r>
            <a:r>
              <a:rPr lang="en-US" b="1" i="1" dirty="0">
                <a:solidFill>
                  <a:srgbClr val="0000FF"/>
                </a:solidFill>
              </a:rPr>
              <a:t>Decomposition Structures for Event-B</a:t>
            </a:r>
            <a:r>
              <a:rPr lang="en-US" dirty="0"/>
              <a:t>. In: Integrated Formal Methods </a:t>
            </a:r>
            <a:r>
              <a:rPr lang="en-US" dirty="0" smtClean="0"/>
              <a:t>iFM2009, </a:t>
            </a:r>
            <a:r>
              <a:rPr lang="en-US" dirty="0"/>
              <a:t>LNCS 5423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Abrial</a:t>
            </a:r>
            <a:r>
              <a:rPr lang="en-US" dirty="0" smtClean="0"/>
              <a:t>, J.-R. and </a:t>
            </a:r>
            <a:r>
              <a:rPr lang="en-US" dirty="0" err="1" smtClean="0"/>
              <a:t>Hallerstede</a:t>
            </a:r>
            <a:r>
              <a:rPr lang="en-US" dirty="0" smtClean="0"/>
              <a:t>, S. (2007) </a:t>
            </a:r>
            <a:r>
              <a:rPr lang="en-US" b="1" i="1" dirty="0" smtClean="0">
                <a:solidFill>
                  <a:srgbClr val="0000FF"/>
                </a:solidFill>
              </a:rPr>
              <a:t>Refinement</a:t>
            </a:r>
            <a:r>
              <a:rPr lang="en-US" b="1" i="1" dirty="0">
                <a:solidFill>
                  <a:srgbClr val="0000FF"/>
                </a:solidFill>
              </a:rPr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Decomposition </a:t>
            </a:r>
            <a:r>
              <a:rPr lang="en-US" b="1" i="1" dirty="0">
                <a:solidFill>
                  <a:srgbClr val="0000FF"/>
                </a:solidFill>
              </a:rPr>
              <a:t>and Instantiation of Discrete Models: Application to Event-B</a:t>
            </a:r>
            <a:r>
              <a:rPr lang="en-US" dirty="0"/>
              <a:t>. </a:t>
            </a:r>
            <a:r>
              <a:rPr lang="en-US" dirty="0" err="1"/>
              <a:t>Fundam</a:t>
            </a:r>
            <a:r>
              <a:rPr lang="en-US" dirty="0"/>
              <a:t>. Inf., 77(1-2</a:t>
            </a:r>
            <a:r>
              <a:rPr lang="en-US" dirty="0" smtClean="0"/>
              <a:t>).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Silva</a:t>
            </a:r>
            <a:r>
              <a:rPr lang="en-US" dirty="0"/>
              <a:t>, R., Pascal, C., Hoang, T. S. and Butler, M. (2011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b="1" i="1" dirty="0">
                <a:solidFill>
                  <a:srgbClr val="0000FF"/>
                </a:solidFill>
              </a:rPr>
              <a:t>Decomposition Tool for Event-B</a:t>
            </a:r>
            <a:r>
              <a:rPr lang="en-US" dirty="0"/>
              <a:t>. Software: Practice and Experience, 41 (2)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Salehi</a:t>
            </a:r>
            <a:r>
              <a:rPr lang="en-US" dirty="0" smtClean="0"/>
              <a:t> </a:t>
            </a:r>
            <a:r>
              <a:rPr lang="en-US" dirty="0" err="1"/>
              <a:t>Fathabadi</a:t>
            </a:r>
            <a:r>
              <a:rPr lang="en-US" dirty="0"/>
              <a:t>, A., </a:t>
            </a:r>
            <a:r>
              <a:rPr lang="en-US" dirty="0" err="1"/>
              <a:t>Rezazadeh</a:t>
            </a:r>
            <a:r>
              <a:rPr lang="en-US" dirty="0"/>
              <a:t>, A. and Butler, M. (2011</a:t>
            </a:r>
            <a:r>
              <a:rPr lang="en-US" b="1" i="1" dirty="0"/>
              <a:t>) </a:t>
            </a:r>
            <a:r>
              <a:rPr lang="en-US" b="1" i="1" dirty="0">
                <a:solidFill>
                  <a:srgbClr val="0000FF"/>
                </a:solidFill>
              </a:rPr>
              <a:t>Applying Atomicity and Model Decomposition to a Space Craft System in Event-B</a:t>
            </a:r>
            <a:r>
              <a:rPr lang="en-US" dirty="0"/>
              <a:t>. In: T</a:t>
            </a:r>
            <a:r>
              <a:rPr lang="en-US" dirty="0" smtClean="0"/>
              <a:t>hird NASA Formal Methods Symposium, 2011.</a:t>
            </a:r>
          </a:p>
          <a:p>
            <a:r>
              <a:rPr lang="en-US" dirty="0" err="1"/>
              <a:t>Salehi</a:t>
            </a:r>
            <a:r>
              <a:rPr lang="en-US" dirty="0"/>
              <a:t> </a:t>
            </a:r>
            <a:r>
              <a:rPr lang="en-US" dirty="0" err="1"/>
              <a:t>Fathabadi</a:t>
            </a:r>
            <a:r>
              <a:rPr lang="en-US" dirty="0"/>
              <a:t>, </a:t>
            </a:r>
            <a:r>
              <a:rPr lang="en-US" dirty="0" smtClean="0"/>
              <a:t>A., </a:t>
            </a:r>
            <a:r>
              <a:rPr lang="en-US" dirty="0"/>
              <a:t>Butler, </a:t>
            </a:r>
            <a:r>
              <a:rPr lang="en-US" dirty="0" smtClean="0"/>
              <a:t>M. </a:t>
            </a:r>
            <a:r>
              <a:rPr lang="en-US" dirty="0"/>
              <a:t>and </a:t>
            </a:r>
            <a:r>
              <a:rPr lang="en-US" dirty="0" err="1"/>
              <a:t>Rezazadeh</a:t>
            </a:r>
            <a:r>
              <a:rPr lang="en-US" dirty="0"/>
              <a:t>, </a:t>
            </a:r>
            <a:r>
              <a:rPr lang="en-US" dirty="0" smtClean="0"/>
              <a:t>A. </a:t>
            </a:r>
            <a:r>
              <a:rPr lang="en-US" dirty="0"/>
              <a:t>(2012) </a:t>
            </a:r>
            <a:r>
              <a:rPr lang="en-US" b="1" i="1" dirty="0">
                <a:solidFill>
                  <a:srgbClr val="0000FF"/>
                </a:solidFill>
              </a:rPr>
              <a:t>A Systematic Approach to Atomicity Decomposition in Event-B</a:t>
            </a:r>
            <a:r>
              <a:rPr lang="en-US" dirty="0"/>
              <a:t>. In, </a:t>
            </a:r>
            <a:r>
              <a:rPr lang="en-US" i="1" dirty="0" smtClean="0"/>
              <a:t>SEFM</a:t>
            </a:r>
            <a:r>
              <a:rPr lang="en-US" i="1" dirty="0"/>
              <a:t> </a:t>
            </a:r>
            <a:r>
              <a:rPr lang="en-US" i="1" dirty="0" smtClean="0"/>
              <a:t>2012.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www.ecs.soton.ac.uk</a:t>
            </a:r>
            <a:r>
              <a:rPr lang="en-US" dirty="0"/>
              <a:t>/people/</a:t>
            </a:r>
            <a:r>
              <a:rPr lang="en-US" dirty="0" err="1"/>
              <a:t>mjb</a:t>
            </a:r>
            <a:r>
              <a:rPr lang="en-US" dirty="0"/>
              <a:t>/publications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9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Code Generation from Event-B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90656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A. Edmunds</a:t>
            </a:r>
            <a:r>
              <a:rPr lang="en-GB" dirty="0">
                <a:solidFill>
                  <a:schemeClr val="tx1"/>
                </a:solidFill>
              </a:rPr>
              <a:t>, A. </a:t>
            </a:r>
            <a:r>
              <a:rPr lang="en-GB" dirty="0" err="1">
                <a:solidFill>
                  <a:schemeClr val="tx1"/>
                </a:solidFill>
              </a:rPr>
              <a:t>Rezazadeh</a:t>
            </a:r>
            <a:r>
              <a:rPr lang="en-GB" dirty="0">
                <a:solidFill>
                  <a:schemeClr val="tx1"/>
                </a:solidFill>
              </a:rPr>
              <a:t>, M. Butler (2012). </a:t>
            </a:r>
            <a:r>
              <a:rPr lang="en-GB" i="1" dirty="0">
                <a:solidFill>
                  <a:srgbClr val="0000FF"/>
                </a:solidFill>
              </a:rPr>
              <a:t>Formal modelling for Ada implementations: Tasking Event-B. </a:t>
            </a:r>
            <a:endParaRPr lang="en-GB" i="1" dirty="0" smtClean="0">
              <a:solidFill>
                <a:srgbClr val="0000FF"/>
              </a:solidFill>
            </a:endParaRP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Ada</a:t>
            </a:r>
            <a:r>
              <a:rPr lang="en-GB" dirty="0">
                <a:solidFill>
                  <a:schemeClr val="tx1"/>
                </a:solidFill>
              </a:rPr>
              <a:t>-Europe </a:t>
            </a:r>
            <a:r>
              <a:rPr lang="en-GB" dirty="0" smtClean="0">
                <a:solidFill>
                  <a:schemeClr val="tx1"/>
                </a:solidFill>
              </a:rPr>
              <a:t>2012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6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Background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Typical </a:t>
            </a:r>
            <a:r>
              <a:rPr lang="en-US" dirty="0">
                <a:solidFill>
                  <a:srgbClr val="0000FF"/>
                </a:solidFill>
              </a:rPr>
              <a:t>embedded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Several concurrent tasks</a:t>
            </a:r>
          </a:p>
          <a:p>
            <a:pPr lvl="1"/>
            <a:r>
              <a:rPr lang="en-US" dirty="0"/>
              <a:t>Tasks may be aperiodic or periodic</a:t>
            </a:r>
          </a:p>
          <a:p>
            <a:pPr lvl="1"/>
            <a:r>
              <a:rPr lang="en-US" dirty="0"/>
              <a:t>Some sharing of variables</a:t>
            </a:r>
          </a:p>
          <a:p>
            <a:pPr lvl="1"/>
            <a:r>
              <a:rPr lang="en-US" dirty="0"/>
              <a:t>Task and data structures usually static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Event-B supports </a:t>
            </a:r>
            <a:r>
              <a:rPr lang="en-US" dirty="0" err="1" smtClean="0"/>
              <a:t>modelling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concurrency</a:t>
            </a:r>
          </a:p>
          <a:p>
            <a:pPr lvl="1"/>
            <a:r>
              <a:rPr lang="en-US" dirty="0" smtClean="0"/>
              <a:t>Model atomic steps in concurrent computation</a:t>
            </a:r>
          </a:p>
          <a:p>
            <a:pPr lvl="1"/>
            <a:r>
              <a:rPr lang="en-US" dirty="0" smtClean="0"/>
              <a:t>Refinement allows atomicity to be refined with interleaving of (sub-)atomic steps</a:t>
            </a:r>
          </a:p>
          <a:p>
            <a:pPr lvl="1"/>
            <a:r>
              <a:rPr lang="en-US" dirty="0" smtClean="0"/>
              <a:t>Events and machines are the basic structuring mechanisms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Tasking Event-B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790"/>
            <a:ext cx="8229600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Tasking Machine (Event-B machine +explicit  control flow term)</a:t>
            </a:r>
          </a:p>
          <a:p>
            <a:pPr lvl="1">
              <a:defRPr/>
            </a:pPr>
            <a:r>
              <a:rPr lang="en-US" sz="1800" dirty="0" smtClean="0"/>
              <a:t>system may have several parallel tasking machines</a:t>
            </a:r>
          </a:p>
          <a:p>
            <a:pPr lvl="1">
              <a:defRPr/>
            </a:pPr>
            <a:r>
              <a:rPr lang="en-US" sz="1800" dirty="0" smtClean="0"/>
              <a:t>add </a:t>
            </a:r>
            <a:r>
              <a:rPr lang="en-US" sz="1800" dirty="0" smtClean="0">
                <a:solidFill>
                  <a:srgbClr val="FF0000"/>
                </a:solidFill>
              </a:rPr>
              <a:t>structured control flow </a:t>
            </a:r>
            <a:r>
              <a:rPr lang="en-US" sz="1800" dirty="0" smtClean="0"/>
              <a:t>to machine:      ;   /  If  /  While </a:t>
            </a:r>
          </a:p>
          <a:p>
            <a:pPr lvl="1">
              <a:defRPr/>
            </a:pPr>
            <a:r>
              <a:rPr lang="en-US" sz="1800" dirty="0" smtClean="0"/>
              <a:t>atomic steps in a task correspond to atomic events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Environment Machine</a:t>
            </a:r>
          </a:p>
          <a:p>
            <a:pPr lvl="1">
              <a:defRPr/>
            </a:pPr>
            <a:r>
              <a:rPr lang="en-US" sz="1800" dirty="0" smtClean="0"/>
              <a:t>Similar to tasking machine but only intended for simulation of controller environment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Shared-data Machine (standard Event-B machine)</a:t>
            </a:r>
          </a:p>
          <a:p>
            <a:pPr lvl="1">
              <a:defRPr/>
            </a:pPr>
            <a:r>
              <a:rPr lang="en-US" sz="1800" dirty="0" smtClean="0"/>
              <a:t>tasking machine interact indirectly via shared data machine</a:t>
            </a:r>
          </a:p>
          <a:p>
            <a:pPr>
              <a:defRPr/>
            </a:pPr>
            <a:r>
              <a:rPr lang="en-US" sz="2400" dirty="0" smtClean="0"/>
              <a:t>Interaction between tasks and shared data represented by </a:t>
            </a:r>
            <a:r>
              <a:rPr lang="en-US" sz="2400" dirty="0" smtClean="0">
                <a:solidFill>
                  <a:srgbClr val="0000FF"/>
                </a:solidFill>
              </a:rPr>
              <a:t>shared-event composition</a:t>
            </a:r>
            <a:r>
              <a:rPr lang="en-US" sz="2400" dirty="0" smtClean="0"/>
              <a:t> (</a:t>
            </a:r>
            <a:r>
              <a:rPr lang="en-US" sz="2400" dirty="0" err="1" smtClean="0"/>
              <a:t>synchronisation</a:t>
            </a:r>
            <a:r>
              <a:rPr lang="en-US" sz="2400" dirty="0" smtClean="0"/>
              <a:t>) </a:t>
            </a:r>
            <a:endParaRPr lang="en-US" sz="2400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Proof and generation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roof: </a:t>
            </a:r>
            <a:r>
              <a:rPr lang="en-US" sz="2400" dirty="0" smtClean="0"/>
              <a:t>control flow structures are </a:t>
            </a:r>
            <a:r>
              <a:rPr lang="en-US" sz="2400" dirty="0" smtClean="0">
                <a:solidFill>
                  <a:srgbClr val="FF0000"/>
                </a:solidFill>
              </a:rPr>
              <a:t>encoded </a:t>
            </a:r>
            <a:r>
              <a:rPr lang="en-US" sz="2400" dirty="0" smtClean="0"/>
              <a:t>as Event-B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Code generation: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Internal intermediate </a:t>
            </a:r>
            <a:r>
              <a:rPr lang="en-US" sz="2400" dirty="0" smtClean="0">
                <a:solidFill>
                  <a:srgbClr val="000000"/>
                </a:solidFill>
              </a:rPr>
              <a:t>language based on Ada subset (IL1) 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000000"/>
                </a:solidFill>
              </a:rPr>
              <a:t>Synchronisation</a:t>
            </a:r>
            <a:r>
              <a:rPr lang="en-US" sz="2400" dirty="0" smtClean="0">
                <a:solidFill>
                  <a:srgbClr val="000000"/>
                </a:solidFill>
              </a:rPr>
              <a:t> implemented by </a:t>
            </a:r>
            <a:r>
              <a:rPr lang="en-US" sz="2400" dirty="0" err="1" smtClean="0">
                <a:solidFill>
                  <a:srgbClr val="000000"/>
                </a:solidFill>
              </a:rPr>
              <a:t>synchronised</a:t>
            </a:r>
            <a:r>
              <a:rPr lang="en-US" sz="2400" dirty="0" smtClean="0">
                <a:solidFill>
                  <a:srgbClr val="000000"/>
                </a:solidFill>
              </a:rPr>
              <a:t> call </a:t>
            </a:r>
            <a:r>
              <a:rPr lang="en-US" sz="2400" dirty="0" smtClean="0"/>
              <a:t>(monitor)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Back-end to textual </a:t>
            </a:r>
            <a:r>
              <a:rPr lang="en-US" sz="2400" dirty="0" err="1" smtClean="0">
                <a:solidFill>
                  <a:srgbClr val="000000"/>
                </a:solidFill>
              </a:rPr>
              <a:t>Ada</a:t>
            </a:r>
            <a:r>
              <a:rPr lang="en-US" sz="2400" dirty="0" smtClean="0">
                <a:solidFill>
                  <a:srgbClr val="000000"/>
                </a:solidFill>
              </a:rPr>
              <a:t>/C via simple rules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Data types: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Data types are defined as reusable theories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Rewrite rules </a:t>
            </a:r>
            <a:r>
              <a:rPr lang="en-US" sz="2400" dirty="0" smtClean="0">
                <a:solidFill>
                  <a:srgbClr val="000000"/>
                </a:solidFill>
              </a:rPr>
              <a:t>define back-end </a:t>
            </a:r>
            <a:r>
              <a:rPr lang="en-US" sz="2400" dirty="0">
                <a:solidFill>
                  <a:srgbClr val="000000"/>
                </a:solidFill>
              </a:rPr>
              <a:t>translation to Ada or </a:t>
            </a:r>
            <a:r>
              <a:rPr lang="en-US" sz="2400" dirty="0" smtClean="0">
                <a:solidFill>
                  <a:srgbClr val="000000"/>
                </a:solidFill>
              </a:rPr>
              <a:t>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5206684" y="895351"/>
            <a:ext cx="3480116" cy="639762"/>
          </a:xfrm>
        </p:spPr>
        <p:txBody>
          <a:bodyPr/>
          <a:lstStyle/>
          <a:p>
            <a:r>
              <a:rPr lang="en-GB" dirty="0" smtClean="0"/>
              <a:t>Main </a:t>
            </a:r>
            <a:r>
              <a:rPr lang="en-US" dirty="0" smtClean="0"/>
              <a:t>Functions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86318" y="1627826"/>
            <a:ext cx="3892170" cy="449833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Adjusting Target Temperature</a:t>
            </a:r>
          </a:p>
          <a:p>
            <a:r>
              <a:rPr lang="en-GB" dirty="0" smtClean="0"/>
              <a:t>Sensing temperature</a:t>
            </a:r>
          </a:p>
          <a:p>
            <a:r>
              <a:rPr lang="en-GB" dirty="0" smtClean="0"/>
              <a:t>Displaying current and target temperatures</a:t>
            </a:r>
          </a:p>
          <a:p>
            <a:r>
              <a:rPr lang="en-GB" dirty="0" smtClean="0"/>
              <a:t>Activating/Deactivating Alarms</a:t>
            </a:r>
          </a:p>
          <a:p>
            <a:r>
              <a:rPr lang="en-GB" dirty="0" smtClean="0"/>
              <a:t>Change target temperature</a:t>
            </a:r>
          </a:p>
          <a:p>
            <a:r>
              <a:rPr lang="en-GB" dirty="0" smtClean="0"/>
              <a:t>Power on/off Heater </a:t>
            </a:r>
          </a:p>
          <a:p>
            <a:r>
              <a:rPr lang="en-GB" dirty="0" smtClean="0"/>
              <a:t>Sensing heater status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95281" y="1166161"/>
            <a:ext cx="479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Times New Roman"/>
              </a:rPr>
              <a:t>Heating Controller Block Diagram</a:t>
            </a:r>
            <a:endParaRPr lang="en-GB" sz="2400" dirty="0">
              <a:latin typeface="Times New Roman"/>
            </a:endParaRPr>
          </a:p>
        </p:txBody>
      </p:sp>
      <p:pic>
        <p:nvPicPr>
          <p:cNvPr id="22" name="Picture 21" descr="Heating Controller 1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3829"/>
            <a:ext cx="4319202" cy="3348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7863" y="228315"/>
            <a:ext cx="5703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Heating Controller case study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8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Asynchronous distributed system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18787" name="Oval 3"/>
          <p:cNvSpPr>
            <a:spLocks noChangeArrowheads="1"/>
          </p:cNvSpPr>
          <p:nvPr/>
        </p:nvSpPr>
        <p:spPr bwMode="auto">
          <a:xfrm>
            <a:off x="1331913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338388" y="3355975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3240088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8792" name="Oval 8"/>
          <p:cNvSpPr>
            <a:spLocks noChangeArrowheads="1"/>
          </p:cNvSpPr>
          <p:nvPr/>
        </p:nvSpPr>
        <p:spPr bwMode="auto">
          <a:xfrm>
            <a:off x="5148263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1908175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 flipH="1">
            <a:off x="2843213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4238625" y="3355975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3808413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 flipH="1">
            <a:off x="4743450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800" name="Oval 16"/>
          <p:cNvSpPr>
            <a:spLocks noChangeArrowheads="1"/>
          </p:cNvSpPr>
          <p:nvPr/>
        </p:nvSpPr>
        <p:spPr bwMode="auto">
          <a:xfrm>
            <a:off x="6948488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038850" y="3355975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5608638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 flipH="1">
            <a:off x="6543675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1692275" y="1557338"/>
            <a:ext cx="1944688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3636963" y="1557338"/>
            <a:ext cx="1871662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5508625" y="1557338"/>
            <a:ext cx="1871663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1763713" y="16287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Agent 1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3673475" y="1628775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Middleware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5580063" y="16287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Agent 2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00113" y="4437063"/>
            <a:ext cx="77866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For </a:t>
            </a:r>
            <a:r>
              <a:rPr lang="en-GB" sz="2400" dirty="0" smtClean="0"/>
              <a:t>distributed </a:t>
            </a:r>
            <a:r>
              <a:rPr lang="en-GB" sz="2400" dirty="0"/>
              <a:t>systems, agents do not interact directly.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Instead they interact via some middleware, e.g., the </a:t>
            </a:r>
            <a:r>
              <a:rPr lang="en-GB" sz="2400" dirty="0" smtClean="0"/>
              <a:t>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230" y="82550"/>
            <a:ext cx="6438900" cy="850900"/>
          </a:xfrm>
        </p:spPr>
        <p:txBody>
          <a:bodyPr lIns="36000" tIns="46800" rIns="36000">
            <a:normAutofit/>
          </a:bodyPr>
          <a:lstStyle/>
          <a:p>
            <a:pPr eaLnBrk="1" hangingPunct="1">
              <a:defRPr/>
            </a:pPr>
            <a:r>
              <a:rPr lang="en-GB" sz="3600" dirty="0" smtClean="0">
                <a:solidFill>
                  <a:srgbClr val="0000FF"/>
                </a:solidFill>
              </a:rPr>
              <a:t>Decomposition to tasks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4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378325" y="1117600"/>
            <a:ext cx="4384675" cy="850900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algn="ctr">
              <a:defRPr/>
            </a:pPr>
            <a:r>
              <a:rPr lang="en-GB" sz="2800" dirty="0">
                <a:latin typeface="+mj-lt"/>
                <a:ea typeface="+mj-ea"/>
                <a:cs typeface="+mj-cs"/>
              </a:rPr>
              <a:t>Decomposition of the </a:t>
            </a:r>
            <a:r>
              <a:rPr lang="en-GB" sz="2800" dirty="0">
                <a:cs typeface="Arial" charset="0"/>
              </a:rPr>
              <a:t>Controller </a:t>
            </a:r>
            <a:r>
              <a:rPr lang="en-GB" sz="2800" dirty="0">
                <a:latin typeface="+mj-lt"/>
                <a:ea typeface="+mj-ea"/>
                <a:cs typeface="+mj-cs"/>
              </a:rPr>
              <a:t>into Tasks and a shared Object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-409575" y="1117600"/>
            <a:ext cx="4384675" cy="1495425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defTabSz="457200" fontAlgn="auto">
              <a:spcAft>
                <a:spcPts val="0"/>
              </a:spcAft>
              <a:defRPr/>
            </a:pPr>
            <a:r>
              <a:rPr lang="en-GB" sz="2800" dirty="0">
                <a:latin typeface="+mj-lt"/>
                <a:ea typeface="+mj-ea"/>
                <a:cs typeface="+mj-cs"/>
              </a:rPr>
              <a:t>Decomposing the </a:t>
            </a:r>
          </a:p>
          <a:p>
            <a:pPr algn="ctr" defTabSz="457200" fontAlgn="auto">
              <a:spcAft>
                <a:spcPts val="0"/>
              </a:spcAft>
              <a:defRPr/>
            </a:pPr>
            <a:r>
              <a:rPr lang="en-GB" sz="2800" dirty="0">
                <a:latin typeface="+mj-lt"/>
                <a:ea typeface="+mj-ea"/>
                <a:cs typeface="+mj-cs"/>
              </a:rPr>
              <a:t>Controller from its</a:t>
            </a:r>
          </a:p>
          <a:p>
            <a:pPr algn="ctr" defTabSz="457200" fontAlgn="auto">
              <a:spcAft>
                <a:spcPts val="0"/>
              </a:spcAft>
              <a:defRPr/>
            </a:pPr>
            <a:r>
              <a:rPr lang="en-GB" sz="2800" dirty="0">
                <a:latin typeface="+mj-lt"/>
                <a:ea typeface="+mj-ea"/>
                <a:cs typeface="+mj-cs"/>
              </a:rPr>
              <a:t>Environment</a:t>
            </a:r>
          </a:p>
        </p:txBody>
      </p:sp>
      <p:grpSp>
        <p:nvGrpSpPr>
          <p:cNvPr id="33801" name="Group 100"/>
          <p:cNvGrpSpPr>
            <a:grpSpLocks/>
          </p:cNvGrpSpPr>
          <p:nvPr/>
        </p:nvGrpSpPr>
        <p:grpSpPr bwMode="auto">
          <a:xfrm>
            <a:off x="250825" y="2921000"/>
            <a:ext cx="2924175" cy="2100263"/>
            <a:chOff x="251178" y="2921000"/>
            <a:chExt cx="2923822" cy="2100836"/>
          </a:xfrm>
        </p:grpSpPr>
        <p:grpSp>
          <p:nvGrpSpPr>
            <p:cNvPr id="33821" name="Group 13"/>
            <p:cNvGrpSpPr>
              <a:grpSpLocks/>
            </p:cNvGrpSpPr>
            <p:nvPr/>
          </p:nvGrpSpPr>
          <p:grpSpPr bwMode="auto">
            <a:xfrm rot="5400000">
              <a:off x="1241749" y="3139386"/>
              <a:ext cx="891879" cy="2873022"/>
              <a:chOff x="5006241" y="1530261"/>
              <a:chExt cx="1527200" cy="2800480"/>
            </a:xfrm>
          </p:grpSpPr>
          <p:sp>
            <p:nvSpPr>
              <p:cNvPr id="28" name="Freeform 5"/>
              <p:cNvSpPr>
                <a:spLocks/>
              </p:cNvSpPr>
              <p:nvPr/>
            </p:nvSpPr>
            <p:spPr bwMode="auto">
              <a:xfrm flipH="1">
                <a:off x="5005317" y="1530255"/>
                <a:ext cx="1528123" cy="2800486"/>
              </a:xfrm>
              <a:custGeom>
                <a:avLst/>
                <a:gdLst/>
                <a:ahLst/>
                <a:cxnLst>
                  <a:cxn ang="0">
                    <a:pos x="3244" y="0"/>
                  </a:cxn>
                  <a:cxn ang="0">
                    <a:pos x="18" y="19"/>
                  </a:cxn>
                  <a:cxn ang="0">
                    <a:pos x="0" y="3974"/>
                  </a:cxn>
                  <a:cxn ang="0">
                    <a:pos x="3244" y="3960"/>
                  </a:cxn>
                  <a:cxn ang="0">
                    <a:pos x="3244" y="2880"/>
                  </a:cxn>
                  <a:cxn ang="0">
                    <a:pos x="1804" y="2880"/>
                  </a:cxn>
                  <a:cxn ang="0">
                    <a:pos x="1804" y="1080"/>
                  </a:cxn>
                  <a:cxn ang="0">
                    <a:pos x="3244" y="1080"/>
                  </a:cxn>
                  <a:cxn ang="0">
                    <a:pos x="3244" y="0"/>
                  </a:cxn>
                </a:cxnLst>
                <a:rect l="0" t="0" r="r" b="b"/>
                <a:pathLst>
                  <a:path w="3244" h="3974">
                    <a:moveTo>
                      <a:pt x="3244" y="0"/>
                    </a:moveTo>
                    <a:lnTo>
                      <a:pt x="18" y="19"/>
                    </a:lnTo>
                    <a:lnTo>
                      <a:pt x="0" y="3974"/>
                    </a:lnTo>
                    <a:lnTo>
                      <a:pt x="3244" y="3960"/>
                    </a:lnTo>
                    <a:lnTo>
                      <a:pt x="3244" y="2880"/>
                    </a:lnTo>
                    <a:lnTo>
                      <a:pt x="1804" y="2880"/>
                    </a:lnTo>
                    <a:lnTo>
                      <a:pt x="1804" y="1080"/>
                    </a:lnTo>
                    <a:lnTo>
                      <a:pt x="3244" y="1080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44450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35001"/>
                  </a:srgbClr>
                </a:outerShdw>
              </a:effectLst>
            </p:spPr>
            <p:txBody>
              <a:bodyPr tIns="91440" bIns="91440"/>
              <a:lstStyle/>
              <a:p>
                <a:pPr>
                  <a:defRPr/>
                </a:pPr>
                <a:endParaRPr lang="en-GB" dirty="0">
                  <a:cs typeface="Arial" charset="0"/>
                </a:endParaRPr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5539848" y="1988607"/>
                <a:ext cx="463226" cy="21129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vert270" tIns="91440" bIns="91440"/>
              <a:lstStyle/>
              <a:p>
                <a:pPr algn="ctr"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mbria" charset="0"/>
                    <a:ea typeface="Times New Roman" charset="0"/>
                    <a:cs typeface="Arial" charset="0"/>
                  </a:rPr>
                  <a:t>Environment</a:t>
                </a:r>
                <a:endParaRPr lang="en-US" sz="2400" dirty="0">
                  <a:latin typeface="Times New Roman" charset="0"/>
                  <a:ea typeface="Times New Roman" charset="0"/>
                  <a:cs typeface="Arial" charset="0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305146" y="2921000"/>
              <a:ext cx="2869854" cy="1143312"/>
            </a:xfrm>
            <a:custGeom>
              <a:avLst/>
              <a:gdLst>
                <a:gd name="connsiteX0" fmla="*/ 2857500 w 2946400"/>
                <a:gd name="connsiteY0" fmla="*/ 762000 h 1143000"/>
                <a:gd name="connsiteX1" fmla="*/ 1993900 w 2946400"/>
                <a:gd name="connsiteY1" fmla="*/ 762000 h 1143000"/>
                <a:gd name="connsiteX2" fmla="*/ 1981200 w 2946400"/>
                <a:gd name="connsiteY2" fmla="*/ 1143000 h 1143000"/>
                <a:gd name="connsiteX3" fmla="*/ 863600 w 2946400"/>
                <a:gd name="connsiteY3" fmla="*/ 1143000 h 1143000"/>
                <a:gd name="connsiteX4" fmla="*/ 863600 w 2946400"/>
                <a:gd name="connsiteY4" fmla="*/ 749300 h 1143000"/>
                <a:gd name="connsiteX5" fmla="*/ 0 w 2946400"/>
                <a:gd name="connsiteY5" fmla="*/ 749300 h 1143000"/>
                <a:gd name="connsiteX6" fmla="*/ 0 w 2946400"/>
                <a:gd name="connsiteY6" fmla="*/ 0 h 1143000"/>
                <a:gd name="connsiteX7" fmla="*/ 2946400 w 2946400"/>
                <a:gd name="connsiteY7" fmla="*/ 12700 h 1143000"/>
                <a:gd name="connsiteX8" fmla="*/ 2946400 w 2946400"/>
                <a:gd name="connsiteY8" fmla="*/ 12700 h 1143000"/>
                <a:gd name="connsiteX9" fmla="*/ 2933700 w 2946400"/>
                <a:gd name="connsiteY9" fmla="*/ 762000 h 1143000"/>
                <a:gd name="connsiteX10" fmla="*/ 2781300 w 2946400"/>
                <a:gd name="connsiteY10" fmla="*/ 762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6400" h="1143000">
                  <a:moveTo>
                    <a:pt x="2857500" y="762000"/>
                  </a:moveTo>
                  <a:lnTo>
                    <a:pt x="1993900" y="762000"/>
                  </a:lnTo>
                  <a:lnTo>
                    <a:pt x="1981200" y="1143000"/>
                  </a:lnTo>
                  <a:lnTo>
                    <a:pt x="863600" y="1143000"/>
                  </a:lnTo>
                  <a:lnTo>
                    <a:pt x="863600" y="749300"/>
                  </a:lnTo>
                  <a:lnTo>
                    <a:pt x="0" y="749300"/>
                  </a:lnTo>
                  <a:lnTo>
                    <a:pt x="0" y="0"/>
                  </a:lnTo>
                  <a:lnTo>
                    <a:pt x="2946400" y="12700"/>
                  </a:lnTo>
                  <a:lnTo>
                    <a:pt x="2946400" y="12700"/>
                  </a:lnTo>
                  <a:lnTo>
                    <a:pt x="2933700" y="762000"/>
                  </a:lnTo>
                  <a:lnTo>
                    <a:pt x="2781300" y="76200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33823" name="TextBox 46"/>
            <p:cNvSpPr txBox="1">
              <a:spLocks noChangeArrowheads="1"/>
            </p:cNvSpPr>
            <p:nvPr/>
          </p:nvSpPr>
          <p:spPr bwMode="auto">
            <a:xfrm>
              <a:off x="1054100" y="3155434"/>
              <a:ext cx="14393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/>
                <a:t>Controller 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H="1">
              <a:off x="1543172" y="4291389"/>
              <a:ext cx="381104" cy="126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2469366" y="3892024"/>
              <a:ext cx="382691" cy="126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389992" y="3879321"/>
              <a:ext cx="382691" cy="126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02" name="Group 101"/>
          <p:cNvGrpSpPr>
            <a:grpSpLocks/>
          </p:cNvGrpSpPr>
          <p:nvPr/>
        </p:nvGrpSpPr>
        <p:grpSpPr bwMode="auto">
          <a:xfrm>
            <a:off x="3784600" y="1981200"/>
            <a:ext cx="4762500" cy="4144963"/>
            <a:chOff x="3784600" y="1981200"/>
            <a:chExt cx="4762500" cy="4144684"/>
          </a:xfrm>
        </p:grpSpPr>
        <p:sp>
          <p:nvSpPr>
            <p:cNvPr id="96" name="Freeform 95"/>
            <p:cNvSpPr/>
            <p:nvPr/>
          </p:nvSpPr>
          <p:spPr>
            <a:xfrm>
              <a:off x="5156200" y="1981200"/>
              <a:ext cx="3390900" cy="3022397"/>
            </a:xfrm>
            <a:custGeom>
              <a:avLst/>
              <a:gdLst>
                <a:gd name="connsiteX0" fmla="*/ 2400300 w 3390900"/>
                <a:gd name="connsiteY0" fmla="*/ 3022600 h 3022600"/>
                <a:gd name="connsiteX1" fmla="*/ 1016000 w 3390900"/>
                <a:gd name="connsiteY1" fmla="*/ 3009900 h 3022600"/>
                <a:gd name="connsiteX2" fmla="*/ 990600 w 3390900"/>
                <a:gd name="connsiteY2" fmla="*/ 2311400 h 3022600"/>
                <a:gd name="connsiteX3" fmla="*/ 0 w 3390900"/>
                <a:gd name="connsiteY3" fmla="*/ 2298700 h 3022600"/>
                <a:gd name="connsiteX4" fmla="*/ 25400 w 3390900"/>
                <a:gd name="connsiteY4" fmla="*/ 12700 h 3022600"/>
                <a:gd name="connsiteX5" fmla="*/ 3390900 w 3390900"/>
                <a:gd name="connsiteY5" fmla="*/ 0 h 3022600"/>
                <a:gd name="connsiteX6" fmla="*/ 3352800 w 3390900"/>
                <a:gd name="connsiteY6" fmla="*/ 2298700 h 3022600"/>
                <a:gd name="connsiteX7" fmla="*/ 2413000 w 3390900"/>
                <a:gd name="connsiteY7" fmla="*/ 2298700 h 3022600"/>
                <a:gd name="connsiteX8" fmla="*/ 2400300 w 3390900"/>
                <a:gd name="connsiteY8" fmla="*/ 3022600 h 302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0900" h="3022600">
                  <a:moveTo>
                    <a:pt x="2400300" y="3022600"/>
                  </a:moveTo>
                  <a:lnTo>
                    <a:pt x="1016000" y="3009900"/>
                  </a:lnTo>
                  <a:lnTo>
                    <a:pt x="990600" y="2311400"/>
                  </a:lnTo>
                  <a:lnTo>
                    <a:pt x="0" y="2298700"/>
                  </a:lnTo>
                  <a:lnTo>
                    <a:pt x="25400" y="12700"/>
                  </a:lnTo>
                  <a:lnTo>
                    <a:pt x="3390900" y="0"/>
                  </a:lnTo>
                  <a:lnTo>
                    <a:pt x="3352800" y="2298700"/>
                  </a:lnTo>
                  <a:lnTo>
                    <a:pt x="2413000" y="2298700"/>
                  </a:lnTo>
                  <a:lnTo>
                    <a:pt x="2400300" y="30226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cap="rnd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6330950" y="2079618"/>
              <a:ext cx="1033463" cy="70797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4A7EBB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tIns="91440" bIns="91440"/>
            <a:lstStyle/>
            <a:p>
              <a:pPr algn="ctr">
                <a:spcBef>
                  <a:spcPts val="1000"/>
                </a:spcBef>
                <a:defRPr/>
              </a:pPr>
              <a:endPara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Arial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 rot="5400000" flipH="1">
              <a:off x="6103194" y="3694679"/>
              <a:ext cx="1509611" cy="3352800"/>
            </a:xfrm>
            <a:custGeom>
              <a:avLst/>
              <a:gdLst/>
              <a:ahLst/>
              <a:cxnLst>
                <a:cxn ang="0">
                  <a:pos x="3244" y="0"/>
                </a:cxn>
                <a:cxn ang="0">
                  <a:pos x="18" y="19"/>
                </a:cxn>
                <a:cxn ang="0">
                  <a:pos x="0" y="3974"/>
                </a:cxn>
                <a:cxn ang="0">
                  <a:pos x="3244" y="3960"/>
                </a:cxn>
                <a:cxn ang="0">
                  <a:pos x="3244" y="2880"/>
                </a:cxn>
                <a:cxn ang="0">
                  <a:pos x="1804" y="2880"/>
                </a:cxn>
                <a:cxn ang="0">
                  <a:pos x="1804" y="1080"/>
                </a:cxn>
                <a:cxn ang="0">
                  <a:pos x="3244" y="1080"/>
                </a:cxn>
                <a:cxn ang="0">
                  <a:pos x="3244" y="0"/>
                </a:cxn>
              </a:cxnLst>
              <a:rect l="0" t="0" r="r" b="b"/>
              <a:pathLst>
                <a:path w="3244" h="3974">
                  <a:moveTo>
                    <a:pt x="3244" y="0"/>
                  </a:moveTo>
                  <a:lnTo>
                    <a:pt x="18" y="19"/>
                  </a:lnTo>
                  <a:lnTo>
                    <a:pt x="0" y="3974"/>
                  </a:lnTo>
                  <a:lnTo>
                    <a:pt x="3244" y="3960"/>
                  </a:lnTo>
                  <a:lnTo>
                    <a:pt x="3244" y="2880"/>
                  </a:lnTo>
                  <a:lnTo>
                    <a:pt x="1804" y="2880"/>
                  </a:lnTo>
                  <a:lnTo>
                    <a:pt x="1804" y="1080"/>
                  </a:lnTo>
                  <a:lnTo>
                    <a:pt x="3244" y="1080"/>
                  </a:lnTo>
                  <a:lnTo>
                    <a:pt x="3244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4450">
              <a:solidFill>
                <a:srgbClr val="4A7EBB"/>
              </a:solidFill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tIns="91440" bIns="91440"/>
            <a:lstStyle/>
            <a:p>
              <a:pPr>
                <a:defRPr/>
              </a:pPr>
              <a:endParaRPr lang="en-GB" dirty="0">
                <a:cs typeface="Arial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rot="5400000">
              <a:off x="6604052" y="4698513"/>
              <a:ext cx="525308" cy="1922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tIns="91440" bIns="91440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  <a:latin typeface="Cambria" charset="0"/>
                  <a:ea typeface="Times New Roman" charset="0"/>
                  <a:cs typeface="Arial" charset="0"/>
                </a:rPr>
                <a:t>Environment</a:t>
              </a:r>
              <a:endParaRPr lang="en-US" sz="2000" dirty="0">
                <a:latin typeface="Times New Roman" charset="0"/>
                <a:ea typeface="Times New Roman" charset="0"/>
                <a:cs typeface="Arial" charset="0"/>
              </a:endParaRPr>
            </a:p>
          </p:txBody>
        </p:sp>
        <p:sp>
          <p:nvSpPr>
            <p:cNvPr id="33807" name="TextBox 20"/>
            <p:cNvSpPr txBox="1">
              <a:spLocks noChangeArrowheads="1"/>
            </p:cNvSpPr>
            <p:nvPr/>
          </p:nvSpPr>
          <p:spPr bwMode="auto">
            <a:xfrm>
              <a:off x="6329017" y="2041554"/>
              <a:ext cx="101288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>
                  <a:latin typeface="Cambria" charset="0"/>
                  <a:cs typeface="Cambria" charset="0"/>
                </a:rPr>
                <a:t>Shared Object</a:t>
              </a:r>
            </a:p>
          </p:txBody>
        </p:sp>
        <p:sp>
          <p:nvSpPr>
            <p:cNvPr id="30" name="Freeform 29"/>
            <p:cNvSpPr/>
            <p:nvPr/>
          </p:nvSpPr>
          <p:spPr>
            <a:xfrm rot="5400000">
              <a:off x="5688886" y="2232700"/>
              <a:ext cx="2360453" cy="3035300"/>
            </a:xfrm>
            <a:custGeom>
              <a:avLst/>
              <a:gdLst>
                <a:gd name="connsiteX0" fmla="*/ 2222500 w 2222500"/>
                <a:gd name="connsiteY0" fmla="*/ 876300 h 3035300"/>
                <a:gd name="connsiteX1" fmla="*/ 2222500 w 2222500"/>
                <a:gd name="connsiteY1" fmla="*/ 2159000 h 3035300"/>
                <a:gd name="connsiteX2" fmla="*/ 1549400 w 2222500"/>
                <a:gd name="connsiteY2" fmla="*/ 2171700 h 3035300"/>
                <a:gd name="connsiteX3" fmla="*/ 1549400 w 2222500"/>
                <a:gd name="connsiteY3" fmla="*/ 3035300 h 3035300"/>
                <a:gd name="connsiteX4" fmla="*/ 38100 w 2222500"/>
                <a:gd name="connsiteY4" fmla="*/ 3022600 h 3035300"/>
                <a:gd name="connsiteX5" fmla="*/ 25400 w 2222500"/>
                <a:gd name="connsiteY5" fmla="*/ 2171700 h 3035300"/>
                <a:gd name="connsiteX6" fmla="*/ 749300 w 2222500"/>
                <a:gd name="connsiteY6" fmla="*/ 2159000 h 3035300"/>
                <a:gd name="connsiteX7" fmla="*/ 736600 w 2222500"/>
                <a:gd name="connsiteY7" fmla="*/ 901700 h 3035300"/>
                <a:gd name="connsiteX8" fmla="*/ 0 w 2222500"/>
                <a:gd name="connsiteY8" fmla="*/ 901700 h 3035300"/>
                <a:gd name="connsiteX9" fmla="*/ 0 w 2222500"/>
                <a:gd name="connsiteY9" fmla="*/ 0 h 3035300"/>
                <a:gd name="connsiteX10" fmla="*/ 1549400 w 2222500"/>
                <a:gd name="connsiteY10" fmla="*/ 0 h 3035300"/>
                <a:gd name="connsiteX11" fmla="*/ 1536700 w 2222500"/>
                <a:gd name="connsiteY11" fmla="*/ 876300 h 3035300"/>
                <a:gd name="connsiteX12" fmla="*/ 2222500 w 2222500"/>
                <a:gd name="connsiteY12" fmla="*/ 876300 h 303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2500" h="3035300">
                  <a:moveTo>
                    <a:pt x="2222500" y="876300"/>
                  </a:moveTo>
                  <a:lnTo>
                    <a:pt x="2222500" y="2159000"/>
                  </a:lnTo>
                  <a:lnTo>
                    <a:pt x="1549400" y="2171700"/>
                  </a:lnTo>
                  <a:lnTo>
                    <a:pt x="1549400" y="3035300"/>
                  </a:lnTo>
                  <a:lnTo>
                    <a:pt x="38100" y="3022600"/>
                  </a:lnTo>
                  <a:lnTo>
                    <a:pt x="25400" y="2171700"/>
                  </a:lnTo>
                  <a:lnTo>
                    <a:pt x="749300" y="2159000"/>
                  </a:lnTo>
                  <a:lnTo>
                    <a:pt x="736600" y="901700"/>
                  </a:lnTo>
                  <a:lnTo>
                    <a:pt x="0" y="901700"/>
                  </a:lnTo>
                  <a:lnTo>
                    <a:pt x="0" y="0"/>
                  </a:lnTo>
                  <a:lnTo>
                    <a:pt x="1549400" y="0"/>
                  </a:lnTo>
                  <a:lnTo>
                    <a:pt x="1536700" y="876300"/>
                  </a:lnTo>
                  <a:lnTo>
                    <a:pt x="2222500" y="8763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5400000" flipH="1" flipV="1">
              <a:off x="7103295" y="3766224"/>
              <a:ext cx="782585" cy="0"/>
            </a:xfrm>
            <a:prstGeom prst="line">
              <a:avLst/>
            </a:prstGeom>
            <a:noFill/>
            <a:ln w="44450">
              <a:solidFill>
                <a:schemeClr val="tx2"/>
              </a:solidFill>
              <a:prstDash val="solid"/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tIns="91440" bIns="91440"/>
            <a:lstStyle/>
            <a:p>
              <a:pPr>
                <a:defRPr/>
              </a:pPr>
              <a:endParaRPr lang="en-GB" dirty="0">
                <a:cs typeface="Arial" charset="0"/>
              </a:endParaRP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 rot="5400000">
              <a:off x="7057624" y="3077961"/>
              <a:ext cx="1838577" cy="6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43200" rIns="36000" bIns="4320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charset="0"/>
                  <a:cs typeface="Times New Roman" charset="0"/>
                </a:rPr>
                <a:t>Temperature Ctrl Task 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 rot="5400000">
              <a:off x="6337302" y="3714713"/>
              <a:ext cx="1174116" cy="861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charset="0"/>
                  <a:cs typeface="Times New Roman" charset="0"/>
                </a:rPr>
                <a:t>Display Update Task</a:t>
              </a:r>
            </a:p>
          </p:txBody>
        </p:sp>
        <p:sp>
          <p:nvSpPr>
            <p:cNvPr id="33812" name="Text Box 17"/>
            <p:cNvSpPr txBox="1">
              <a:spLocks noChangeArrowheads="1"/>
            </p:cNvSpPr>
            <p:nvPr/>
          </p:nvSpPr>
          <p:spPr bwMode="auto">
            <a:xfrm rot="5400000">
              <a:off x="4976668" y="3078545"/>
              <a:ext cx="1575923" cy="70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43200" rIns="36000" bIns="4320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charset="0"/>
                  <a:cs typeface="Times New Roman" charset="0"/>
                </a:rPr>
                <a:t>Heater Monitor Task</a:t>
              </a: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rot="5400000">
              <a:off x="5820595" y="3783686"/>
              <a:ext cx="798459" cy="0"/>
            </a:xfrm>
            <a:prstGeom prst="line">
              <a:avLst/>
            </a:prstGeom>
            <a:noFill/>
            <a:ln w="44450">
              <a:solidFill>
                <a:schemeClr val="tx2"/>
              </a:solidFill>
              <a:prstDash val="solid"/>
              <a:round/>
              <a:headEnd/>
              <a:tailEnd/>
            </a:ln>
            <a:effectLst>
              <a:outerShdw blurRad="38100" dist="25400" dir="5400000" algn="ctr" rotWithShape="0">
                <a:srgbClr val="000000">
                  <a:alpha val="35001"/>
                </a:srgbClr>
              </a:outerShdw>
            </a:effectLst>
          </p:spPr>
          <p:txBody>
            <a:bodyPr tIns="91440" bIns="91440"/>
            <a:lstStyle/>
            <a:p>
              <a:pPr>
                <a:defRPr/>
              </a:pPr>
              <a:endParaRPr lang="en-GB" dirty="0">
                <a:cs typeface="Arial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5453869" y="4418642"/>
              <a:ext cx="382561" cy="12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7762094" y="4417055"/>
              <a:ext cx="396848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6200000" flipH="1">
              <a:off x="6723074" y="5103602"/>
              <a:ext cx="358751" cy="12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16200000" flipV="1">
              <a:off x="6577031" y="3062215"/>
              <a:ext cx="53971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flipV="1">
              <a:off x="5799138" y="2262169"/>
              <a:ext cx="508000" cy="307954"/>
            </a:xfrm>
            <a:prstGeom prst="bentConnector3">
              <a:avLst>
                <a:gd name="adj1" fmla="val 2509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0800000">
              <a:off x="7400925" y="2262169"/>
              <a:ext cx="560388" cy="307954"/>
            </a:xfrm>
            <a:prstGeom prst="bentConnector3">
              <a:avLst>
                <a:gd name="adj1" fmla="val 12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Line Callout 2 (No Border) 97"/>
            <p:cNvSpPr/>
            <p:nvPr/>
          </p:nvSpPr>
          <p:spPr>
            <a:xfrm>
              <a:off x="3784600" y="2300267"/>
              <a:ext cx="1143000" cy="541301"/>
            </a:xfrm>
            <a:prstGeom prst="callout2">
              <a:avLst>
                <a:gd name="adj1" fmla="val 7037"/>
                <a:gd name="adj2" fmla="val 139018"/>
                <a:gd name="adj3" fmla="val 49204"/>
                <a:gd name="adj4" fmla="val 110756"/>
                <a:gd name="adj5" fmla="val 51593"/>
                <a:gd name="adj6" fmla="val 92192"/>
              </a:avLst>
            </a:prstGeom>
            <a:noFill/>
            <a:ln w="12700" cmpd="sng">
              <a:headEnd type="triangle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dirty="0">
                  <a:solidFill>
                    <a:schemeClr val="tx1"/>
                  </a:solidFill>
                </a:rPr>
                <a:t>Controller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0" y="369888"/>
            <a:ext cx="1701800" cy="444500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Heating_Ctrl_M0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1219200"/>
            <a:ext cx="1701800" cy="484188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Heating_Ctrl_M1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7708900" y="814388"/>
            <a:ext cx="0" cy="404812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71600" y="2406650"/>
            <a:ext cx="1296988" cy="484188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Environment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1513" y="2355850"/>
            <a:ext cx="1374775" cy="484188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HCtrl_M0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4213" y="3213100"/>
            <a:ext cx="1366837" cy="442913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HCtrl_M1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59200" y="4318000"/>
            <a:ext cx="1647825" cy="67627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Temperature Ctrl Task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46725" y="4319588"/>
            <a:ext cx="1554163" cy="67627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Heater Monitor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 Task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64400" y="4319588"/>
            <a:ext cx="1422400" cy="67627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Display Update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 Task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98738" y="4319588"/>
            <a:ext cx="998537" cy="67627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Shared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 Object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831" name="TextBox 22"/>
          <p:cNvSpPr txBox="1">
            <a:spLocks noChangeArrowheads="1"/>
          </p:cNvSpPr>
          <p:nvPr/>
        </p:nvSpPr>
        <p:spPr bwMode="auto">
          <a:xfrm>
            <a:off x="4778375" y="446088"/>
            <a:ext cx="180022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600" dirty="0">
                <a:solidFill>
                  <a:srgbClr val="FF0000"/>
                </a:solidFill>
              </a:rPr>
              <a:t>Specification Level</a:t>
            </a:r>
          </a:p>
        </p:txBody>
      </p:sp>
      <p:sp>
        <p:nvSpPr>
          <p:cNvPr id="34832" name="TextBox 23"/>
          <p:cNvSpPr txBox="1">
            <a:spLocks noChangeArrowheads="1"/>
          </p:cNvSpPr>
          <p:nvPr/>
        </p:nvSpPr>
        <p:spPr bwMode="auto">
          <a:xfrm>
            <a:off x="4778375" y="1270000"/>
            <a:ext cx="1801813" cy="338554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600" dirty="0" smtClean="0">
                <a:solidFill>
                  <a:srgbClr val="FF0000"/>
                </a:solidFill>
              </a:rPr>
              <a:t>Refinement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7708900" y="1703388"/>
            <a:ext cx="0" cy="652462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34" name="TextBox 25"/>
          <p:cNvSpPr txBox="1">
            <a:spLocks noChangeArrowheads="1"/>
          </p:cNvSpPr>
          <p:nvPr/>
        </p:nvSpPr>
        <p:spPr bwMode="auto">
          <a:xfrm>
            <a:off x="4117975" y="2101850"/>
            <a:ext cx="1617663" cy="5857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600" dirty="0">
                <a:solidFill>
                  <a:srgbClr val="FF0000"/>
                </a:solidFill>
              </a:rPr>
              <a:t>First Level</a:t>
            </a:r>
          </a:p>
          <a:p>
            <a:pPr algn="ctr" eaLnBrk="1" hangingPunct="1"/>
            <a:r>
              <a:rPr lang="en-GB" sz="1600" dirty="0">
                <a:solidFill>
                  <a:srgbClr val="FF0000"/>
                </a:solidFill>
              </a:rPr>
              <a:t> Decomposition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71900" y="5378450"/>
            <a:ext cx="1636713" cy="67627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Temperature Ctrl Task1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98738" y="5381625"/>
            <a:ext cx="998537" cy="67627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Shared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 Object1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74800" y="5373688"/>
            <a:ext cx="884238" cy="676275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Environ1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17" idx="2"/>
            <a:endCxn id="18" idx="0"/>
          </p:cNvCxnSpPr>
          <p:nvPr/>
        </p:nvCxnSpPr>
        <p:spPr>
          <a:xfrm>
            <a:off x="7708900" y="2840038"/>
            <a:ext cx="7938" cy="373062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2"/>
            <a:endCxn id="22" idx="0"/>
          </p:cNvCxnSpPr>
          <p:nvPr/>
        </p:nvCxnSpPr>
        <p:spPr>
          <a:xfrm rot="5400000">
            <a:off x="5075238" y="1677988"/>
            <a:ext cx="663575" cy="4619625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9" idx="0"/>
          </p:cNvCxnSpPr>
          <p:nvPr/>
        </p:nvCxnSpPr>
        <p:spPr>
          <a:xfrm>
            <a:off x="4583113" y="3987800"/>
            <a:ext cx="0" cy="33020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096001" y="4157662"/>
            <a:ext cx="315912" cy="476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0"/>
          </p:cNvCxnSpPr>
          <p:nvPr/>
        </p:nvCxnSpPr>
        <p:spPr>
          <a:xfrm>
            <a:off x="7975600" y="4002088"/>
            <a:ext cx="0" cy="31750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47" idx="0"/>
          </p:cNvCxnSpPr>
          <p:nvPr/>
        </p:nvCxnSpPr>
        <p:spPr>
          <a:xfrm>
            <a:off x="7975600" y="4995863"/>
            <a:ext cx="0" cy="38893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</p:cNvCxnSpPr>
          <p:nvPr/>
        </p:nvCxnSpPr>
        <p:spPr>
          <a:xfrm>
            <a:off x="6323013" y="4995863"/>
            <a:ext cx="0" cy="38258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2"/>
            <a:endCxn id="27" idx="0"/>
          </p:cNvCxnSpPr>
          <p:nvPr/>
        </p:nvCxnSpPr>
        <p:spPr>
          <a:xfrm>
            <a:off x="4583113" y="4994275"/>
            <a:ext cx="6350" cy="384175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30" idx="0"/>
          </p:cNvCxnSpPr>
          <p:nvPr/>
        </p:nvCxnSpPr>
        <p:spPr>
          <a:xfrm>
            <a:off x="3097213" y="4995863"/>
            <a:ext cx="0" cy="385762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47" name="TextBox 41"/>
          <p:cNvSpPr txBox="1">
            <a:spLocks noChangeArrowheads="1"/>
          </p:cNvSpPr>
          <p:nvPr/>
        </p:nvSpPr>
        <p:spPr bwMode="auto">
          <a:xfrm>
            <a:off x="3635896" y="3645024"/>
            <a:ext cx="1530350" cy="584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600" dirty="0">
                <a:solidFill>
                  <a:srgbClr val="FF0000"/>
                </a:solidFill>
              </a:rPr>
              <a:t>Second Level Decomposition</a:t>
            </a:r>
          </a:p>
        </p:txBody>
      </p:sp>
      <p:sp>
        <p:nvSpPr>
          <p:cNvPr id="34848" name="TextBox 42"/>
          <p:cNvSpPr txBox="1">
            <a:spLocks noChangeArrowheads="1"/>
          </p:cNvSpPr>
          <p:nvPr/>
        </p:nvSpPr>
        <p:spPr bwMode="auto">
          <a:xfrm>
            <a:off x="5299075" y="3049588"/>
            <a:ext cx="1722438" cy="58477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600" dirty="0">
                <a:solidFill>
                  <a:srgbClr val="FF0000"/>
                </a:solidFill>
              </a:rPr>
              <a:t>Further Refinement</a:t>
            </a:r>
          </a:p>
        </p:txBody>
      </p:sp>
      <p:cxnSp>
        <p:nvCxnSpPr>
          <p:cNvPr id="44" name="Elbow Connector 43"/>
          <p:cNvCxnSpPr>
            <a:stCxn id="14" idx="2"/>
            <a:endCxn id="16" idx="0"/>
          </p:cNvCxnSpPr>
          <p:nvPr/>
        </p:nvCxnSpPr>
        <p:spPr>
          <a:xfrm rot="5400000">
            <a:off x="4513263" y="-788987"/>
            <a:ext cx="703262" cy="5688012"/>
          </a:xfrm>
          <a:prstGeom prst="bentConnector3">
            <a:avLst>
              <a:gd name="adj1" fmla="val 57219"/>
            </a:avLst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50" name="TextBox 44"/>
          <p:cNvSpPr txBox="1">
            <a:spLocks noChangeArrowheads="1"/>
          </p:cNvSpPr>
          <p:nvPr/>
        </p:nvSpPr>
        <p:spPr bwMode="auto">
          <a:xfrm>
            <a:off x="100013" y="5437188"/>
            <a:ext cx="1296987" cy="338554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600" dirty="0" smtClean="0">
                <a:solidFill>
                  <a:srgbClr val="FF0000"/>
                </a:solidFill>
              </a:rPr>
              <a:t>Task Bodies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313" y="776288"/>
            <a:ext cx="4332287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Event</a:t>
            </a:r>
            <a:r>
              <a:rPr lang="en-GB" sz="2400" dirty="0">
                <a:solidFill>
                  <a:srgbClr val="0000FF"/>
                </a:solidFill>
                <a:latin typeface="Times New Roman"/>
                <a:cs typeface="Times New Roman"/>
              </a:rPr>
              <a:t>-B Development for the Heating Controller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64400" y="5384800"/>
            <a:ext cx="1422400" cy="6762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Display Update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 Task1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59425" y="5386388"/>
            <a:ext cx="1554163" cy="6762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Heater Monitor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 Task1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659688" y="3987800"/>
            <a:ext cx="328612" cy="0"/>
          </a:xfrm>
          <a:prstGeom prst="straightConnector1">
            <a:avLst/>
          </a:prstGeom>
          <a:ln>
            <a:solidFill>
              <a:srgbClr val="4F81BD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2"/>
            <a:endCxn id="31" idx="0"/>
          </p:cNvCxnSpPr>
          <p:nvPr/>
        </p:nvCxnSpPr>
        <p:spPr>
          <a:xfrm rot="5400000">
            <a:off x="777876" y="4130675"/>
            <a:ext cx="2482850" cy="3175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5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Not (yet) supporting…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Dynamic </a:t>
            </a:r>
            <a:r>
              <a:rPr lang="en-US" dirty="0" smtClean="0"/>
              <a:t>task structures</a:t>
            </a:r>
          </a:p>
          <a:p>
            <a:r>
              <a:rPr lang="en-US" dirty="0" smtClean="0"/>
              <a:t>Fine-grained locking of shared variables</a:t>
            </a:r>
          </a:p>
          <a:p>
            <a:r>
              <a:rPr lang="en-US" dirty="0" smtClean="0"/>
              <a:t>Reasoning about timing properties of tasks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F8B9-74A9-1644-8A00-D65FA2CB18E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Wrap-up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Important Messages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Role of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formal </a:t>
            </a:r>
            <a:r>
              <a:rPr lang="en-US" sz="2800" dirty="0" err="1" smtClean="0">
                <a:solidFill>
                  <a:srgbClr val="0000FF"/>
                </a:solidFill>
                <a:latin typeface="Calibri"/>
                <a:cs typeface="Calibri"/>
              </a:rPr>
              <a:t>modelling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 /problem abstraction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increase understanding of problem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decrease errors</a:t>
            </a:r>
          </a:p>
          <a:p>
            <a:r>
              <a:rPr lang="en-US" sz="2800" dirty="0" smtClean="0">
                <a:latin typeface="Calibri"/>
                <a:cs typeface="Calibri"/>
              </a:rPr>
              <a:t>Role of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refinement </a:t>
            </a:r>
            <a:r>
              <a:rPr lang="en-US" sz="2800" dirty="0" smtClean="0">
                <a:latin typeface="Calibri"/>
                <a:cs typeface="Calibri"/>
              </a:rPr>
              <a:t>and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 decomposition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cs typeface="Calibri"/>
              </a:rPr>
              <a:t>manage complexity through </a:t>
            </a:r>
            <a:r>
              <a:rPr lang="en-US" sz="2400" dirty="0" smtClean="0">
                <a:latin typeface="Calibri"/>
                <a:cs typeface="Calibri"/>
              </a:rPr>
              <a:t>multiple levels of abstraction and architecture</a:t>
            </a:r>
          </a:p>
          <a:p>
            <a:r>
              <a:rPr lang="en-US" sz="2800" dirty="0" smtClean="0">
                <a:latin typeface="Calibri"/>
                <a:cs typeface="Calibri"/>
              </a:rPr>
              <a:t>Role of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verification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improve quality of models (consistency, invariants)</a:t>
            </a:r>
          </a:p>
          <a:p>
            <a:r>
              <a:rPr lang="en-US" sz="2800" dirty="0" smtClean="0">
                <a:latin typeface="Calibri"/>
                <a:cs typeface="Calibri"/>
              </a:rPr>
              <a:t>Role of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tools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make verification as automatic as possible, pin-pointing errors and even </a:t>
            </a:r>
            <a:r>
              <a:rPr lang="en-US" sz="2400" i="1" dirty="0" smtClean="0">
                <a:latin typeface="Calibri"/>
                <a:cs typeface="Calibri"/>
              </a:rPr>
              <a:t>suggesting </a:t>
            </a:r>
            <a:r>
              <a:rPr lang="en-US" sz="2400" dirty="0" smtClean="0">
                <a:latin typeface="Calibri"/>
                <a:cs typeface="Calibri"/>
              </a:rPr>
              <a:t>improvements</a:t>
            </a:r>
          </a:p>
          <a:p>
            <a:r>
              <a:rPr lang="en-US" sz="2824" dirty="0" smtClean="0">
                <a:latin typeface="Calibri"/>
                <a:cs typeface="Calibri"/>
              </a:rPr>
              <a:t>Event-B can and should be </a:t>
            </a:r>
            <a:r>
              <a:rPr lang="en-US" sz="2824" dirty="0" smtClean="0">
                <a:solidFill>
                  <a:srgbClr val="0000FF"/>
                </a:solidFill>
                <a:latin typeface="Calibri"/>
                <a:cs typeface="Calibri"/>
              </a:rPr>
              <a:t>linked </a:t>
            </a:r>
            <a:r>
              <a:rPr lang="en-US" sz="2824" dirty="0" smtClean="0">
                <a:latin typeface="Calibri"/>
                <a:cs typeface="Calibri"/>
              </a:rPr>
              <a:t>with </a:t>
            </a:r>
            <a:r>
              <a:rPr lang="en-US" sz="2824" dirty="0" smtClean="0">
                <a:solidFill>
                  <a:srgbClr val="0000FF"/>
                </a:solidFill>
                <a:latin typeface="Calibri"/>
                <a:cs typeface="Calibri"/>
              </a:rPr>
              <a:t>complementary </a:t>
            </a:r>
            <a:r>
              <a:rPr lang="en-US" sz="2824" dirty="0" smtClean="0">
                <a:latin typeface="Calibri"/>
                <a:cs typeface="Calibri"/>
              </a:rPr>
              <a:t>methods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9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Challenges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More </a:t>
            </a:r>
            <a:r>
              <a:rPr lang="en-US" dirty="0"/>
              <a:t>powerful proof automation </a:t>
            </a:r>
          </a:p>
          <a:p>
            <a:r>
              <a:rPr lang="en-US" dirty="0" smtClean="0"/>
              <a:t>Richer </a:t>
            </a:r>
            <a:r>
              <a:rPr lang="en-US" dirty="0" err="1" smtClean="0"/>
              <a:t>modelling</a:t>
            </a:r>
            <a:r>
              <a:rPr lang="en-US" dirty="0" smtClean="0"/>
              <a:t> and refinement patterns</a:t>
            </a:r>
          </a:p>
          <a:p>
            <a:pPr lvl="1"/>
            <a:r>
              <a:rPr lang="en-US" dirty="0" smtClean="0"/>
              <a:t>General and domain specific</a:t>
            </a:r>
          </a:p>
          <a:p>
            <a:pPr lvl="1"/>
            <a:r>
              <a:rPr lang="en-US" dirty="0" smtClean="0"/>
              <a:t>Automated application of patterns</a:t>
            </a:r>
          </a:p>
          <a:p>
            <a:r>
              <a:rPr lang="en-US" dirty="0" smtClean="0"/>
              <a:t>Code generation: </a:t>
            </a:r>
          </a:p>
          <a:p>
            <a:pPr lvl="1"/>
            <a:r>
              <a:rPr lang="en-US" dirty="0" smtClean="0"/>
              <a:t>support much broader program structures</a:t>
            </a:r>
          </a:p>
          <a:p>
            <a:r>
              <a:rPr lang="en-US" dirty="0" smtClean="0"/>
              <a:t>Linking systematic requirements analysis with problem abstraction</a:t>
            </a:r>
          </a:p>
          <a:p>
            <a:pPr lvl="1"/>
            <a:r>
              <a:rPr lang="en-US" dirty="0" smtClean="0"/>
              <a:t>General and domain-specific </a:t>
            </a:r>
          </a:p>
          <a:p>
            <a:pPr lvl="1"/>
            <a:r>
              <a:rPr lang="en-US" dirty="0" smtClean="0"/>
              <a:t>Problem structure versus solution structure</a:t>
            </a:r>
          </a:p>
          <a:p>
            <a:r>
              <a:rPr lang="en-US" dirty="0" smtClean="0"/>
              <a:t>More experimental validation of methods and tools in realistic industrial settings</a:t>
            </a:r>
          </a:p>
          <a:p>
            <a:r>
              <a:rPr lang="en-US" dirty="0" smtClean="0"/>
              <a:t>Education/training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Keep up to date / contribute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www.event-b.org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wiki.event-b.org</a:t>
            </a:r>
            <a:endParaRPr lang="en-US" dirty="0" smtClean="0"/>
          </a:p>
          <a:p>
            <a:pPr lvl="1"/>
            <a:r>
              <a:rPr lang="en-US" dirty="0" smtClean="0"/>
              <a:t>share your Event-B models</a:t>
            </a:r>
          </a:p>
          <a:p>
            <a:pPr lvl="1"/>
            <a:r>
              <a:rPr lang="en-US" dirty="0" smtClean="0"/>
              <a:t>share your plug-in plans</a:t>
            </a:r>
          </a:p>
          <a:p>
            <a:pPr lvl="1"/>
            <a:r>
              <a:rPr lang="en-US" dirty="0" smtClean="0"/>
              <a:t>suggest plug-in ideas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4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Atomicity </a:t>
            </a:r>
            <a:r>
              <a:rPr lang="en-US" i="1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machine decomposition of ATM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Abstract Events for Cash </a:t>
            </a:r>
            <a:r>
              <a:rPr lang="en-US" i="1" dirty="0" err="1" smtClean="0">
                <a:solidFill>
                  <a:srgbClr val="0000FF"/>
                </a:solidFill>
              </a:rPr>
              <a:t>Withdrawl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000" y="1686175"/>
            <a:ext cx="1981200" cy="6096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i="1" dirty="0" smtClean="0">
                <a:solidFill>
                  <a:srgbClr val="000000"/>
                </a:solidFill>
              </a:rPr>
              <a:t>Transaction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78746" y="3637924"/>
            <a:ext cx="13356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cxnSp>
        <p:nvCxnSpPr>
          <p:cNvPr id="7" name="Straight Connector 6"/>
          <p:cNvCxnSpPr>
            <a:stCxn id="6" idx="0"/>
            <a:endCxn id="12" idx="6"/>
          </p:cNvCxnSpPr>
          <p:nvPr/>
        </p:nvCxnSpPr>
        <p:spPr>
          <a:xfrm flipH="1" flipV="1">
            <a:off x="4788024" y="2940868"/>
            <a:ext cx="1958565" cy="69705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ounded Rectangle 7"/>
          <p:cNvSpPr/>
          <p:nvPr/>
        </p:nvSpPr>
        <p:spPr>
          <a:xfrm>
            <a:off x="1349323" y="3637922"/>
            <a:ext cx="13594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LowCash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90548" y="3637924"/>
            <a:ext cx="1272751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LowBal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12" idx="2"/>
            <a:endCxn id="8" idx="0"/>
          </p:cNvCxnSpPr>
          <p:nvPr/>
        </p:nvCxnSpPr>
        <p:spPr>
          <a:xfrm flipH="1">
            <a:off x="2029066" y="2940868"/>
            <a:ext cx="2031981" cy="697054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2" idx="4"/>
            <a:endCxn id="9" idx="0"/>
          </p:cNvCxnSpPr>
          <p:nvPr/>
        </p:nvCxnSpPr>
        <p:spPr>
          <a:xfrm>
            <a:off x="4424536" y="3207568"/>
            <a:ext cx="2388" cy="43035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4061047" y="2674168"/>
            <a:ext cx="726977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xor</a:t>
            </a:r>
            <a:endParaRPr lang="en-US" sz="2000" dirty="0"/>
          </a:p>
        </p:txBody>
      </p: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4419600" y="2295775"/>
            <a:ext cx="4936" cy="378393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907092" y="4437112"/>
            <a:ext cx="71212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ATM transaction results in one of three outcomes</a:t>
            </a:r>
          </a:p>
          <a:p>
            <a:endParaRPr lang="en-US" sz="2400" i="1" dirty="0" smtClean="0"/>
          </a:p>
          <a:p>
            <a:r>
              <a:rPr lang="en-US" sz="2400" dirty="0" smtClean="0"/>
              <a:t>Distributed implementation with </a:t>
            </a:r>
            <a:r>
              <a:rPr lang="en-US" sz="2400" dirty="0" smtClean="0">
                <a:solidFill>
                  <a:srgbClr val="FF0000"/>
                </a:solidFill>
              </a:rPr>
              <a:t>ATM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8000"/>
                </a:solidFill>
              </a:rPr>
              <a:t>Bank</a:t>
            </a:r>
            <a:r>
              <a:rPr lang="en-US" sz="2400" dirty="0" smtClean="0"/>
              <a:t> server: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i="1" dirty="0" err="1" smtClean="0"/>
              <a:t>LowCash</a:t>
            </a:r>
            <a:r>
              <a:rPr lang="en-US" sz="2400" dirty="0" smtClean="0"/>
              <a:t> only affects the </a:t>
            </a:r>
            <a:r>
              <a:rPr lang="en-US" sz="2400" dirty="0" smtClean="0">
                <a:solidFill>
                  <a:srgbClr val="FF0000"/>
                </a:solidFill>
              </a:rPr>
              <a:t>ATM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	</a:t>
            </a:r>
            <a:r>
              <a:rPr lang="en-US" sz="2400" i="1" dirty="0" err="1" smtClean="0"/>
              <a:t>LowBal</a:t>
            </a:r>
            <a:r>
              <a:rPr lang="en-US" sz="2400" dirty="0" smtClean="0"/>
              <a:t> and </a:t>
            </a:r>
            <a:r>
              <a:rPr lang="en-US" sz="2400" i="1" dirty="0" smtClean="0"/>
              <a:t>Withdraw</a:t>
            </a:r>
            <a:r>
              <a:rPr lang="en-US" sz="2400" dirty="0" smtClean="0"/>
              <a:t> affect </a:t>
            </a:r>
            <a:r>
              <a:rPr lang="en-US" sz="2400" dirty="0" smtClean="0">
                <a:solidFill>
                  <a:srgbClr val="FF0000"/>
                </a:solidFill>
              </a:rPr>
              <a:t>ATM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8000"/>
                </a:solidFill>
              </a:rPr>
              <a:t>Bank</a:t>
            </a:r>
          </a:p>
          <a:p>
            <a:endParaRPr 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LowCash</a:t>
            </a:r>
            <a:r>
              <a:rPr lang="en-US" i="1" dirty="0" smtClean="0">
                <a:solidFill>
                  <a:srgbClr val="0000FF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eparate </a:t>
            </a:r>
            <a:r>
              <a:rPr lang="en-US" dirty="0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ser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equest from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ATM response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000" y="1715373"/>
            <a:ext cx="1981200" cy="6096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i="1" dirty="0" smtClean="0">
                <a:solidFill>
                  <a:srgbClr val="000000"/>
                </a:solidFill>
              </a:rPr>
              <a:t>Transaction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78746" y="3667122"/>
            <a:ext cx="13356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cxnSp>
        <p:nvCxnSpPr>
          <p:cNvPr id="7" name="Straight Connector 6"/>
          <p:cNvCxnSpPr>
            <a:stCxn id="6" idx="0"/>
          </p:cNvCxnSpPr>
          <p:nvPr/>
        </p:nvCxnSpPr>
        <p:spPr>
          <a:xfrm flipH="1" flipV="1">
            <a:off x="4706144" y="2970066"/>
            <a:ext cx="2040445" cy="69705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ounded Rectangle 7"/>
          <p:cNvSpPr/>
          <p:nvPr/>
        </p:nvSpPr>
        <p:spPr>
          <a:xfrm>
            <a:off x="1349323" y="3667120"/>
            <a:ext cx="13594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LowCash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90548" y="3667122"/>
            <a:ext cx="1272751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LowBal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endCxn id="8" idx="0"/>
          </p:cNvCxnSpPr>
          <p:nvPr/>
        </p:nvCxnSpPr>
        <p:spPr>
          <a:xfrm flipH="1">
            <a:off x="2029066" y="2970066"/>
            <a:ext cx="2103989" cy="697054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endCxn id="9" idx="0"/>
          </p:cNvCxnSpPr>
          <p:nvPr/>
        </p:nvCxnSpPr>
        <p:spPr>
          <a:xfrm>
            <a:off x="4419600" y="3236766"/>
            <a:ext cx="7324" cy="43035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5" idx="2"/>
          </p:cNvCxnSpPr>
          <p:nvPr/>
        </p:nvCxnSpPr>
        <p:spPr>
          <a:xfrm>
            <a:off x="4419600" y="2324973"/>
            <a:ext cx="0" cy="378393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ounded Rectangle 20"/>
          <p:cNvSpPr/>
          <p:nvPr/>
        </p:nvSpPr>
        <p:spPr>
          <a:xfrm>
            <a:off x="457200" y="5307319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Cash</a:t>
            </a:r>
          </a:p>
        </p:txBody>
      </p:sp>
      <p:cxnSp>
        <p:nvCxnSpPr>
          <p:cNvPr id="22" name="Straight Connector 21"/>
          <p:cNvCxnSpPr>
            <a:stCxn id="21" idx="0"/>
            <a:endCxn id="8" idx="2"/>
          </p:cNvCxnSpPr>
          <p:nvPr/>
        </p:nvCxnSpPr>
        <p:spPr>
          <a:xfrm flipV="1">
            <a:off x="921901" y="4276720"/>
            <a:ext cx="1107165" cy="1030599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ounded Rectangle 23"/>
          <p:cNvSpPr/>
          <p:nvPr/>
        </p:nvSpPr>
        <p:spPr>
          <a:xfrm>
            <a:off x="2638038" y="5307319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Low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Cash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4" idx="0"/>
            <a:endCxn id="8" idx="2"/>
          </p:cNvCxnSpPr>
          <p:nvPr/>
        </p:nvCxnSpPr>
        <p:spPr>
          <a:xfrm flipH="1" flipV="1">
            <a:off x="2029066" y="4276720"/>
            <a:ext cx="1137402" cy="1030599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61047" y="2708920"/>
            <a:ext cx="726977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xor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374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LowBal</a:t>
            </a:r>
            <a:r>
              <a:rPr lang="en-US" dirty="0" smtClean="0">
                <a:solidFill>
                  <a:srgbClr val="0000FF"/>
                </a:solidFill>
              </a:rPr>
              <a:t>: introduce protocol steps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000" y="1412776"/>
            <a:ext cx="1981200" cy="6096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i="1" dirty="0" smtClean="0">
                <a:solidFill>
                  <a:srgbClr val="000000"/>
                </a:solidFill>
              </a:rPr>
              <a:t>Transaction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78746" y="3364525"/>
            <a:ext cx="13356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cxnSp>
        <p:nvCxnSpPr>
          <p:cNvPr id="7" name="Straight Connector 6"/>
          <p:cNvCxnSpPr>
            <a:stCxn id="6" idx="0"/>
          </p:cNvCxnSpPr>
          <p:nvPr/>
        </p:nvCxnSpPr>
        <p:spPr>
          <a:xfrm flipH="1" flipV="1">
            <a:off x="4706144" y="2667469"/>
            <a:ext cx="2040445" cy="69705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ounded Rectangle 7"/>
          <p:cNvSpPr/>
          <p:nvPr/>
        </p:nvSpPr>
        <p:spPr>
          <a:xfrm>
            <a:off x="1349323" y="3364523"/>
            <a:ext cx="13594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LowCash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endCxn id="8" idx="0"/>
          </p:cNvCxnSpPr>
          <p:nvPr/>
        </p:nvCxnSpPr>
        <p:spPr>
          <a:xfrm flipH="1">
            <a:off x="2029066" y="2667469"/>
            <a:ext cx="2103989" cy="697054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2934169"/>
            <a:ext cx="7324" cy="430356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5" idx="2"/>
          </p:cNvCxnSpPr>
          <p:nvPr/>
        </p:nvCxnSpPr>
        <p:spPr>
          <a:xfrm>
            <a:off x="4419600" y="2022376"/>
            <a:ext cx="0" cy="378393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endCxn id="8" idx="2"/>
          </p:cNvCxnSpPr>
          <p:nvPr/>
        </p:nvCxnSpPr>
        <p:spPr>
          <a:xfrm flipV="1">
            <a:off x="1515281" y="3974123"/>
            <a:ext cx="513785" cy="631775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endCxn id="8" idx="2"/>
          </p:cNvCxnSpPr>
          <p:nvPr/>
        </p:nvCxnSpPr>
        <p:spPr>
          <a:xfrm flipH="1" flipV="1">
            <a:off x="2029066" y="3974123"/>
            <a:ext cx="496403" cy="631775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ounded Rectangle 25"/>
          <p:cNvSpPr/>
          <p:nvPr/>
        </p:nvSpPr>
        <p:spPr>
          <a:xfrm>
            <a:off x="3790548" y="3364525"/>
            <a:ext cx="1272751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LowBal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67422" y="5483785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Req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Cash</a:t>
            </a:r>
          </a:p>
        </p:txBody>
      </p:sp>
      <p:cxnSp>
        <p:nvCxnSpPr>
          <p:cNvPr id="28" name="Straight Connector 27"/>
          <p:cNvCxnSpPr>
            <a:stCxn id="27" idx="0"/>
            <a:endCxn id="26" idx="2"/>
          </p:cNvCxnSpPr>
          <p:nvPr/>
        </p:nvCxnSpPr>
        <p:spPr>
          <a:xfrm flipV="1">
            <a:off x="2132123" y="3974125"/>
            <a:ext cx="2294801" cy="150966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ounded Rectangle 28"/>
          <p:cNvSpPr/>
          <p:nvPr/>
        </p:nvSpPr>
        <p:spPr>
          <a:xfrm>
            <a:off x="2796706" y="5483785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9" idx="0"/>
            <a:endCxn id="26" idx="2"/>
          </p:cNvCxnSpPr>
          <p:nvPr/>
        </p:nvCxnSpPr>
        <p:spPr>
          <a:xfrm flipV="1">
            <a:off x="3261407" y="3974125"/>
            <a:ext cx="1165517" cy="150966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ounded Rectangle 30"/>
          <p:cNvSpPr/>
          <p:nvPr/>
        </p:nvSpPr>
        <p:spPr>
          <a:xfrm>
            <a:off x="5410200" y="5483785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</a:rPr>
              <a:t>LowBal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5" idx="0"/>
            <a:endCxn id="26" idx="2"/>
          </p:cNvCxnSpPr>
          <p:nvPr/>
        </p:nvCxnSpPr>
        <p:spPr>
          <a:xfrm flipH="1" flipV="1">
            <a:off x="4426924" y="3974125"/>
            <a:ext cx="120702" cy="150966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31" idx="0"/>
            <a:endCxn id="26" idx="2"/>
          </p:cNvCxnSpPr>
          <p:nvPr/>
        </p:nvCxnSpPr>
        <p:spPr>
          <a:xfrm flipH="1" flipV="1">
            <a:off x="4426924" y="3974125"/>
            <a:ext cx="1511706" cy="150966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019196" y="5483785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Resp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NOK</a:t>
            </a:r>
          </a:p>
        </p:txBody>
      </p:sp>
      <p:sp>
        <p:nvSpPr>
          <p:cNvPr id="36" name="Oval 35"/>
          <p:cNvSpPr/>
          <p:nvPr/>
        </p:nvSpPr>
        <p:spPr>
          <a:xfrm>
            <a:off x="4061047" y="2419789"/>
            <a:ext cx="726977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xor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024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Withdraw: separate </a:t>
            </a:r>
            <a:r>
              <a:rPr lang="en-US" dirty="0">
                <a:solidFill>
                  <a:srgbClr val="0000FF"/>
                </a:solidFill>
              </a:rPr>
              <a:t>cash delivery and balance reduction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7058" y="1673548"/>
            <a:ext cx="1335685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Withdraw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03213" y="2779168"/>
            <a:ext cx="929402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Deliv</a:t>
            </a:r>
            <a:r>
              <a:rPr lang="en-US" sz="2000" dirty="0" smtClean="0">
                <a:solidFill>
                  <a:schemeClr val="tx1"/>
                </a:solidFill>
              </a:rPr>
              <a:t> Cash</a:t>
            </a:r>
          </a:p>
        </p:txBody>
      </p:sp>
      <p:cxnSp>
        <p:nvCxnSpPr>
          <p:cNvPr id="15" name="Straight Connector 14"/>
          <p:cNvCxnSpPr>
            <a:stCxn id="14" idx="0"/>
            <a:endCxn id="6" idx="2"/>
          </p:cNvCxnSpPr>
          <p:nvPr/>
        </p:nvCxnSpPr>
        <p:spPr>
          <a:xfrm flipV="1">
            <a:off x="5467914" y="2283148"/>
            <a:ext cx="406987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ounded Rectangle 22"/>
          <p:cNvSpPr/>
          <p:nvPr/>
        </p:nvSpPr>
        <p:spPr>
          <a:xfrm>
            <a:off x="6138939" y="2779168"/>
            <a:ext cx="1056860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Reduce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Balance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23" idx="0"/>
            <a:endCxn id="6" idx="2"/>
          </p:cNvCxnSpPr>
          <p:nvPr/>
        </p:nvCxnSpPr>
        <p:spPr>
          <a:xfrm flipH="1" flipV="1">
            <a:off x="5874901" y="2283148"/>
            <a:ext cx="792468" cy="496020"/>
          </a:xfrm>
          <a:prstGeom prst="line">
            <a:avLst/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1964</Words>
  <Application>Microsoft Macintosh PowerPoint</Application>
  <PresentationFormat>On-screen Show (4:3)</PresentationFormat>
  <Paragraphs>574</Paragraphs>
  <Slides>46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Towards a Method for Decomposition</vt:lpstr>
      <vt:lpstr>Decomposition</vt:lpstr>
      <vt:lpstr>Shared Event Decomposition </vt:lpstr>
      <vt:lpstr>Asynchronous distributed system</vt:lpstr>
      <vt:lpstr>Atomicity and machine decomposition of ATM</vt:lpstr>
      <vt:lpstr>Abstract Events for Cash Withdrawl</vt:lpstr>
      <vt:lpstr>LowCash: separate user request from  ATM response</vt:lpstr>
      <vt:lpstr>LowBal: introduce protocol steps</vt:lpstr>
      <vt:lpstr>Withdraw: separate cash delivery and balance reduction</vt:lpstr>
      <vt:lpstr>Withdraw: protocol steps</vt:lpstr>
      <vt:lpstr>Separate sending and receiving for protocol steps</vt:lpstr>
      <vt:lpstr>Distinguish ATM and Bank events</vt:lpstr>
      <vt:lpstr>Extract ATM behaviour</vt:lpstr>
      <vt:lpstr>Extract Bank behaviour</vt:lpstr>
      <vt:lpstr>What about communication between ATM and Bank ?</vt:lpstr>
      <vt:lpstr>Identify need for asynchronous communication</vt:lpstr>
      <vt:lpstr>Decompose model into  ATM, Bank and Buffers </vt:lpstr>
      <vt:lpstr>Decomposition of replicated database</vt:lpstr>
      <vt:lpstr>Abstraction of Distributed Database</vt:lpstr>
      <vt:lpstr>Refinement by replicated database</vt:lpstr>
      <vt:lpstr>Structured refinement of Commit</vt:lpstr>
      <vt:lpstr>Structured refinement of Abort</vt:lpstr>
      <vt:lpstr>Towards a distributed system</vt:lpstr>
      <vt:lpstr>Introducing messaging</vt:lpstr>
      <vt:lpstr>Separate coordinator and worker events </vt:lpstr>
      <vt:lpstr>Identify communications buffers</vt:lpstr>
      <vt:lpstr>Coordinator abstract program</vt:lpstr>
      <vt:lpstr>Worker behaviour</vt:lpstr>
      <vt:lpstr>Other case studies</vt:lpstr>
      <vt:lpstr>Space Craft System</vt:lpstr>
      <vt:lpstr>Space Craft Development</vt:lpstr>
      <vt:lpstr>Event refinement structure</vt:lpstr>
      <vt:lpstr>Railway System Decomposition</vt:lpstr>
      <vt:lpstr>Some references</vt:lpstr>
      <vt:lpstr>Code Generation from Event-B</vt:lpstr>
      <vt:lpstr>Background</vt:lpstr>
      <vt:lpstr>Tasking Event-B</vt:lpstr>
      <vt:lpstr>Proof and generation</vt:lpstr>
      <vt:lpstr>PowerPoint Presentation</vt:lpstr>
      <vt:lpstr>Decomposition to tasks</vt:lpstr>
      <vt:lpstr>PowerPoint Presentation</vt:lpstr>
      <vt:lpstr>Not (yet) supporting…</vt:lpstr>
      <vt:lpstr>Wrap-up</vt:lpstr>
      <vt:lpstr>Important Messages</vt:lpstr>
      <vt:lpstr>Challenges</vt:lpstr>
      <vt:lpstr>Keep up to date / contribute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Butler</dc:creator>
  <cp:lastModifiedBy>Michael Butler</cp:lastModifiedBy>
  <cp:revision>685</cp:revision>
  <dcterms:created xsi:type="dcterms:W3CDTF">2010-04-12T20:41:49Z</dcterms:created>
  <dcterms:modified xsi:type="dcterms:W3CDTF">2012-08-11T07:22:48Z</dcterms:modified>
</cp:coreProperties>
</file>