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7" r:id="rId3"/>
    <p:sldId id="262" r:id="rId4"/>
    <p:sldId id="259" r:id="rId5"/>
    <p:sldId id="263" r:id="rId6"/>
    <p:sldId id="266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5FCC3-3B35-0B45-A94C-64CEE5A78A7E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EF93-1382-5A4A-AF67-0D944523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F8A-C05D-7B48-8979-5C9C6A4E3B9F}" type="datetimeFigureOut">
              <a:rPr lang="en-US" smtClean="0"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-b.or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Proof Obligations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Event-B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  <a:p>
            <a:r>
              <a:rPr lang="en-US" sz="3765" dirty="0" err="1" smtClean="0">
                <a:solidFill>
                  <a:srgbClr val="0000FF"/>
                </a:solidFill>
              </a:rPr>
              <a:t>users.ecs.soton.ac.uk</a:t>
            </a:r>
            <a:r>
              <a:rPr lang="en-US" sz="3765" dirty="0" smtClean="0">
                <a:solidFill>
                  <a:srgbClr val="0000FF"/>
                </a:solidFill>
              </a:rPr>
              <a:t>/</a:t>
            </a:r>
            <a:r>
              <a:rPr lang="en-US" sz="3765" dirty="0" err="1" smtClean="0">
                <a:solidFill>
                  <a:srgbClr val="0000FF"/>
                </a:solidFill>
              </a:rPr>
              <a:t>mjb</a:t>
            </a:r>
            <a:endParaRPr lang="en-US" sz="3765" dirty="0" smtClean="0">
              <a:solidFill>
                <a:srgbClr val="0000FF"/>
              </a:solidFill>
            </a:endParaRPr>
          </a:p>
          <a:p>
            <a:r>
              <a:rPr lang="en-US" sz="3765" dirty="0" err="1">
                <a:solidFill>
                  <a:srgbClr val="0000FF"/>
                </a:solidFill>
                <a:hlinkClick r:id="rId3"/>
              </a:rPr>
              <a:t>www.event-b.org</a:t>
            </a:r>
            <a:endParaRPr lang="en-US" sz="3765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4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23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 (PO)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A Proof obligation (PO) is a formal property to be proved of an Event-B model</a:t>
            </a:r>
          </a:p>
          <a:p>
            <a:pPr marL="0" lvl="1" indent="0">
              <a:buNone/>
            </a:pPr>
            <a:endParaRPr lang="en-US" sz="2900" dirty="0" smtClean="0"/>
          </a:p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A PO is a </a:t>
            </a:r>
            <a:r>
              <a:rPr lang="en-US" sz="2900" dirty="0" smtClean="0">
                <a:solidFill>
                  <a:srgbClr val="0000FF"/>
                </a:solidFill>
              </a:rPr>
              <a:t>sequent</a:t>
            </a:r>
            <a:r>
              <a:rPr lang="en-US" sz="2900" dirty="0" smtClean="0"/>
              <a:t> </a:t>
            </a:r>
            <a:r>
              <a:rPr lang="en-US" sz="2900" dirty="0"/>
              <a:t>of the form  </a:t>
            </a:r>
            <a:r>
              <a:rPr lang="en-US" sz="2900" dirty="0">
                <a:solidFill>
                  <a:srgbClr val="0000FF"/>
                </a:solidFill>
              </a:rPr>
              <a:t>Hypotheses</a:t>
            </a:r>
            <a:r>
              <a:rPr lang="en-US" sz="2900" dirty="0"/>
              <a:t>  ⊢   </a:t>
            </a:r>
            <a:r>
              <a:rPr lang="en-US" sz="2900" dirty="0" smtClean="0">
                <a:solidFill>
                  <a:srgbClr val="0000FF"/>
                </a:solidFill>
              </a:rPr>
              <a:t>Goal</a:t>
            </a:r>
          </a:p>
          <a:p>
            <a:pPr marL="342900" lvl="1" indent="-342900">
              <a:buFont typeface="Arial"/>
              <a:buChar char="•"/>
            </a:pPr>
            <a:endParaRPr lang="en-US" sz="2900" dirty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This means we should prove the goal while assuming that the hypotheses are true.</a:t>
            </a:r>
          </a:p>
          <a:p>
            <a:pPr marL="342900" lvl="1" indent="-342900">
              <a:buFont typeface="Arial"/>
              <a:buChar char="•"/>
            </a:pPr>
            <a:endParaRPr lang="en-US" sz="2900" dirty="0">
              <a:solidFill>
                <a:srgbClr val="00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Example</a:t>
            </a:r>
            <a:endParaRPr lang="en-US" sz="29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x &lt; MAX   </a:t>
            </a:r>
            <a:r>
              <a:rPr lang="en-US" dirty="0" smtClean="0"/>
              <a:t>⊢   </a:t>
            </a:r>
            <a:r>
              <a:rPr lang="en-US" dirty="0" smtClean="0">
                <a:solidFill>
                  <a:srgbClr val="0000FF"/>
                </a:solidFill>
              </a:rPr>
              <a:t>x+1 ≤ MAX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Prove that </a:t>
            </a:r>
            <a:r>
              <a:rPr lang="en-US" dirty="0">
                <a:solidFill>
                  <a:srgbClr val="0000FF"/>
                </a:solidFill>
              </a:rPr>
              <a:t>x+1 ≤ </a:t>
            </a:r>
            <a:r>
              <a:rPr lang="en-US" dirty="0" smtClean="0">
                <a:solidFill>
                  <a:srgbClr val="0000FF"/>
                </a:solidFill>
              </a:rPr>
              <a:t>MAX </a:t>
            </a:r>
            <a:r>
              <a:rPr lang="en-US" dirty="0" smtClean="0">
                <a:solidFill>
                  <a:srgbClr val="000000"/>
                </a:solidFill>
              </a:rPr>
              <a:t>assuming that </a:t>
            </a:r>
            <a:r>
              <a:rPr lang="en-US" dirty="0" smtClean="0">
                <a:solidFill>
                  <a:srgbClr val="0000FF"/>
                </a:solidFill>
              </a:rPr>
              <a:t>x &lt; MAX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obligations in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Well-</a:t>
            </a:r>
            <a:r>
              <a:rPr lang="en-US" dirty="0" err="1" smtClean="0">
                <a:solidFill>
                  <a:srgbClr val="0000FF"/>
                </a:solidFill>
              </a:rPr>
              <a:t>definedness</a:t>
            </a:r>
            <a:r>
              <a:rPr lang="en-US" dirty="0" smtClean="0">
                <a:solidFill>
                  <a:srgbClr val="0000FF"/>
                </a:solidFill>
              </a:rPr>
              <a:t> (WD)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avoid division by zero, partial function application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Invariant preservation (INV)  ***</a:t>
            </a:r>
          </a:p>
          <a:p>
            <a:pPr lvl="1"/>
            <a:r>
              <a:rPr lang="en-US" dirty="0" smtClean="0"/>
              <a:t>each event maintains invariants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Guard strengthening (GRD)  ***</a:t>
            </a:r>
          </a:p>
          <a:p>
            <a:pPr lvl="1"/>
            <a:r>
              <a:rPr lang="en-US" dirty="0" smtClean="0"/>
              <a:t>Refined event only possible when abstract event possible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Simulation (SIM)  ***</a:t>
            </a:r>
          </a:p>
          <a:p>
            <a:pPr lvl="1"/>
            <a:r>
              <a:rPr lang="en-US" dirty="0" smtClean="0"/>
              <a:t>update of abstract variable correctly simulated by update of concrete variable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Convergence (VAR)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Ensure convergence of new events using a variant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 structure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E</a:t>
            </a:r>
            <a:r>
              <a:rPr lang="en-US" dirty="0" smtClean="0">
                <a:solidFill>
                  <a:srgbClr val="000000"/>
                </a:solidFill>
              </a:rPr>
              <a:t> =</a:t>
            </a:r>
            <a:r>
              <a:rPr lang="en-US" dirty="0" smtClean="0">
                <a:solidFill>
                  <a:srgbClr val="0000FF"/>
                </a:solidFill>
              </a:rPr>
              <a:t>								\\  event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any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x1, x2, …				\\  event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where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G1						\\	 event guards (predicates)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FF"/>
                </a:solidFill>
              </a:rPr>
              <a:t>G2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	then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v1 := exp1			\\ event actions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FF"/>
                </a:solidFill>
              </a:rPr>
              <a:t>v2 := exp2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/>
              <a:t>end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Invariant </a:t>
            </a:r>
            <a:r>
              <a:rPr lang="en-US" dirty="0" smtClean="0">
                <a:solidFill>
                  <a:srgbClr val="0000FF"/>
                </a:solidFill>
              </a:rPr>
              <a:t>Preservation PO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Assume:   variables </a:t>
            </a:r>
            <a:r>
              <a:rPr lang="en-US" sz="2900" dirty="0" smtClean="0">
                <a:solidFill>
                  <a:srgbClr val="0000FF"/>
                </a:solidFill>
              </a:rPr>
              <a:t>v </a:t>
            </a:r>
            <a:r>
              <a:rPr lang="en-US" sz="2900" dirty="0" smtClean="0"/>
              <a:t> and  invariant 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</a:p>
          <a:p>
            <a:endParaRPr lang="en-US" sz="2900" dirty="0" smtClean="0">
              <a:solidFill>
                <a:srgbClr val="0000FF"/>
              </a:solidFill>
            </a:endParaRPr>
          </a:p>
          <a:p>
            <a:r>
              <a:rPr lang="en-US" sz="2900" dirty="0" smtClean="0"/>
              <a:t>Assume event of this form: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>
                <a:solidFill>
                  <a:srgbClr val="0000FF"/>
                </a:solidFill>
              </a:rPr>
              <a:t>Ev</a:t>
            </a:r>
            <a:r>
              <a:rPr lang="en-US" sz="2900" dirty="0" smtClean="0">
                <a:solidFill>
                  <a:srgbClr val="0000FF"/>
                </a:solidFill>
              </a:rPr>
              <a:t>  </a:t>
            </a:r>
            <a:r>
              <a:rPr lang="en-US" sz="2900" dirty="0"/>
              <a:t>=  </a:t>
            </a:r>
            <a:r>
              <a:rPr lang="en-US" sz="2900" b="1" dirty="0" smtClean="0"/>
              <a:t>when</a:t>
            </a:r>
            <a:r>
              <a:rPr lang="en-US" sz="2900" dirty="0" smtClean="0"/>
              <a:t>  </a:t>
            </a:r>
            <a:r>
              <a:rPr lang="en-US" sz="2900" dirty="0">
                <a:solidFill>
                  <a:srgbClr val="0000FF"/>
                </a:solidFill>
              </a:rPr>
              <a:t>P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then</a:t>
            </a:r>
            <a:r>
              <a:rPr lang="en-US" sz="2900" dirty="0">
                <a:solidFill>
                  <a:srgbClr val="0000FF"/>
                </a:solidFill>
              </a:rPr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v :=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end </a:t>
            </a:r>
          </a:p>
          <a:p>
            <a:endParaRPr lang="en-US" sz="2900" dirty="0" smtClean="0"/>
          </a:p>
          <a:p>
            <a:r>
              <a:rPr lang="en-US" sz="2900" dirty="0" smtClean="0"/>
              <a:t>To prove </a:t>
            </a:r>
            <a:r>
              <a:rPr lang="en-US" sz="2900" dirty="0" err="1" smtClean="0">
                <a:solidFill>
                  <a:srgbClr val="0000FF"/>
                </a:solidFill>
              </a:rPr>
              <a:t>Ev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 smtClean="0"/>
              <a:t>preserves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  <a:r>
              <a:rPr lang="en-US" sz="2900" dirty="0" smtClean="0"/>
              <a:t>:</a:t>
            </a:r>
          </a:p>
          <a:p>
            <a:endParaRPr lang="en-US" sz="2900" dirty="0" smtClean="0"/>
          </a:p>
          <a:p>
            <a:pPr marL="457200" lvl="1" indent="0">
              <a:buNone/>
            </a:pPr>
            <a:r>
              <a:rPr lang="en-US" sz="2900" dirty="0" smtClean="0"/>
              <a:t>	INV: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smtClean="0">
                <a:solidFill>
                  <a:srgbClr val="0000FF"/>
                </a:solidFill>
              </a:rPr>
              <a:t>P(v),</a:t>
            </a: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0000FF"/>
                </a:solidFill>
              </a:rPr>
              <a:t>I(v) </a:t>
            </a:r>
            <a:r>
              <a:rPr lang="en-US" sz="2900" dirty="0" smtClean="0"/>
              <a:t>    </a:t>
            </a:r>
            <a:r>
              <a:rPr lang="en-US" sz="2900" dirty="0"/>
              <a:t>⊢ 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 I(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(v) )</a:t>
            </a:r>
            <a:endParaRPr lang="en-US" sz="2900" dirty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2900" dirty="0" smtClean="0"/>
          </a:p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This is a sequent of the form  </a:t>
            </a:r>
            <a:r>
              <a:rPr lang="en-US" sz="2900" dirty="0" smtClean="0">
                <a:solidFill>
                  <a:srgbClr val="0000FF"/>
                </a:solidFill>
              </a:rPr>
              <a:t>Hypotheses</a:t>
            </a:r>
            <a:r>
              <a:rPr lang="en-US" sz="2900" dirty="0" smtClean="0"/>
              <a:t>  ⊢   </a:t>
            </a:r>
            <a:r>
              <a:rPr lang="en-US" sz="2900" dirty="0" smtClean="0">
                <a:solidFill>
                  <a:srgbClr val="0000FF"/>
                </a:solidFill>
              </a:rPr>
              <a:t>Goal</a:t>
            </a:r>
          </a:p>
          <a:p>
            <a:endParaRPr lang="en-US" sz="2900" dirty="0" smtClean="0"/>
          </a:p>
          <a:p>
            <a:r>
              <a:rPr lang="en-US" sz="2900" dirty="0" smtClean="0"/>
              <a:t>The sequent is a </a:t>
            </a:r>
            <a:r>
              <a:rPr lang="en-US" sz="2900" dirty="0" smtClean="0">
                <a:solidFill>
                  <a:srgbClr val="0000FF"/>
                </a:solidFill>
              </a:rPr>
              <a:t>Proof Obligation (PO)</a:t>
            </a:r>
            <a:r>
              <a:rPr lang="en-US" sz="2900" dirty="0" smtClean="0"/>
              <a:t> that must be 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9632" y="4005064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Exa</a:t>
            </a:r>
            <a:r>
              <a:rPr lang="en-US" dirty="0" smtClean="0">
                <a:solidFill>
                  <a:srgbClr val="0000FF"/>
                </a:solidFill>
              </a:rPr>
              <a:t>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sz="2900" dirty="0" smtClean="0"/>
              <a:t>I</a:t>
            </a:r>
            <a:r>
              <a:rPr lang="en-US" sz="2900" dirty="0" smtClean="0"/>
              <a:t>nvariant:  </a:t>
            </a:r>
            <a:r>
              <a:rPr lang="en-US" sz="2900" dirty="0" smtClean="0">
                <a:solidFill>
                  <a:srgbClr val="0000FF"/>
                </a:solidFill>
              </a:rPr>
              <a:t>x ≤ MAX</a:t>
            </a:r>
            <a:endParaRPr lang="en-US" sz="2900" dirty="0" smtClean="0">
              <a:solidFill>
                <a:srgbClr val="0000FF"/>
              </a:solidFill>
            </a:endParaRPr>
          </a:p>
          <a:p>
            <a:endParaRPr lang="en-US" sz="2900" dirty="0" smtClean="0">
              <a:solidFill>
                <a:srgbClr val="0000FF"/>
              </a:solidFill>
            </a:endParaRPr>
          </a:p>
          <a:p>
            <a:r>
              <a:rPr lang="en-US" sz="2900" dirty="0"/>
              <a:t>E</a:t>
            </a:r>
            <a:r>
              <a:rPr lang="en-US" sz="2900" dirty="0" smtClean="0"/>
              <a:t>vent</a:t>
            </a:r>
            <a:r>
              <a:rPr lang="en-US" sz="2900" dirty="0" smtClean="0"/>
              <a:t>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>
                <a:solidFill>
                  <a:srgbClr val="0000FF"/>
                </a:solidFill>
              </a:rPr>
              <a:t>Inc</a:t>
            </a:r>
            <a:r>
              <a:rPr lang="en-US" sz="2900" dirty="0" smtClean="0">
                <a:solidFill>
                  <a:srgbClr val="0000FF"/>
                </a:solidFill>
              </a:rPr>
              <a:t>  </a:t>
            </a:r>
            <a:r>
              <a:rPr lang="en-US" sz="2900" dirty="0"/>
              <a:t>=  </a:t>
            </a:r>
            <a:r>
              <a:rPr lang="en-US" sz="2900" b="1" dirty="0" smtClean="0"/>
              <a:t>when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x&lt;MAX  </a:t>
            </a:r>
            <a:r>
              <a:rPr lang="en-US" sz="2900" b="1" dirty="0">
                <a:solidFill>
                  <a:srgbClr val="000000"/>
                </a:solidFill>
              </a:rPr>
              <a:t>then</a:t>
            </a:r>
            <a:r>
              <a:rPr lang="en-US" sz="2900" dirty="0">
                <a:solidFill>
                  <a:srgbClr val="0000FF"/>
                </a:solidFill>
              </a:rPr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x </a:t>
            </a:r>
            <a:r>
              <a:rPr lang="en-US" sz="2900" dirty="0" smtClean="0">
                <a:solidFill>
                  <a:srgbClr val="0000FF"/>
                </a:solidFill>
              </a:rPr>
              <a:t>:= </a:t>
            </a:r>
            <a:r>
              <a:rPr lang="en-US" sz="2900" dirty="0" smtClean="0">
                <a:solidFill>
                  <a:srgbClr val="0000FF"/>
                </a:solidFill>
              </a:rPr>
              <a:t>x+1  </a:t>
            </a:r>
            <a:r>
              <a:rPr lang="en-US" sz="2900" b="1" dirty="0">
                <a:solidFill>
                  <a:srgbClr val="000000"/>
                </a:solidFill>
              </a:rPr>
              <a:t>end </a:t>
            </a:r>
          </a:p>
          <a:p>
            <a:endParaRPr lang="en-US" sz="2900" dirty="0" smtClean="0"/>
          </a:p>
          <a:p>
            <a:r>
              <a:rPr lang="en-US" sz="2900" dirty="0" smtClean="0"/>
              <a:t>To prove </a:t>
            </a:r>
            <a:r>
              <a:rPr lang="en-US" sz="2900" dirty="0" err="1" smtClean="0">
                <a:solidFill>
                  <a:srgbClr val="0000FF"/>
                </a:solidFill>
              </a:rPr>
              <a:t>Ev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 smtClean="0"/>
              <a:t>preserves </a:t>
            </a:r>
            <a:r>
              <a:rPr lang="en-US" sz="2900" dirty="0">
                <a:solidFill>
                  <a:srgbClr val="0000FF"/>
                </a:solidFill>
              </a:rPr>
              <a:t>x ≤ </a:t>
            </a:r>
            <a:r>
              <a:rPr lang="en-US" sz="2900" dirty="0" smtClean="0">
                <a:solidFill>
                  <a:srgbClr val="0000FF"/>
                </a:solidFill>
              </a:rPr>
              <a:t>MAX </a:t>
            </a:r>
            <a:r>
              <a:rPr lang="en-US" sz="2900" dirty="0" smtClean="0"/>
              <a:t>we have this PO:</a:t>
            </a:r>
            <a:endParaRPr lang="en-US" sz="2900" dirty="0" smtClean="0"/>
          </a:p>
          <a:p>
            <a:endParaRPr lang="en-US" sz="2900" dirty="0" smtClean="0"/>
          </a:p>
          <a:p>
            <a:pPr marL="457200" lvl="1" indent="0">
              <a:buNone/>
            </a:pPr>
            <a:r>
              <a:rPr lang="en-US" sz="2900" dirty="0" smtClean="0"/>
              <a:t>	INV: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>
                <a:solidFill>
                  <a:srgbClr val="0000FF"/>
                </a:solidFill>
              </a:rPr>
              <a:t>x&lt;MAX ,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>
                <a:solidFill>
                  <a:srgbClr val="0000FF"/>
                </a:solidFill>
              </a:rPr>
              <a:t>x ≤ MAX </a:t>
            </a:r>
            <a:r>
              <a:rPr lang="en-US" sz="2900" dirty="0" smtClean="0">
                <a:solidFill>
                  <a:srgbClr val="0000FF"/>
                </a:solidFill>
              </a:rPr>
              <a:t>     </a:t>
            </a:r>
            <a:r>
              <a:rPr lang="en-US" sz="2900" dirty="0"/>
              <a:t>⊢ 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>
                <a:solidFill>
                  <a:srgbClr val="0000FF"/>
                </a:solidFill>
              </a:rPr>
              <a:t>x ≤ MAX </a:t>
            </a:r>
            <a:endParaRPr lang="en-US" sz="2900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Using Event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Event has form: 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err="1" smtClean="0">
                <a:solidFill>
                  <a:srgbClr val="0000FF"/>
                </a:solidFill>
              </a:rPr>
              <a:t>Ev</a:t>
            </a:r>
            <a:r>
              <a:rPr lang="en-US" sz="2500" dirty="0" smtClean="0">
                <a:solidFill>
                  <a:srgbClr val="0000FF"/>
                </a:solidFill>
              </a:rPr>
              <a:t>  =  </a:t>
            </a:r>
            <a:r>
              <a:rPr lang="en-US" sz="2500" b="1" dirty="0" smtClean="0">
                <a:solidFill>
                  <a:srgbClr val="000000"/>
                </a:solidFill>
              </a:rPr>
              <a:t>any</a:t>
            </a:r>
            <a:r>
              <a:rPr lang="en-US" sz="2500" dirty="0" smtClean="0">
                <a:solidFill>
                  <a:srgbClr val="0000FF"/>
                </a:solidFill>
              </a:rPr>
              <a:t>  x  </a:t>
            </a:r>
            <a:r>
              <a:rPr lang="en-US" sz="2500" b="1" dirty="0" smtClean="0"/>
              <a:t>where</a:t>
            </a:r>
            <a:r>
              <a:rPr lang="en-US" sz="2500" dirty="0" smtClean="0">
                <a:solidFill>
                  <a:srgbClr val="0000FF"/>
                </a:solidFill>
              </a:rPr>
              <a:t>  P(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 smtClean="0">
                <a:solidFill>
                  <a:srgbClr val="000000"/>
                </a:solidFill>
              </a:rPr>
              <a:t>then</a:t>
            </a:r>
            <a:r>
              <a:rPr lang="en-US" sz="2500" dirty="0" smtClean="0">
                <a:solidFill>
                  <a:srgbClr val="0000FF"/>
                </a:solidFill>
              </a:rPr>
              <a:t>  v := </a:t>
            </a:r>
            <a:r>
              <a:rPr lang="en-US" sz="2500" dirty="0" err="1" smtClean="0">
                <a:solidFill>
                  <a:srgbClr val="0000FF"/>
                </a:solidFill>
              </a:rPr>
              <a:t>exp</a:t>
            </a:r>
            <a:r>
              <a:rPr lang="en-US" sz="2500" dirty="0" smtClean="0">
                <a:solidFill>
                  <a:srgbClr val="0000FF"/>
                </a:solidFill>
              </a:rPr>
              <a:t>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>
                <a:solidFill>
                  <a:srgbClr val="000000"/>
                </a:solidFill>
              </a:rPr>
              <a:t>end </a:t>
            </a:r>
            <a:endParaRPr lang="en-US" sz="25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5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smtClean="0"/>
              <a:t>INV:</a:t>
            </a:r>
            <a:r>
              <a:rPr lang="en-US" sz="2500" dirty="0" smtClean="0">
                <a:solidFill>
                  <a:srgbClr val="0000FF"/>
                </a:solidFill>
              </a:rPr>
              <a:t>		I(</a:t>
            </a:r>
            <a:r>
              <a:rPr lang="en-US" sz="2500" dirty="0">
                <a:solidFill>
                  <a:srgbClr val="0000FF"/>
                </a:solidFill>
              </a:rPr>
              <a:t>v</a:t>
            </a:r>
            <a:r>
              <a:rPr lang="en-US" sz="2500" dirty="0" smtClean="0">
                <a:solidFill>
                  <a:srgbClr val="0000FF"/>
                </a:solidFill>
              </a:rPr>
              <a:t>),</a:t>
            </a:r>
            <a:r>
              <a:rPr lang="en-US" sz="2500" dirty="0">
                <a:solidFill>
                  <a:srgbClr val="0000FF"/>
                </a:solidFill>
              </a:rPr>
              <a:t> </a:t>
            </a:r>
            <a:r>
              <a:rPr lang="en-US" sz="2500" dirty="0" smtClean="0">
                <a:solidFill>
                  <a:srgbClr val="0000FF"/>
                </a:solidFill>
              </a:rPr>
              <a:t> P(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 </a:t>
            </a:r>
            <a:r>
              <a:rPr lang="en-US" sz="2500" b="1" dirty="0" smtClean="0">
                <a:solidFill>
                  <a:srgbClr val="0000FF"/>
                </a:solidFill>
              </a:rPr>
              <a:t>⊢</a:t>
            </a:r>
            <a:r>
              <a:rPr lang="en-US" sz="2500" dirty="0" smtClean="0">
                <a:solidFill>
                  <a:srgbClr val="0000FF"/>
                </a:solidFill>
              </a:rPr>
              <a:t>   I( E(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) </a:t>
            </a:r>
            <a:endParaRPr lang="en-US" sz="25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1640" y="2780928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PO from Rodin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403600"/>
            <a:ext cx="2311400" cy="3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403600"/>
            <a:ext cx="2311400" cy="3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3" y="1435094"/>
            <a:ext cx="8844043" cy="49149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675153" y="2196848"/>
            <a:ext cx="2105093" cy="755166"/>
          </a:xfrm>
          <a:prstGeom prst="wedgeEllipseCallout">
            <a:avLst>
              <a:gd name="adj1" fmla="val -94520"/>
              <a:gd name="adj2" fmla="val 670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Invariant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146960" y="4797819"/>
            <a:ext cx="2105093" cy="755166"/>
          </a:xfrm>
          <a:prstGeom prst="wedgeEllipseCallout">
            <a:avLst>
              <a:gd name="adj1" fmla="val -87455"/>
              <a:gd name="adj2" fmla="val -299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675153" y="3403600"/>
            <a:ext cx="2105093" cy="755166"/>
          </a:xfrm>
          <a:prstGeom prst="wedgeEllipseCallout">
            <a:avLst>
              <a:gd name="adj1" fmla="val -144520"/>
              <a:gd name="adj2" fmla="val -481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727550" y="2952014"/>
            <a:ext cx="240255" cy="6865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96654" y="2377180"/>
            <a:ext cx="1875223" cy="574834"/>
          </a:xfrm>
          <a:prstGeom prst="wedgeEllipseCallout">
            <a:avLst>
              <a:gd name="adj1" fmla="val 33848"/>
              <a:gd name="adj2" fmla="val 10729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193</Words>
  <Application>Microsoft Macintosh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Proof Obligations in  Event-B</vt:lpstr>
      <vt:lpstr>Proof obligation (PO)</vt:lpstr>
      <vt:lpstr>Proof obligations in Event-B</vt:lpstr>
      <vt:lpstr>Event structure</vt:lpstr>
      <vt:lpstr>Invariant Preservation PO</vt:lpstr>
      <vt:lpstr>Example</vt:lpstr>
      <vt:lpstr>Using Event Parameters</vt:lpstr>
      <vt:lpstr>Example PO from Rodin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tools in  Event-B modelling</dc:title>
  <dc:creator>Michael Butler</dc:creator>
  <cp:lastModifiedBy>Michael Butler</cp:lastModifiedBy>
  <cp:revision>12</cp:revision>
  <dcterms:created xsi:type="dcterms:W3CDTF">2012-10-27T12:15:14Z</dcterms:created>
  <dcterms:modified xsi:type="dcterms:W3CDTF">2012-11-03T06:08:00Z</dcterms:modified>
</cp:coreProperties>
</file>