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://ieeexplore.ieee.org/xpls/abs_all.jsp?arnumber=73717" TargetMode="External"/><Relationship Id="rId3" Type="http://schemas.openxmlformats.org/officeDocument/2006/relationships/hyperlink" Target="http://www.dcs.gla.ac.uk/~johnson/teaching/safety/slides/pt2.pdf" TargetMode="External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://www.nap.edu/catalog/11923.html" TargetMode="External"/><Relationship Id="rId3" Type="http://schemas.openxmlformats.org/officeDocument/2006/relationships/hyperlink" Target="http://www.ipl.com/pdf/p0826.pdf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://research.microsoft.com/en-us/um/people/leino/papers/jml-fmics.pdf" TargetMode="External"/><Relationship Id="rId3" Type="http://schemas.openxmlformats.org/officeDocument/2006/relationships/hyperlink" Target="http://www.ovmj.net/oscj/" TargetMode="External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://www.ipl.com/pdf/p0826.pdf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://ieeexplore.ieee.org/stamp/stamp.jsp?tp=&amp;arnumber=793447" TargetMode="External"/><Relationship Id="rId3" Type="http://schemas.openxmlformats.org/officeDocument/2006/relationships/hyperlink" Target="http://ieeexplore.ieee.org/stamp/stamp.jsp?tp=&amp;arnumber=793447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0" y="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69" name="CustomShape 2"/>
          <p:cNvSpPr/>
          <p:nvPr/>
        </p:nvSpPr>
        <p:spPr>
          <a:xfrm>
            <a:off x="685800" y="2130480"/>
            <a:ext cx="7763760" cy="14612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Programming for Safety Critical Systems</a:t>
            </a:r>
            <a:endParaRPr/>
          </a:p>
        </p:txBody>
      </p:sp>
      <p:sp>
        <p:nvSpPr>
          <p:cNvPr id="70" name="CustomShape 3"/>
          <p:cNvSpPr/>
          <p:nvPr/>
        </p:nvSpPr>
        <p:spPr>
          <a:xfrm>
            <a:off x="1371600" y="3886200"/>
            <a:ext cx="6392160" cy="17438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10243e"/>
                </a:solidFill>
                <a:latin typeface="Calibri"/>
              </a:rPr>
              <a:t>Andy Edmunds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10243e"/>
                </a:solidFill>
                <a:latin typeface="Calibri"/>
              </a:rPr>
              <a:t>ae2@ecs.soton.ac.uk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98" name="CustomShape 2"/>
          <p:cNvSpPr/>
          <p:nvPr/>
        </p:nvSpPr>
        <p:spPr>
          <a:xfrm>
            <a:off x="457200" y="304920"/>
            <a:ext cx="8220960" cy="11343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Language Elements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1152000" y="1744200"/>
            <a:ext cx="6833160" cy="4517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- Separation of 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3200">
                <a:solidFill>
                  <a:srgbClr val="280099"/>
                </a:solidFill>
                <a:latin typeface="Calibri"/>
              </a:rPr>
              <a:t>Specification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 (.ads) and  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3200">
                <a:solidFill>
                  <a:srgbClr val="280099"/>
                </a:solidFill>
                <a:latin typeface="Calibri"/>
              </a:rPr>
              <a:t>implementation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 (.adb)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- Packages: Spec and Body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3200">
                <a:solidFill>
                  <a:srgbClr val="280099"/>
                </a:solidFill>
                <a:latin typeface="Calibri"/>
              </a:rPr>
              <a:t>Tasks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3200">
                <a:solidFill>
                  <a:srgbClr val="280099"/>
                </a:solidFill>
                <a:latin typeface="Calibri"/>
              </a:rPr>
              <a:t>Protected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 Objects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- Procedures and functions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- Task entry and rendezvous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520" y="252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01" name="CustomShape 2"/>
          <p:cNvSpPr/>
          <p:nvPr/>
        </p:nvSpPr>
        <p:spPr>
          <a:xfrm>
            <a:off x="457200" y="468000"/>
            <a:ext cx="8220960" cy="6890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Ada Task Spec 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846360" y="1584000"/>
            <a:ext cx="7445520" cy="2244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Heating_Controller_Main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task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i="1" lang="en-GB" sz="2200">
                <a:solidFill>
                  <a:srgbClr val="000000"/>
                </a:solidFill>
                <a:latin typeface="Arial"/>
              </a:rPr>
              <a:t>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i="1" lang="en-GB" sz="2200">
                <a:solidFill>
                  <a:srgbClr val="808000"/>
                </a:solidFill>
                <a:latin typeface="Arial"/>
              </a:rPr>
              <a:t>-- interface (like a header in C)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entry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Sense_PressInc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(state_inc: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boolean);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entry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Sense_PressDec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(state_dec: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boolean);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i="1" lang="en-GB" sz="2200">
                <a:solidFill>
                  <a:srgbClr val="000000"/>
                </a:solidFill>
                <a:latin typeface="Arial"/>
              </a:rPr>
              <a:t>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;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1269720" y="4483800"/>
            <a:ext cx="6598080" cy="909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- This is like a thread, or a process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- Entries may have different implementations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05" name="CustomShape 2"/>
          <p:cNvSpPr/>
          <p:nvPr/>
        </p:nvSpPr>
        <p:spPr>
          <a:xfrm>
            <a:off x="457200" y="396000"/>
            <a:ext cx="8220960" cy="6890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Ada Task Body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948960" y="1312200"/>
            <a:ext cx="7239960" cy="4517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94006b"/>
                </a:solidFill>
                <a:latin typeface="Arial"/>
              </a:rPr>
              <a:t>task body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r>
              <a:rPr i="1" lang="en-GB" sz="2000">
                <a:solidFill>
                  <a:srgbClr val="000000"/>
                </a:solidFill>
                <a:latin typeface="Arial"/>
              </a:rPr>
              <a:t>T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i="1" lang="en-GB" sz="2000">
                <a:solidFill>
                  <a:srgbClr val="808000"/>
                </a:solidFill>
                <a:latin typeface="Arial"/>
              </a:rPr>
              <a:t>-- denotes the implementation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ts1 : Integer := 0; ...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i="1" lang="en-GB" sz="2000">
                <a:solidFill>
                  <a:srgbClr val="808000"/>
                </a:solidFill>
                <a:latin typeface="Arial"/>
              </a:rPr>
              <a:t>-- local declarations part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loop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if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((inc_flag = false))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then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put("ts1 =  "); put(ts1); New_Line;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select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808000"/>
                </a:solidFill>
                <a:latin typeface="Arial"/>
              </a:rPr>
              <a:t>-- rendezvous communication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accept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>
                <a:solidFill>
                  <a:srgbClr val="0000ff"/>
                </a:solidFill>
                <a:latin typeface="Arial"/>
              </a:rPr>
              <a:t>Sense_PressInc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(state_inc: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boolean)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do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 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state_inc := inc_flag;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;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Sense_PressInc;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or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accept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>
                <a:solidFill>
                  <a:srgbClr val="0000ff"/>
                </a:solidFill>
                <a:latin typeface="Arial"/>
              </a:rPr>
              <a:t>Sense_PressDec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(state_dec: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boolean)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do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08" name="CustomShape 2"/>
          <p:cNvSpPr/>
          <p:nvPr/>
        </p:nvSpPr>
        <p:spPr>
          <a:xfrm>
            <a:off x="457200" y="432000"/>
            <a:ext cx="8220960" cy="6890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Ada Protected Spec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1272240" y="1816200"/>
            <a:ext cx="6593760" cy="3684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package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protected type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Shared_Object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i="1" lang="en-GB" sz="2200">
                <a:solidFill>
                  <a:srgbClr val="808000"/>
                </a:solidFill>
                <a:latin typeface="Arial"/>
              </a:rPr>
              <a:t>-- interface</a:t>
            </a:r>
            <a:r>
              <a:rPr i="1"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Integer);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Set_Temperature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Integer);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…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Shared_Object;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private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i="1" lang="en-GB" sz="2200">
                <a:solidFill>
                  <a:srgbClr val="808000"/>
                </a:solidFill>
                <a:latin typeface="Arial"/>
              </a:rPr>
              <a:t>-- encapsulated data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ctm : Integer := 20;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shss : boolean := false;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cttm : Integer := 20;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-3600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11" name="CustomShape 2"/>
          <p:cNvSpPr/>
          <p:nvPr/>
        </p:nvSpPr>
        <p:spPr>
          <a:xfrm>
            <a:off x="457200" y="324000"/>
            <a:ext cx="8220960" cy="6890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Ada Protected Body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660600" y="1528560"/>
            <a:ext cx="7816680" cy="3684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package body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protected</a:t>
            </a:r>
            <a:r>
              <a:rPr lang="en-GB" sz="2200">
                <a:solidFill>
                  <a:srgbClr val="94006b"/>
                </a:solidFill>
                <a:latin typeface="Arial"/>
              </a:rPr>
              <a:t>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body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Shared_Object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    </a:t>
            </a:r>
            <a:r>
              <a:rPr i="1" lang="en-GB" sz="2200">
                <a:solidFill>
                  <a:srgbClr val="808000"/>
                </a:solidFill>
                <a:latin typeface="Arial"/>
              </a:rPr>
              <a:t>-- implementation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Integer)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tm := cttm;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Get_Temperature1;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Set_Temperature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Integer)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cttm := tm;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Set_Temperature;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Shared_Object;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Shared;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14" name="CustomShape 2"/>
          <p:cNvSpPr/>
          <p:nvPr/>
        </p:nvSpPr>
        <p:spPr>
          <a:xfrm>
            <a:off x="457200" y="274680"/>
            <a:ext cx="8220960" cy="586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SPARKAda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492480" y="1600200"/>
            <a:ext cx="8153280" cy="4517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For the highest assurance of correctness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standard </a:t>
            </a:r>
            <a:r>
              <a:rPr b="1" lang="en-GB" sz="2800">
                <a:solidFill>
                  <a:srgbClr val="280099"/>
                </a:solidFill>
                <a:latin typeface="Arial"/>
              </a:rPr>
              <a:t>Ada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is still not good enough!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But there is more ...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SPARKAda – An </a:t>
            </a:r>
            <a:r>
              <a:rPr b="1" lang="en-GB" sz="2800">
                <a:solidFill>
                  <a:srgbClr val="280099"/>
                </a:solidFill>
                <a:latin typeface="Arial"/>
              </a:rPr>
              <a:t>Ada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Subset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Annotated Ada Specification (.ads)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Additional </a:t>
            </a:r>
            <a:r>
              <a:rPr lang="en-GB" sz="2800">
                <a:solidFill>
                  <a:srgbClr val="280099"/>
                </a:solidFill>
                <a:latin typeface="Arial"/>
              </a:rPr>
              <a:t>Static Checking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Design by Contract.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Pre and Post Conditions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Uses </a:t>
            </a:r>
            <a:r>
              <a:rPr lang="en-GB" sz="2800">
                <a:solidFill>
                  <a:srgbClr val="280099"/>
                </a:solidFill>
                <a:latin typeface="Arial"/>
              </a:rPr>
              <a:t>Proof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to show that a program satisfies its   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contracts.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288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17" name="CustomShape 2"/>
          <p:cNvSpPr/>
          <p:nvPr/>
        </p:nvSpPr>
        <p:spPr>
          <a:xfrm>
            <a:off x="457200" y="274680"/>
            <a:ext cx="8220960" cy="658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Static Checks: Data Flow 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1135800" y="1584000"/>
            <a:ext cx="6865560" cy="8917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Integer);</a:t>
            </a: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923400" y="2081160"/>
            <a:ext cx="7290360" cy="44287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- The SPARK Examiner: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Performs language conformance checks.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Does </a:t>
            </a:r>
            <a:r>
              <a:rPr i="1" lang="en-GB" sz="2800">
                <a:solidFill>
                  <a:srgbClr val="000000"/>
                </a:solidFill>
              </a:rPr>
              <a:t>data flow analysis.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- Data flow parameter checks: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'</a:t>
            </a:r>
            <a:r>
              <a:rPr b="1" lang="en-GB" sz="2800">
                <a:solidFill>
                  <a:srgbClr val="94006b"/>
                </a:solidFill>
              </a:rPr>
              <a:t>out</a:t>
            </a:r>
            <a:r>
              <a:rPr lang="en-GB" sz="2800">
                <a:solidFill>
                  <a:srgbClr val="94006b"/>
                </a:solidFill>
              </a:rPr>
              <a:t>' </a:t>
            </a:r>
            <a:r>
              <a:rPr lang="en-GB" sz="2800">
                <a:solidFill>
                  <a:srgbClr val="000000"/>
                </a:solidFill>
              </a:rPr>
              <a:t>parameters are </a:t>
            </a:r>
            <a:r>
              <a:rPr i="1" lang="en-GB" sz="2800">
                <a:solidFill>
                  <a:srgbClr val="000000"/>
                </a:solidFill>
              </a:rPr>
              <a:t>initialised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… and not read before that.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94006b"/>
                </a:solidFill>
              </a:rPr>
              <a:t>  </a:t>
            </a:r>
            <a:r>
              <a:rPr lang="en-GB" sz="2800">
                <a:solidFill>
                  <a:srgbClr val="94006b"/>
                </a:solidFill>
              </a:rPr>
              <a:t>- '</a:t>
            </a:r>
            <a:r>
              <a:rPr b="1" lang="en-GB" sz="2800">
                <a:solidFill>
                  <a:srgbClr val="94006b"/>
                </a:solidFill>
              </a:rPr>
              <a:t>in</a:t>
            </a:r>
            <a:r>
              <a:rPr lang="en-GB" sz="2800">
                <a:solidFill>
                  <a:srgbClr val="94006b"/>
                </a:solidFill>
              </a:rPr>
              <a:t>'</a:t>
            </a:r>
            <a:r>
              <a:rPr lang="en-GB" sz="2800">
                <a:solidFill>
                  <a:srgbClr val="000000"/>
                </a:solidFill>
              </a:rPr>
              <a:t> parameters are not assigned to, but read.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94006b"/>
                </a:solidFill>
              </a:rPr>
              <a:t>  </a:t>
            </a:r>
            <a:r>
              <a:rPr lang="en-GB" sz="2800">
                <a:solidFill>
                  <a:srgbClr val="94006b"/>
                </a:solidFill>
              </a:rPr>
              <a:t>- '</a:t>
            </a:r>
            <a:r>
              <a:rPr b="1" lang="en-GB" sz="2800">
                <a:solidFill>
                  <a:srgbClr val="94006b"/>
                </a:solidFill>
              </a:rPr>
              <a:t>in out</a:t>
            </a:r>
            <a:r>
              <a:rPr lang="en-GB" sz="2800">
                <a:solidFill>
                  <a:srgbClr val="94006b"/>
                </a:solidFill>
              </a:rPr>
              <a:t>'</a:t>
            </a:r>
            <a:r>
              <a:rPr lang="en-GB" sz="2800">
                <a:solidFill>
                  <a:srgbClr val="000000"/>
                </a:solidFill>
              </a:rPr>
              <a:t> parameters are assigned to, and read.</a:t>
            </a:r>
            <a:r>
              <a:rPr lang="en-GB" sz="2800">
                <a:solidFill>
                  <a:srgbClr val="94006b"/>
                </a:solidFill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94006b"/>
                </a:solidFill>
              </a:rPr>
              <a:t>- </a:t>
            </a:r>
            <a:r>
              <a:rPr lang="en-GB" sz="2800">
                <a:solidFill>
                  <a:srgbClr val="000000"/>
                </a:solidFill>
              </a:rPr>
              <a:t>Same check for Global Variables.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520" y="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21" name="CustomShape 2"/>
          <p:cNvSpPr/>
          <p:nvPr/>
        </p:nvSpPr>
        <p:spPr>
          <a:xfrm>
            <a:off x="457200" y="274680"/>
            <a:ext cx="8220960" cy="586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Arial"/>
              </a:rPr>
              <a:t>Information Flow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1720080" y="2952000"/>
            <a:ext cx="5698080" cy="8917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000000"/>
                </a:solidFill>
                <a:latin typeface="Calibri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200">
                <a:solidFill>
                  <a:srgbClr val="0000ff"/>
                </a:solidFill>
                <a:latin typeface="Calibri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out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 Integer);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Calibri"/>
              </a:rPr>
              <a:t>--# derives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tm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 from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cttm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;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1059120" y="1440000"/>
            <a:ext cx="7070760" cy="3661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Annotations for information flow analysis.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Annotate the specification (.ads).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Check that the implementation uses 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tm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and 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cttm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correctly in 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tm := cttm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That is, 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tm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appears on the left of an assignment,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and 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cttm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on the right.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25" name="CustomShape 2"/>
          <p:cNvSpPr/>
          <p:nvPr/>
        </p:nvSpPr>
        <p:spPr>
          <a:xfrm>
            <a:off x="457200" y="274680"/>
            <a:ext cx="8220960" cy="658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Proof: Pre and Post Conditions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1135800" y="1224000"/>
            <a:ext cx="6865560" cy="1699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000000"/>
                </a:solidFill>
                <a:latin typeface="Calibri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200">
                <a:solidFill>
                  <a:srgbClr val="0000ff"/>
                </a:solidFill>
                <a:latin typeface="Calibri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out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 Integer);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Calibri"/>
              </a:rPr>
              <a:t>--# derives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tm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 from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cttm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Calibri"/>
              </a:rPr>
              <a:t>--# pre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cttm</a:t>
            </a:r>
            <a:r>
              <a:rPr b="1" lang="en-GB" sz="22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&gt;  0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Calibri"/>
              </a:rPr>
              <a:t>--# post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tm = cttm 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576360" y="2592000"/>
            <a:ext cx="7985160" cy="3559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A more detailed specification. Is it implemented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correctly by 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tm := cttm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?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</a:t>
            </a:r>
            <a:r>
              <a:rPr b="1" lang="en-GB" sz="2600">
                <a:solidFill>
                  <a:srgbClr val="ff0000"/>
                </a:solidFill>
                <a:latin typeface="Arial"/>
              </a:rPr>
              <a:t>Using proof –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The examiner generates verification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conditions to be discharged. For the example we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would need to show (given the hypotheses) that: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Using GSL for assignment, we have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GB" sz="2600">
                <a:solidFill>
                  <a:srgbClr val="0000ff"/>
                </a:solidFill>
                <a:latin typeface="Arial"/>
              </a:rPr>
              <a:t>[tm := cttm] tm = cttm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substituting, we obtain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i="1" lang="en-GB" sz="2600">
                <a:solidFill>
                  <a:srgbClr val="0000ff"/>
                </a:solidFill>
                <a:latin typeface="Arial"/>
              </a:rPr>
              <a:t>cttm = cttm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29" name="CustomShape 2"/>
          <p:cNvSpPr/>
          <p:nvPr/>
        </p:nvSpPr>
        <p:spPr>
          <a:xfrm>
            <a:off x="457200" y="274680"/>
            <a:ext cx="8220960" cy="586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So ...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457200" y="1168200"/>
            <a:ext cx="8220960" cy="4517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We have highlighted ways to address 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program correctness, where errors are 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introduced by the </a:t>
            </a:r>
            <a:r>
              <a:rPr i="1" lang="en-GB" sz="2800">
                <a:solidFill>
                  <a:srgbClr val="ff0000"/>
                </a:solidFill>
                <a:latin typeface="Arial"/>
              </a:rPr>
              <a:t>programming</a:t>
            </a:r>
            <a:r>
              <a:rPr i="1" lang="en-GB" sz="28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activity.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If we use </a:t>
            </a:r>
            <a:r>
              <a:rPr lang="en-GB" sz="2800">
                <a:solidFill>
                  <a:srgbClr val="0000ff"/>
                </a:solidFill>
                <a:latin typeface="Arial"/>
              </a:rPr>
              <a:t>automatic code generation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we could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improve this situation.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0" y="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72" name="CustomShape 2"/>
          <p:cNvSpPr/>
          <p:nvPr/>
        </p:nvSpPr>
        <p:spPr>
          <a:xfrm>
            <a:off x="457200" y="274680"/>
            <a:ext cx="8220960" cy="11343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Some History</a:t>
            </a:r>
            <a:endParaRPr/>
          </a:p>
        </p:txBody>
      </p:sp>
      <p:sp>
        <p:nvSpPr>
          <p:cNvPr id="73" name="CustomShape 3"/>
          <p:cNvSpPr/>
          <p:nvPr/>
        </p:nvSpPr>
        <p:spPr>
          <a:xfrm>
            <a:off x="252000" y="1600200"/>
            <a:ext cx="8633880" cy="4517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</a:rPr>
              <a:t>- Literature Review.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</a:t>
            </a:r>
            <a:r>
              <a:rPr b="1" lang="en-GB" sz="2800">
                <a:solidFill>
                  <a:srgbClr val="000000"/>
                </a:solidFill>
                <a:latin typeface="Arial"/>
              </a:rPr>
              <a:t> The Choice of Computer Languages for use            in Safety-Critical System (1991)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by </a:t>
            </a:r>
            <a:r>
              <a:rPr lang="en-GB" sz="2800">
                <a:solidFill>
                  <a:srgbClr val="808000"/>
                </a:solidFill>
                <a:latin typeface="Arial"/>
              </a:rPr>
              <a:t>W.J. Cullyer,       S.J. Goodenough and B.A. Wichmann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800" u="sng">
                <a:solidFill>
                  <a:srgbClr val="0000ff"/>
                </a:solidFill>
                <a:latin typeface="Arial"/>
                <a:hlinkClick r:id="rId2"/>
              </a:rPr>
              <a:t>[cgw]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</a:t>
            </a:r>
            <a:r>
              <a:rPr b="1" lang="en-GB" sz="2800">
                <a:solidFill>
                  <a:srgbClr val="000000"/>
                </a:solidFill>
                <a:latin typeface="Arial"/>
              </a:rPr>
              <a:t> An informal survey - languages used in                   SCSs (2006)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referring to slides by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</a:t>
            </a:r>
            <a:r>
              <a:rPr lang="en-GB" sz="2800">
                <a:solidFill>
                  <a:srgbClr val="808000"/>
                </a:solidFill>
                <a:latin typeface="Arial"/>
              </a:rPr>
              <a:t>C. Johnson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800" u="sng">
                <a:solidFill>
                  <a:srgbClr val="0000ff"/>
                </a:solidFill>
                <a:latin typeface="Arial"/>
                <a:hlinkClick r:id="rId3"/>
              </a:rPr>
              <a:t>[cj]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32" name="CustomShape 2"/>
          <p:cNvSpPr/>
          <p:nvPr/>
        </p:nvSpPr>
        <p:spPr>
          <a:xfrm>
            <a:off x="457200" y="274680"/>
            <a:ext cx="8220960" cy="586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Tomorrow's session ...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457200" y="1168200"/>
            <a:ext cx="8220960" cy="4517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Using Event-B tools we can generate code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Automatically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and formal modelling can also help to  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highlight/remove systematic errors.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&gt;&gt;&gt;&gt;&gt; It will be very useful to understand,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       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'</a:t>
            </a:r>
            <a:r>
              <a:rPr b="1" i="1" lang="en-GB" sz="2800">
                <a:solidFill>
                  <a:srgbClr val="ff0000"/>
                </a:solidFill>
                <a:latin typeface="Arial"/>
              </a:rPr>
              <a:t>Shared Event Decomposition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'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75" name="CustomShape 2"/>
          <p:cNvSpPr/>
          <p:nvPr/>
        </p:nvSpPr>
        <p:spPr>
          <a:xfrm>
            <a:off x="457200" y="274680"/>
            <a:ext cx="8220960" cy="11343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… </a:t>
            </a:r>
            <a:r>
              <a:rPr lang="en-GB" sz="4000">
                <a:solidFill>
                  <a:srgbClr val="000000"/>
                </a:solidFill>
                <a:latin typeface="Arial"/>
              </a:rPr>
              <a:t>and so on: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457200" y="1600200"/>
            <a:ext cx="8220960" cy="4517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By 2006: 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mostly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Ada, C/C++,- Assembly Code?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</a:t>
            </a:r>
            <a:r>
              <a:rPr b="1" lang="en-GB" sz="2600">
                <a:solidFill>
                  <a:srgbClr val="000000"/>
                </a:solidFill>
                <a:latin typeface="Arial"/>
              </a:rPr>
              <a:t>Software for Dependable Systems: Sufficient           Evidence? (2007)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by </a:t>
            </a:r>
            <a:r>
              <a:rPr lang="en-GB" sz="2600">
                <a:solidFill>
                  <a:srgbClr val="808000"/>
                </a:solidFill>
                <a:latin typeface="Arial"/>
              </a:rPr>
              <a:t>Daniel Jackson et al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600" u="sng">
                <a:solidFill>
                  <a:srgbClr val="0000ff"/>
                </a:solidFill>
                <a:latin typeface="Arial"/>
                <a:hlinkClick r:id="rId2"/>
              </a:rPr>
              <a:t>[dj]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ff"/>
                </a:solidFill>
                <a:latin typeface="Arial"/>
              </a:rPr>
              <a:t> 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</a:t>
            </a:r>
            <a:r>
              <a:rPr b="1" lang="en-GB" sz="2600">
                <a:solidFill>
                  <a:srgbClr val="000000"/>
                </a:solidFill>
                <a:latin typeface="Arial"/>
              </a:rPr>
              <a:t>An Introduction to Safety Critical Systems.   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6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600">
                <a:solidFill>
                  <a:srgbClr val="000000"/>
                </a:solidFill>
                <a:latin typeface="Arial"/>
              </a:rPr>
              <a:t>(2011) </a:t>
            </a:r>
            <a:r>
              <a:rPr lang="en-GB" sz="2600">
                <a:solidFill>
                  <a:srgbClr val="808000"/>
                </a:solidFill>
                <a:latin typeface="Arial"/>
              </a:rPr>
              <a:t>by IPL, Information Processing Ltd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600" u="sng">
                <a:solidFill>
                  <a:srgbClr val="0000ff"/>
                </a:solidFill>
                <a:latin typeface="Arial"/>
                <a:hlinkClick r:id="rId3"/>
              </a:rPr>
              <a:t>[ipl]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-7200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78" name="CustomShape 2"/>
          <p:cNvSpPr/>
          <p:nvPr/>
        </p:nvSpPr>
        <p:spPr>
          <a:xfrm>
            <a:off x="458640" y="274680"/>
            <a:ext cx="8220960" cy="11343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In summary:</a:t>
            </a:r>
            <a:endParaRPr/>
          </a:p>
        </p:txBody>
      </p:sp>
      <p:sp>
        <p:nvSpPr>
          <p:cNvPr id="79" name="CustomShape 3"/>
          <p:cNvSpPr/>
          <p:nvPr/>
        </p:nvSpPr>
        <p:spPr>
          <a:xfrm>
            <a:off x="458640" y="1420200"/>
            <a:ext cx="8220960" cy="4517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-</a:t>
            </a:r>
            <a:r>
              <a:rPr b="1" lang="en-GB" sz="2800">
                <a:solidFill>
                  <a:srgbClr val="800000"/>
                </a:solidFill>
                <a:latin typeface="Calibri"/>
              </a:rPr>
              <a:t> </a:t>
            </a:r>
            <a:r>
              <a:rPr b="1" lang="en-GB" sz="2800">
                <a:solidFill>
                  <a:srgbClr val="280099"/>
                </a:solidFill>
                <a:latin typeface="Calibri"/>
              </a:rPr>
              <a:t>Ada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 is frequently used, but not exclusively.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-</a:t>
            </a:r>
            <a:r>
              <a:rPr b="1" lang="en-GB" sz="2800">
                <a:solidFill>
                  <a:srgbClr val="800000"/>
                </a:solidFill>
                <a:latin typeface="Calibri"/>
              </a:rPr>
              <a:t> </a:t>
            </a:r>
            <a:r>
              <a:rPr b="1" lang="en-GB" sz="2800">
                <a:solidFill>
                  <a:srgbClr val="280099"/>
                </a:solidFill>
                <a:latin typeface="Calibri"/>
              </a:rPr>
              <a:t>C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/</a:t>
            </a:r>
            <a:r>
              <a:rPr b="1" lang="en-GB" sz="2800">
                <a:solidFill>
                  <a:srgbClr val="280099"/>
                </a:solidFill>
                <a:latin typeface="Calibri"/>
              </a:rPr>
              <a:t>C++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 is used – despite all the criticism.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- Use of </a:t>
            </a:r>
            <a:r>
              <a:rPr i="1" lang="en-GB" sz="2600">
                <a:solidFill>
                  <a:srgbClr val="000000"/>
                </a:solidFill>
                <a:latin typeface="Calibri"/>
              </a:rPr>
              <a:t>Guidelines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 like </a:t>
            </a:r>
            <a:r>
              <a:rPr lang="en-GB" sz="2600">
                <a:solidFill>
                  <a:srgbClr val="280099"/>
                </a:solidFill>
                <a:latin typeface="Calibri"/>
              </a:rPr>
              <a:t>MISRA-C/C++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 can   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mitigate shortcomings.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2600">
                <a:solidFill>
                  <a:srgbClr val="280099"/>
                </a:solidFill>
                <a:latin typeface="Calibri"/>
              </a:rPr>
              <a:t>Certification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 is used to check compliance to  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various safety standards.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- Lack of a large Ada skill-base is a factor in 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hindering widespread use.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" y="36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81" name="CustomShape 2"/>
          <p:cNvSpPr/>
          <p:nvPr/>
        </p:nvSpPr>
        <p:spPr>
          <a:xfrm>
            <a:off x="1066320" y="1465920"/>
            <a:ext cx="7005600" cy="2308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90000"/>
              </a:lnSpc>
            </a:pPr>
            <a:r>
              <a:rPr b="1" lang="en-GB" sz="2800">
                <a:solidFill>
                  <a:srgbClr val="280099"/>
                </a:solidFill>
                <a:latin typeface="Calibri"/>
              </a:rPr>
              <a:t>Java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 obtained a bad reputation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Its </a:t>
            </a:r>
            <a:r>
              <a:rPr lang="en-GB" sz="2600">
                <a:solidFill>
                  <a:srgbClr val="280099"/>
                </a:solidFill>
                <a:latin typeface="Calibri"/>
              </a:rPr>
              <a:t>Memory Model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 was broken!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The specification was vague.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Garbage collection for limited memory?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In particular for critical systems (many of 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which are embedded):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The JVM</a:t>
            </a:r>
            <a:endParaRPr/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- is an unnecessary processing overhead.</a:t>
            </a:r>
            <a:endParaRPr/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- is an additional source of errors.</a:t>
            </a:r>
            <a:endParaRPr/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- portability through byte-code + interpreter</a:t>
            </a:r>
            <a:endParaRPr/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      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is not necessary.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457560" y="274680"/>
            <a:ext cx="8220960" cy="11343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But What about </a:t>
            </a:r>
            <a:r>
              <a:rPr lang="en-GB" sz="4000">
                <a:solidFill>
                  <a:srgbClr val="280099"/>
                </a:solidFill>
                <a:latin typeface="Arial"/>
              </a:rPr>
              <a:t>Java</a:t>
            </a:r>
            <a:r>
              <a:rPr lang="en-GB" sz="4000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-3600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84" name="CustomShape 2"/>
          <p:cNvSpPr/>
          <p:nvPr/>
        </p:nvSpPr>
        <p:spPr>
          <a:xfrm>
            <a:off x="457200" y="274680"/>
            <a:ext cx="8220960" cy="11343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</a:rPr>
              <a:t>Can’t we do something with </a:t>
            </a:r>
            <a:r>
              <a:rPr lang="en-GB" sz="3600">
                <a:solidFill>
                  <a:srgbClr val="996633"/>
                </a:solidFill>
                <a:latin typeface="Arial"/>
              </a:rPr>
              <a:t>Java</a:t>
            </a:r>
            <a:r>
              <a:rPr lang="en-GB" sz="3600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1263240" y="1816200"/>
            <a:ext cx="6611760" cy="4517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lang="en-GB" sz="30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3200">
                <a:solidFill>
                  <a:srgbClr val="280099"/>
                </a:solidFill>
                <a:latin typeface="Arial"/>
              </a:rPr>
              <a:t>Java Modelling Language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u="sng">
                <a:solidFill>
                  <a:srgbClr val="0000ff"/>
                </a:solidFill>
                <a:latin typeface="Arial"/>
                <a:hlinkClick r:id="rId2"/>
              </a:rPr>
              <a:t>[jml]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Design by contract style.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Use an extended static checker to ensure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conformity.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Runtime assertion checking.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30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3200">
                <a:solidFill>
                  <a:srgbClr val="280099"/>
                </a:solidFill>
                <a:latin typeface="Calibri"/>
              </a:rPr>
              <a:t>open Safety Critical Java</a:t>
            </a:r>
            <a:r>
              <a:rPr lang="en-GB" sz="300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600" u="sng">
                <a:solidFill>
                  <a:srgbClr val="0000ff"/>
                </a:solidFill>
                <a:latin typeface="Calibri"/>
                <a:hlinkClick r:id="rId3"/>
              </a:rPr>
              <a:t>[oscj]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JML Extended – Safe JML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'Safe' JVM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Translates to c and uses gcc?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... and others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87" name="CustomShape 2"/>
          <p:cNvSpPr/>
          <p:nvPr/>
        </p:nvSpPr>
        <p:spPr>
          <a:xfrm>
            <a:off x="457200" y="274680"/>
            <a:ext cx="8220960" cy="11343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A JML Example 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(source: IBM JML Tutorial)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457200" y="1600200"/>
            <a:ext cx="8220960" cy="4517280"/>
          </a:xfrm>
          <a:prstGeom prst="rect">
            <a:avLst/>
          </a:prstGeom>
        </p:spPr>
      </p:sp>
      <p:sp>
        <p:nvSpPr>
          <p:cNvPr id="89" name="CustomShape 4"/>
          <p:cNvSpPr/>
          <p:nvPr/>
        </p:nvSpPr>
        <p:spPr>
          <a:xfrm>
            <a:off x="1554480" y="2494440"/>
            <a:ext cx="6028560" cy="3038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2000">
                <a:solidFill>
                  <a:srgbClr val="808000"/>
                </a:solidFill>
              </a:rPr>
              <a:t>/*@</a:t>
            </a:r>
            <a:endParaRPr/>
          </a:p>
          <a:p>
            <a:r>
              <a:rPr lang="en-GB" sz="2000">
                <a:solidFill>
                  <a:srgbClr val="808000"/>
                </a:solidFill>
              </a:rPr>
              <a:t>   </a:t>
            </a:r>
            <a:r>
              <a:rPr lang="en-GB" sz="2000">
                <a:solidFill>
                  <a:srgbClr val="808000"/>
                </a:solidFill>
              </a:rPr>
              <a:t>@ public normal_behavior</a:t>
            </a:r>
            <a:endParaRPr/>
          </a:p>
          <a:p>
            <a:r>
              <a:rPr lang="en-GB" sz="2000">
                <a:solidFill>
                  <a:srgbClr val="808000"/>
                </a:solidFill>
              </a:rPr>
              <a:t>   </a:t>
            </a:r>
            <a:r>
              <a:rPr lang="en-GB" sz="2000">
                <a:solidFill>
                  <a:srgbClr val="808000"/>
                </a:solidFill>
              </a:rPr>
              <a:t>@   requires ! isEmpty();</a:t>
            </a:r>
            <a:endParaRPr/>
          </a:p>
          <a:p>
            <a:r>
              <a:rPr lang="en-GB" sz="2000">
                <a:solidFill>
                  <a:srgbClr val="808000"/>
                </a:solidFill>
              </a:rPr>
              <a:t>   </a:t>
            </a:r>
            <a:r>
              <a:rPr lang="en-GB" sz="2000">
                <a:solidFill>
                  <a:srgbClr val="808000"/>
                </a:solidFill>
              </a:rPr>
              <a:t>@   ensures</a:t>
            </a:r>
            <a:endParaRPr/>
          </a:p>
          <a:p>
            <a:r>
              <a:rPr lang="en-GB" sz="2000">
                <a:solidFill>
                  <a:srgbClr val="808000"/>
                </a:solidFill>
              </a:rPr>
              <a:t>   </a:t>
            </a:r>
            <a:r>
              <a:rPr lang="en-GB" sz="2000">
                <a:solidFill>
                  <a:srgbClr val="808000"/>
                </a:solidFill>
              </a:rPr>
              <a:t>@     elementsInQueue.equals(((JMLObjectBag)</a:t>
            </a:r>
            <a:endParaRPr/>
          </a:p>
          <a:p>
            <a:r>
              <a:rPr lang="en-GB" sz="2000">
                <a:solidFill>
                  <a:srgbClr val="808000"/>
                </a:solidFill>
              </a:rPr>
              <a:t>   </a:t>
            </a:r>
            <a:r>
              <a:rPr lang="en-GB" sz="2000">
                <a:solidFill>
                  <a:srgbClr val="808000"/>
                </a:solidFill>
              </a:rPr>
              <a:t>@          \old(elementsInQueue))</a:t>
            </a:r>
            <a:endParaRPr/>
          </a:p>
          <a:p>
            <a:r>
              <a:rPr lang="en-GB" sz="2000">
                <a:solidFill>
                  <a:srgbClr val="808000"/>
                </a:solidFill>
              </a:rPr>
              <a:t>   </a:t>
            </a:r>
            <a:r>
              <a:rPr lang="en-GB" sz="2000">
                <a:solidFill>
                  <a:srgbClr val="808000"/>
                </a:solidFill>
              </a:rPr>
              <a:t>@                        .remove(\result)) &amp;&amp;</a:t>
            </a:r>
            <a:endParaRPr/>
          </a:p>
          <a:p>
            <a:r>
              <a:rPr lang="en-GB" sz="2000">
                <a:solidFill>
                  <a:srgbClr val="808000"/>
                </a:solidFill>
              </a:rPr>
              <a:t>   </a:t>
            </a:r>
            <a:r>
              <a:rPr lang="en-GB" sz="2000">
                <a:solidFill>
                  <a:srgbClr val="808000"/>
                </a:solidFill>
              </a:rPr>
              <a:t>@     \result.equals(\old(peek()));</a:t>
            </a:r>
            <a:endParaRPr/>
          </a:p>
          <a:p>
            <a:r>
              <a:rPr lang="en-GB" sz="2000">
                <a:solidFill>
                  <a:srgbClr val="808000"/>
                </a:solidFill>
              </a:rPr>
              <a:t>   </a:t>
            </a:r>
            <a:r>
              <a:rPr lang="en-GB" sz="2000">
                <a:solidFill>
                  <a:srgbClr val="808000"/>
                </a:solidFill>
              </a:rPr>
              <a:t>@*/</a:t>
            </a:r>
            <a:endParaRPr/>
          </a:p>
          <a:p>
            <a:r>
              <a:rPr lang="en-GB" sz="2000">
                <a:solidFill>
                  <a:srgbClr val="280099"/>
                </a:solidFill>
              </a:rPr>
              <a:t>Object pop() throws NoSuchElementException;</a:t>
            </a:r>
            <a:endParaRPr/>
          </a:p>
        </p:txBody>
      </p:sp>
      <p:sp>
        <p:nvSpPr>
          <p:cNvPr id="90" name="CustomShape 5"/>
          <p:cNvSpPr/>
          <p:nvPr/>
        </p:nvSpPr>
        <p:spPr>
          <a:xfrm>
            <a:off x="636480" y="1692000"/>
            <a:ext cx="6156720" cy="423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A specification modelling popping off a stack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92" name="CustomShape 2"/>
          <p:cNvSpPr/>
          <p:nvPr/>
        </p:nvSpPr>
        <p:spPr>
          <a:xfrm>
            <a:off x="457200" y="274680"/>
            <a:ext cx="8220960" cy="11343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Certification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68600" y="1600200"/>
            <a:ext cx="7599960" cy="2568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280099"/>
                </a:solidFill>
                <a:latin typeface="Arial"/>
              </a:rPr>
              <a:t>- Certification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is required in many industries 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(which is hard for </a:t>
            </a:r>
            <a:r>
              <a:rPr lang="en-GB" sz="2800">
                <a:solidFill>
                  <a:srgbClr val="4c1900"/>
                </a:solidFill>
                <a:latin typeface="Arial"/>
              </a:rPr>
              <a:t>Java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This requires proof of adherence to 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prescribed standards, for engineering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processes, and artefacts. See again </a:t>
            </a:r>
            <a:r>
              <a:rPr lang="en-GB" sz="2800" u="sng">
                <a:solidFill>
                  <a:srgbClr val="000000"/>
                </a:solidFill>
                <a:latin typeface="Arial"/>
                <a:hlinkClick r:id="rId2"/>
              </a:rPr>
              <a:t>[ipl]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280099"/>
                </a:solidFill>
                <a:latin typeface="Arial"/>
              </a:rPr>
              <a:t>- Formal Methods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is recommended in some standards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mandated in others e.g. Def-Stan 00-55.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9135360" cy="684936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95" name="CustomShape 2"/>
          <p:cNvSpPr/>
          <p:nvPr/>
        </p:nvSpPr>
        <p:spPr>
          <a:xfrm>
            <a:off x="457200" y="304920"/>
            <a:ext cx="8220960" cy="11343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Why Use – </a:t>
            </a:r>
            <a:r>
              <a:rPr lang="en-GB" sz="4000">
                <a:solidFill>
                  <a:srgbClr val="800000"/>
                </a:solidFill>
                <a:latin typeface="Arial"/>
              </a:rPr>
              <a:t>Ada</a:t>
            </a:r>
            <a:r>
              <a:rPr lang="en-GB" sz="4000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1080000" y="1600200"/>
            <a:ext cx="6977880" cy="4517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A `better’ language for SCS.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Strictly typed.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fewer bugs </a:t>
            </a:r>
            <a:r>
              <a:rPr lang="en-GB" sz="2600" u="sng">
                <a:solidFill>
                  <a:srgbClr val="0000ff"/>
                </a:solidFill>
                <a:latin typeface="Arial"/>
                <a:hlinkClick r:id="rId2"/>
              </a:rPr>
              <a:t>[nai]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Language designed for Real-time and High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Reliability.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Projects delivered faster than with C. </a:t>
            </a:r>
            <a:r>
              <a:rPr lang="en-GB" sz="2600" u="sng">
                <a:solidFill>
                  <a:srgbClr val="0000ff"/>
                </a:solidFill>
                <a:latin typeface="Arial"/>
                <a:hlinkClick r:id="rId3"/>
              </a:rPr>
              <a:t>[nai]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It is well established, particularly in Defense.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It has a safe subset (</a:t>
            </a:r>
            <a:r>
              <a:rPr lang="en-GB" sz="2600">
                <a:solidFill>
                  <a:srgbClr val="800000"/>
                </a:solidFill>
                <a:latin typeface="Arial"/>
              </a:rPr>
              <a:t>SPARKAda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The GNAT Compiler is free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