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9.png" ContentType="image/png"/>
  <Override PartName="/ppt/media/image38.png" ContentType="image/png"/>
  <Override PartName="/ppt/media/image37.png" ContentType="image/png"/>
  <Override PartName="/ppt/media/image36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3.png" ContentType="image/png"/>
  <Override PartName="/ppt/media/image22.png" ContentType="image/png"/>
  <Override PartName="/ppt/media/image8.wmf" ContentType="image/x-wmf"/>
  <Override PartName="/ppt/media/image21.png" ContentType="image/png"/>
  <Override PartName="/ppt/media/image19.png" ContentType="image/png"/>
  <Override PartName="/ppt/media/image20.png" ContentType="image/png"/>
  <Override PartName="/ppt/media/image43.png" ContentType="image/png"/>
  <Override PartName="/ppt/media/image18.png" ContentType="image/png"/>
  <Override PartName="/ppt/media/image42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9.png" ContentType="image/png"/>
  <Override PartName="/ppt/media/image6.png" ContentType="image/png"/>
  <Override PartName="/ppt/media/image7.png" ContentType="image/png"/>
  <Override PartName="/ppt/media/image10.png" ContentType="image/png"/>
  <Override PartName="/ppt/media/image28.png" ContentType="image/png"/>
  <Override PartName="/ppt/media/image5.png" ContentType="image/png"/>
  <Override PartName="/ppt/media/image27.png" ContentType="image/png"/>
  <Override PartName="/ppt/media/image4.png" ContentType="image/png"/>
  <Override PartName="/ppt/media/image26.png" ContentType="image/png"/>
  <Override PartName="/ppt/media/image3.png" ContentType="image/png"/>
  <Override PartName="/ppt/media/image41.png" ContentType="image/png"/>
  <Override PartName="/ppt/media/image16.png" ContentType="image/png"/>
  <Override PartName="/ppt/media/image25.png" ContentType="image/png"/>
  <Override PartName="/ppt/media/image2.png" ContentType="image/png"/>
  <Override PartName="/ppt/media/image40.png" ContentType="image/png"/>
  <Override PartName="/ppt/media/image15.png" ContentType="image/png"/>
  <Override PartName="/ppt/media/image24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_rels/slide27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wmf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0" y="0"/>
            <a:ext cx="9134280" cy="684828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69" name="CustomShape 2"/>
          <p:cNvSpPr/>
          <p:nvPr/>
        </p:nvSpPr>
        <p:spPr>
          <a:xfrm>
            <a:off x="685800" y="2130840"/>
            <a:ext cx="7762680" cy="14601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Avoiding Programming in Safety Critical Systems</a:t>
            </a:r>
            <a:endParaRPr/>
          </a:p>
        </p:txBody>
      </p:sp>
      <p:sp>
        <p:nvSpPr>
          <p:cNvPr id="70" name="CustomShape 3"/>
          <p:cNvSpPr/>
          <p:nvPr/>
        </p:nvSpPr>
        <p:spPr>
          <a:xfrm>
            <a:off x="1371600" y="3886560"/>
            <a:ext cx="6391080" cy="17427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3200">
                <a:solidFill>
                  <a:srgbClr val="10243e"/>
                </a:solidFill>
                <a:latin typeface="Calibri"/>
              </a:rPr>
              <a:t>Andy Edmunds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3200">
                <a:solidFill>
                  <a:srgbClr val="10243e"/>
                </a:solidFill>
                <a:latin typeface="Calibri"/>
              </a:rPr>
              <a:t>ae2@ecs.soton.ac.uk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0"/>
            <a:ext cx="9134280" cy="684828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13" name="CustomShape 2"/>
          <p:cNvSpPr/>
          <p:nvPr/>
        </p:nvSpPr>
        <p:spPr>
          <a:xfrm>
            <a:off x="97200" y="274680"/>
            <a:ext cx="8219880" cy="4417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Preparing for Decomposition</a:t>
            </a:r>
            <a:endParaRPr/>
          </a:p>
        </p:txBody>
      </p:sp>
      <p:sp>
        <p:nvSpPr>
          <p:cNvPr id="114" name="CustomShape 3"/>
          <p:cNvSpPr/>
          <p:nvPr/>
        </p:nvSpPr>
        <p:spPr>
          <a:xfrm>
            <a:off x="3440520" y="1489680"/>
            <a:ext cx="2302920" cy="1565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Vars </a:t>
            </a:r>
            <a:r>
              <a:rPr lang="en-GB">
                <a:solidFill>
                  <a:srgbClr val="ff0000"/>
                </a:solidFill>
              </a:rPr>
              <a:t>A: </a:t>
            </a:r>
            <a:r>
              <a:rPr i="1" lang="en-GB">
                <a:solidFill>
                  <a:srgbClr val="ff0000"/>
                </a:solidFill>
              </a:rPr>
              <a:t>x</a:t>
            </a:r>
            <a:r>
              <a:rPr lang="en-GB">
                <a:solidFill>
                  <a:srgbClr val="ff0000"/>
                </a:solidFill>
              </a:rPr>
              <a:t>, B: </a:t>
            </a:r>
            <a:r>
              <a:rPr i="1" lang="en-GB">
                <a:solidFill>
                  <a:srgbClr val="ff0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Evt = ANY </a:t>
            </a:r>
            <a:r>
              <a:rPr b="1" lang="en-GB">
                <a:solidFill>
                  <a:srgbClr val="008000"/>
                </a:solidFill>
              </a:rPr>
              <a:t>p</a:t>
            </a:r>
            <a:r>
              <a:rPr lang="en-GB">
                <a:solidFill>
                  <a:srgbClr val="008000"/>
                </a:solidFill>
              </a:rPr>
              <a:t> 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WHEN </a:t>
            </a:r>
            <a:r>
              <a:rPr b="1" lang="en-GB">
                <a:solidFill>
                  <a:srgbClr val="008000"/>
                </a:solidFill>
              </a:rPr>
              <a:t>p</a:t>
            </a:r>
            <a:r>
              <a:rPr lang="en-GB">
                <a:solidFill>
                  <a:srgbClr val="008000"/>
                </a:solidFill>
              </a:rPr>
              <a:t> = B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THEN    A := </a:t>
            </a:r>
            <a:r>
              <a:rPr b="1" lang="en-GB">
                <a:solidFill>
                  <a:srgbClr val="008000"/>
                </a:solidFill>
              </a:rPr>
              <a:t>p</a:t>
            </a:r>
            <a:endParaRPr/>
          </a:p>
        </p:txBody>
      </p:sp>
      <p:sp>
        <p:nvSpPr>
          <p:cNvPr id="115" name="CustomShape 4"/>
          <p:cNvSpPr/>
          <p:nvPr/>
        </p:nvSpPr>
        <p:spPr>
          <a:xfrm>
            <a:off x="3579480" y="1008000"/>
            <a:ext cx="1984320" cy="458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Machine M1</a:t>
            </a:r>
            <a:endParaRPr/>
          </a:p>
        </p:txBody>
      </p:sp>
      <p:sp>
        <p:nvSpPr>
          <p:cNvPr id="116" name="CustomShape 5"/>
          <p:cNvSpPr/>
          <p:nvPr/>
        </p:nvSpPr>
        <p:spPr>
          <a:xfrm>
            <a:off x="3420000" y="936000"/>
            <a:ext cx="2303280" cy="2159280"/>
          </a:xfrm>
          <a:prstGeom prst="rect">
            <a:avLst/>
          </a:prstGeom>
          <a:ln w="36000">
            <a:solidFill>
              <a:srgbClr val="808080"/>
            </a:solidFill>
            <a:round/>
          </a:ln>
        </p:spPr>
      </p:sp>
      <p:sp>
        <p:nvSpPr>
          <p:cNvPr id="117" name="CustomShape 6"/>
          <p:cNvSpPr/>
          <p:nvPr/>
        </p:nvSpPr>
        <p:spPr>
          <a:xfrm>
            <a:off x="158040" y="899280"/>
            <a:ext cx="2374560" cy="345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Introduce Parameters</a:t>
            </a:r>
            <a:endParaRPr/>
          </a:p>
        </p:txBody>
      </p:sp>
      <p:sp>
        <p:nvSpPr>
          <p:cNvPr id="118" name="CustomShape 7"/>
          <p:cNvSpPr/>
          <p:nvPr/>
        </p:nvSpPr>
        <p:spPr>
          <a:xfrm>
            <a:off x="6323760" y="1086840"/>
            <a:ext cx="1333800" cy="345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Refines M0</a:t>
            </a:r>
            <a:endParaRPr/>
          </a:p>
        </p:txBody>
      </p:sp>
      <p:sp>
        <p:nvSpPr>
          <p:cNvPr id="119" name="CustomShape 8"/>
          <p:cNvSpPr/>
          <p:nvPr/>
        </p:nvSpPr>
        <p:spPr>
          <a:xfrm>
            <a:off x="6480000" y="2808000"/>
            <a:ext cx="1298520" cy="345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Was A := B</a:t>
            </a:r>
            <a:endParaRPr/>
          </a:p>
        </p:txBody>
      </p:sp>
      <p:sp>
        <p:nvSpPr>
          <p:cNvPr id="120" name="Line 9"/>
          <p:cNvSpPr/>
          <p:nvPr/>
        </p:nvSpPr>
        <p:spPr>
          <a:xfrm flipH="1" flipV="1">
            <a:off x="5652000" y="2880000"/>
            <a:ext cx="792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21" name="Line 10"/>
          <p:cNvSpPr/>
          <p:nvPr/>
        </p:nvSpPr>
        <p:spPr>
          <a:xfrm flipH="1">
            <a:off x="5564520" y="1224000"/>
            <a:ext cx="75924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36000"/>
            <a:ext cx="9134280" cy="684828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23" name="CustomShape 2"/>
          <p:cNvSpPr/>
          <p:nvPr/>
        </p:nvSpPr>
        <p:spPr>
          <a:xfrm>
            <a:off x="457200" y="274680"/>
            <a:ext cx="8219880" cy="4417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A Model of Communication</a:t>
            </a:r>
            <a:endParaRPr/>
          </a:p>
        </p:txBody>
      </p:sp>
      <p:sp>
        <p:nvSpPr>
          <p:cNvPr id="124" name="CustomShape 3"/>
          <p:cNvSpPr/>
          <p:nvPr/>
        </p:nvSpPr>
        <p:spPr>
          <a:xfrm>
            <a:off x="3440520" y="1489680"/>
            <a:ext cx="2302920" cy="1565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Vars </a:t>
            </a:r>
            <a:r>
              <a:rPr lang="en-GB">
                <a:solidFill>
                  <a:srgbClr val="ff0000"/>
                </a:solidFill>
              </a:rPr>
              <a:t>A: </a:t>
            </a:r>
            <a:r>
              <a:rPr i="1" lang="en-GB">
                <a:solidFill>
                  <a:srgbClr val="ff0000"/>
                </a:solidFill>
              </a:rPr>
              <a:t>x</a:t>
            </a:r>
            <a:r>
              <a:rPr lang="en-GB">
                <a:solidFill>
                  <a:srgbClr val="ff0000"/>
                </a:solidFill>
              </a:rPr>
              <a:t>, B: </a:t>
            </a:r>
            <a:r>
              <a:rPr i="1" lang="en-GB">
                <a:solidFill>
                  <a:srgbClr val="ff0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Evt = ANY </a:t>
            </a:r>
            <a:r>
              <a:rPr b="1" lang="en-GB">
                <a:solidFill>
                  <a:srgbClr val="008000"/>
                </a:solidFill>
              </a:rPr>
              <a:t>p</a:t>
            </a:r>
            <a:r>
              <a:rPr lang="en-GB">
                <a:solidFill>
                  <a:srgbClr val="008000"/>
                </a:solidFill>
              </a:rPr>
              <a:t> 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WHEN </a:t>
            </a:r>
            <a:r>
              <a:rPr b="1" lang="en-GB">
                <a:solidFill>
                  <a:srgbClr val="008000"/>
                </a:solidFill>
              </a:rPr>
              <a:t>p</a:t>
            </a:r>
            <a:r>
              <a:rPr lang="en-GB">
                <a:solidFill>
                  <a:srgbClr val="008000"/>
                </a:solidFill>
              </a:rPr>
              <a:t> = B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THEN    A := </a:t>
            </a:r>
            <a:r>
              <a:rPr b="1" lang="en-GB">
                <a:solidFill>
                  <a:srgbClr val="008000"/>
                </a:solidFill>
              </a:rPr>
              <a:t>p</a:t>
            </a:r>
            <a:endParaRPr/>
          </a:p>
        </p:txBody>
      </p:sp>
      <p:sp>
        <p:nvSpPr>
          <p:cNvPr id="125" name="CustomShape 4"/>
          <p:cNvSpPr/>
          <p:nvPr/>
        </p:nvSpPr>
        <p:spPr>
          <a:xfrm>
            <a:off x="1577520" y="3888000"/>
            <a:ext cx="1984320" cy="458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Machine M2</a:t>
            </a:r>
            <a:endParaRPr/>
          </a:p>
        </p:txBody>
      </p:sp>
      <p:sp>
        <p:nvSpPr>
          <p:cNvPr id="126" name="CustomShape 5"/>
          <p:cNvSpPr/>
          <p:nvPr/>
        </p:nvSpPr>
        <p:spPr>
          <a:xfrm>
            <a:off x="5844960" y="3852000"/>
            <a:ext cx="1984320" cy="458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Machine M3</a:t>
            </a:r>
            <a:endParaRPr/>
          </a:p>
        </p:txBody>
      </p:sp>
      <p:sp>
        <p:nvSpPr>
          <p:cNvPr id="127" name="CustomShape 6"/>
          <p:cNvSpPr/>
          <p:nvPr/>
        </p:nvSpPr>
        <p:spPr>
          <a:xfrm>
            <a:off x="1078920" y="3888000"/>
            <a:ext cx="3031200" cy="2407320"/>
          </a:xfrm>
          <a:prstGeom prst="rect">
            <a:avLst/>
          </a:prstGeom>
          <a:ln w="36000">
            <a:solidFill>
              <a:srgbClr val="808080"/>
            </a:solidFill>
            <a:round/>
          </a:ln>
        </p:spPr>
      </p:sp>
      <p:sp>
        <p:nvSpPr>
          <p:cNvPr id="128" name="CustomShape 7"/>
          <p:cNvSpPr/>
          <p:nvPr/>
        </p:nvSpPr>
        <p:spPr>
          <a:xfrm>
            <a:off x="3579480" y="1008000"/>
            <a:ext cx="1984320" cy="458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Machine M1</a:t>
            </a:r>
            <a:endParaRPr/>
          </a:p>
        </p:txBody>
      </p:sp>
      <p:sp>
        <p:nvSpPr>
          <p:cNvPr id="129" name="CustomShape 8"/>
          <p:cNvSpPr/>
          <p:nvPr/>
        </p:nvSpPr>
        <p:spPr>
          <a:xfrm>
            <a:off x="5289840" y="3852000"/>
            <a:ext cx="3094560" cy="2443320"/>
          </a:xfrm>
          <a:prstGeom prst="rect">
            <a:avLst/>
          </a:prstGeom>
          <a:ln w="36000">
            <a:solidFill>
              <a:srgbClr val="808080"/>
            </a:solidFill>
            <a:round/>
          </a:ln>
        </p:spPr>
      </p:sp>
      <p:sp>
        <p:nvSpPr>
          <p:cNvPr id="130" name="CustomShape 9"/>
          <p:cNvSpPr/>
          <p:nvPr/>
        </p:nvSpPr>
        <p:spPr>
          <a:xfrm>
            <a:off x="3420000" y="936000"/>
            <a:ext cx="2303280" cy="2159280"/>
          </a:xfrm>
          <a:prstGeom prst="rect">
            <a:avLst/>
          </a:prstGeom>
          <a:ln w="36000">
            <a:solidFill>
              <a:srgbClr val="808080"/>
            </a:solidFill>
            <a:round/>
          </a:ln>
        </p:spPr>
      </p:sp>
      <p:sp>
        <p:nvSpPr>
          <p:cNvPr id="131" name="CustomShape 10"/>
          <p:cNvSpPr/>
          <p:nvPr/>
        </p:nvSpPr>
        <p:spPr>
          <a:xfrm>
            <a:off x="1056960" y="4369680"/>
            <a:ext cx="3075480" cy="1565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Vars </a:t>
            </a:r>
            <a:r>
              <a:rPr lang="en-GB">
                <a:solidFill>
                  <a:srgbClr val="ff0000"/>
                </a:solidFill>
              </a:rPr>
              <a:t>A: </a:t>
            </a:r>
            <a:r>
              <a:rPr i="1" lang="en-GB">
                <a:solidFill>
                  <a:srgbClr val="ff0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Evt = ANY </a:t>
            </a:r>
            <a:r>
              <a:rPr b="1" lang="en-GB">
                <a:solidFill>
                  <a:srgbClr val="008000"/>
                </a:solidFill>
              </a:rPr>
              <a:t>p</a:t>
            </a:r>
            <a:r>
              <a:rPr lang="en-GB">
                <a:solidFill>
                  <a:srgbClr val="008000"/>
                </a:solidFill>
              </a:rPr>
              <a:t> 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WHEN </a:t>
            </a:r>
            <a:r>
              <a:rPr b="1" lang="en-GB">
                <a:solidFill>
                  <a:srgbClr val="008000"/>
                </a:solidFill>
              </a:rPr>
              <a:t>p</a:t>
            </a:r>
            <a:r>
              <a:rPr lang="en-GB">
                <a:solidFill>
                  <a:srgbClr val="008000"/>
                </a:solidFill>
              </a:rPr>
              <a:t> = B &amp; </a:t>
            </a:r>
            <a:r>
              <a:rPr b="1" lang="en-GB">
                <a:solidFill>
                  <a:srgbClr val="008000"/>
                </a:solidFill>
              </a:rPr>
              <a:t>p: </a:t>
            </a:r>
            <a:r>
              <a:rPr b="1" i="1" lang="en-GB">
                <a:solidFill>
                  <a:srgbClr val="008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THEN    A := </a:t>
            </a:r>
            <a:r>
              <a:rPr b="1" lang="en-GB">
                <a:solidFill>
                  <a:srgbClr val="008000"/>
                </a:solidFill>
              </a:rPr>
              <a:t>p</a:t>
            </a:r>
            <a:endParaRPr/>
          </a:p>
        </p:txBody>
      </p:sp>
      <p:sp>
        <p:nvSpPr>
          <p:cNvPr id="132" name="CustomShape 11"/>
          <p:cNvSpPr/>
          <p:nvPr/>
        </p:nvSpPr>
        <p:spPr>
          <a:xfrm>
            <a:off x="5302440" y="4369680"/>
            <a:ext cx="3075480" cy="1565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Vars </a:t>
            </a:r>
            <a:r>
              <a:rPr lang="en-GB">
                <a:solidFill>
                  <a:srgbClr val="ff0000"/>
                </a:solidFill>
              </a:rPr>
              <a:t>B: </a:t>
            </a:r>
            <a:r>
              <a:rPr i="1" lang="en-GB">
                <a:solidFill>
                  <a:srgbClr val="ff0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Evt = ANY </a:t>
            </a:r>
            <a:r>
              <a:rPr b="1" lang="en-GB">
                <a:solidFill>
                  <a:srgbClr val="008000"/>
                </a:solidFill>
              </a:rPr>
              <a:t>p 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WHEN </a:t>
            </a:r>
            <a:r>
              <a:rPr b="1" lang="en-GB">
                <a:solidFill>
                  <a:srgbClr val="008000"/>
                </a:solidFill>
              </a:rPr>
              <a:t>p</a:t>
            </a:r>
            <a:r>
              <a:rPr lang="en-GB">
                <a:solidFill>
                  <a:srgbClr val="008000"/>
                </a:solidFill>
              </a:rPr>
              <a:t> = B </a:t>
            </a:r>
            <a:r>
              <a:rPr lang="en-GB">
                <a:solidFill>
                  <a:srgbClr val="000000"/>
                </a:solidFill>
              </a:rPr>
              <a:t>&amp;</a:t>
            </a:r>
            <a:r>
              <a:rPr b="1" lang="en-GB">
                <a:solidFill>
                  <a:srgbClr val="008000"/>
                </a:solidFill>
              </a:rPr>
              <a:t> p: </a:t>
            </a:r>
            <a:r>
              <a:rPr b="1" i="1" lang="en-GB">
                <a:solidFill>
                  <a:srgbClr val="008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THEN    SKIP</a:t>
            </a:r>
            <a:endParaRPr/>
          </a:p>
        </p:txBody>
      </p:sp>
      <p:sp>
        <p:nvSpPr>
          <p:cNvPr id="133" name="Line 12"/>
          <p:cNvSpPr/>
          <p:nvPr/>
        </p:nvSpPr>
        <p:spPr>
          <a:xfrm>
            <a:off x="1152000" y="2016000"/>
            <a:ext cx="0" cy="100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34" name="CustomShape 13"/>
          <p:cNvSpPr/>
          <p:nvPr/>
        </p:nvSpPr>
        <p:spPr>
          <a:xfrm>
            <a:off x="1183680" y="1938960"/>
            <a:ext cx="1396080" cy="345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Decompose</a:t>
            </a:r>
            <a:endParaRPr/>
          </a:p>
        </p:txBody>
      </p:sp>
      <p:sp>
        <p:nvSpPr>
          <p:cNvPr id="135" name="CustomShape 14"/>
          <p:cNvSpPr/>
          <p:nvPr/>
        </p:nvSpPr>
        <p:spPr>
          <a:xfrm>
            <a:off x="648000" y="3528000"/>
            <a:ext cx="7919280" cy="3023280"/>
          </a:xfrm>
          <a:prstGeom prst="rect">
            <a:avLst/>
          </a:prstGeom>
          <a:ln cap="rnd" w="36000">
            <a:solidFill>
              <a:srgbClr val="808080"/>
            </a:solidFill>
            <a:custDash>
              <a:ds d="-1101108224000" sp="-1101108224000"/>
              <a:ds d="-1101108224000" sp="-1101108224000"/>
            </a:custDash>
            <a:round/>
          </a:ln>
        </p:spPr>
      </p:sp>
      <p:sp>
        <p:nvSpPr>
          <p:cNvPr id="136" name="CustomShape 15"/>
          <p:cNvSpPr/>
          <p:nvPr/>
        </p:nvSpPr>
        <p:spPr>
          <a:xfrm>
            <a:off x="684000" y="3528000"/>
            <a:ext cx="2206800" cy="345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Composed Machine</a:t>
            </a:r>
            <a:endParaRPr/>
          </a:p>
        </p:txBody>
      </p:sp>
      <p:sp>
        <p:nvSpPr>
          <p:cNvPr id="137" name="Line 16"/>
          <p:cNvSpPr/>
          <p:nvPr/>
        </p:nvSpPr>
        <p:spPr>
          <a:xfrm flipV="1">
            <a:off x="4572000" y="3096000"/>
            <a:ext cx="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38" name="CustomShape 17"/>
          <p:cNvSpPr/>
          <p:nvPr/>
        </p:nvSpPr>
        <p:spPr>
          <a:xfrm>
            <a:off x="5004000" y="3096000"/>
            <a:ext cx="1303200" cy="458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 sz="2600"/>
              <a:t>Refines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0"/>
            <a:ext cx="9134280" cy="684828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40" name="CustomShape 2"/>
          <p:cNvSpPr/>
          <p:nvPr/>
        </p:nvSpPr>
        <p:spPr>
          <a:xfrm>
            <a:off x="457200" y="274680"/>
            <a:ext cx="8219880" cy="4417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A Model of Communication</a:t>
            </a:r>
            <a:endParaRPr/>
          </a:p>
        </p:txBody>
      </p:sp>
      <p:sp>
        <p:nvSpPr>
          <p:cNvPr id="141" name="CustomShape 3"/>
          <p:cNvSpPr/>
          <p:nvPr/>
        </p:nvSpPr>
        <p:spPr>
          <a:xfrm>
            <a:off x="1577520" y="2016000"/>
            <a:ext cx="1984320" cy="458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Machine M2</a:t>
            </a:r>
            <a:endParaRPr/>
          </a:p>
        </p:txBody>
      </p:sp>
      <p:sp>
        <p:nvSpPr>
          <p:cNvPr id="142" name="CustomShape 4"/>
          <p:cNvSpPr/>
          <p:nvPr/>
        </p:nvSpPr>
        <p:spPr>
          <a:xfrm>
            <a:off x="5844960" y="1980000"/>
            <a:ext cx="1984320" cy="458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Machine M3</a:t>
            </a:r>
            <a:endParaRPr/>
          </a:p>
        </p:txBody>
      </p:sp>
      <p:sp>
        <p:nvSpPr>
          <p:cNvPr id="143" name="CustomShape 5"/>
          <p:cNvSpPr/>
          <p:nvPr/>
        </p:nvSpPr>
        <p:spPr>
          <a:xfrm>
            <a:off x="1078920" y="2016000"/>
            <a:ext cx="3031200" cy="2407320"/>
          </a:xfrm>
          <a:prstGeom prst="rect">
            <a:avLst/>
          </a:prstGeom>
          <a:ln w="36000">
            <a:solidFill>
              <a:srgbClr val="808080"/>
            </a:solidFill>
            <a:round/>
          </a:ln>
        </p:spPr>
      </p:sp>
      <p:sp>
        <p:nvSpPr>
          <p:cNvPr id="144" name="CustomShape 6"/>
          <p:cNvSpPr/>
          <p:nvPr/>
        </p:nvSpPr>
        <p:spPr>
          <a:xfrm>
            <a:off x="5289840" y="1980000"/>
            <a:ext cx="3094560" cy="2443320"/>
          </a:xfrm>
          <a:prstGeom prst="rect">
            <a:avLst/>
          </a:prstGeom>
          <a:ln w="36000">
            <a:solidFill>
              <a:srgbClr val="808080"/>
            </a:solidFill>
            <a:round/>
          </a:ln>
        </p:spPr>
      </p:sp>
      <p:sp>
        <p:nvSpPr>
          <p:cNvPr id="145" name="CustomShape 7"/>
          <p:cNvSpPr/>
          <p:nvPr/>
        </p:nvSpPr>
        <p:spPr>
          <a:xfrm>
            <a:off x="1056960" y="2497680"/>
            <a:ext cx="3075480" cy="1565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Vars </a:t>
            </a:r>
            <a:r>
              <a:rPr lang="en-GB">
                <a:solidFill>
                  <a:srgbClr val="ff0000"/>
                </a:solidFill>
              </a:rPr>
              <a:t>A: </a:t>
            </a:r>
            <a:r>
              <a:rPr i="1" lang="en-GB">
                <a:solidFill>
                  <a:srgbClr val="ff0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Evt = ANY </a:t>
            </a:r>
            <a:r>
              <a:rPr b="1" lang="en-GB">
                <a:solidFill>
                  <a:srgbClr val="008000"/>
                </a:solidFill>
              </a:rPr>
              <a:t>p?</a:t>
            </a:r>
            <a:r>
              <a:rPr lang="en-GB">
                <a:solidFill>
                  <a:srgbClr val="008000"/>
                </a:solidFill>
              </a:rPr>
              <a:t> 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WHEN </a:t>
            </a:r>
            <a:r>
              <a:rPr b="1" lang="en-GB">
                <a:solidFill>
                  <a:srgbClr val="008000"/>
                </a:solidFill>
              </a:rPr>
              <a:t>p</a:t>
            </a:r>
            <a:r>
              <a:rPr lang="en-GB">
                <a:solidFill>
                  <a:srgbClr val="008000"/>
                </a:solidFill>
              </a:rPr>
              <a:t> = B &amp; </a:t>
            </a:r>
            <a:r>
              <a:rPr b="1" lang="en-GB">
                <a:solidFill>
                  <a:srgbClr val="008000"/>
                </a:solidFill>
              </a:rPr>
              <a:t>p: </a:t>
            </a:r>
            <a:r>
              <a:rPr b="1" i="1" lang="en-GB">
                <a:solidFill>
                  <a:srgbClr val="008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THEN    A := </a:t>
            </a:r>
            <a:r>
              <a:rPr b="1" lang="en-GB">
                <a:solidFill>
                  <a:srgbClr val="008000"/>
                </a:solidFill>
              </a:rPr>
              <a:t>p</a:t>
            </a:r>
            <a:endParaRPr/>
          </a:p>
        </p:txBody>
      </p:sp>
      <p:sp>
        <p:nvSpPr>
          <p:cNvPr id="146" name="CustomShape 8"/>
          <p:cNvSpPr/>
          <p:nvPr/>
        </p:nvSpPr>
        <p:spPr>
          <a:xfrm>
            <a:off x="5302440" y="2497680"/>
            <a:ext cx="3075480" cy="1565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Vars </a:t>
            </a:r>
            <a:r>
              <a:rPr lang="en-GB">
                <a:solidFill>
                  <a:srgbClr val="ff0000"/>
                </a:solidFill>
              </a:rPr>
              <a:t>B: </a:t>
            </a:r>
            <a:r>
              <a:rPr i="1" lang="en-GB">
                <a:solidFill>
                  <a:srgbClr val="ff0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Evt = ANY </a:t>
            </a:r>
            <a:r>
              <a:rPr b="1" lang="en-GB">
                <a:solidFill>
                  <a:srgbClr val="008000"/>
                </a:solidFill>
              </a:rPr>
              <a:t>p! 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WHEN </a:t>
            </a:r>
            <a:r>
              <a:rPr b="1" lang="en-GB">
                <a:solidFill>
                  <a:srgbClr val="008000"/>
                </a:solidFill>
              </a:rPr>
              <a:t>p</a:t>
            </a:r>
            <a:r>
              <a:rPr lang="en-GB">
                <a:solidFill>
                  <a:srgbClr val="008000"/>
                </a:solidFill>
              </a:rPr>
              <a:t> = B </a:t>
            </a:r>
            <a:r>
              <a:rPr lang="en-GB">
                <a:solidFill>
                  <a:srgbClr val="000000"/>
                </a:solidFill>
              </a:rPr>
              <a:t>&amp;</a:t>
            </a:r>
            <a:r>
              <a:rPr b="1" lang="en-GB">
                <a:solidFill>
                  <a:srgbClr val="008000"/>
                </a:solidFill>
              </a:rPr>
              <a:t> p: </a:t>
            </a:r>
            <a:r>
              <a:rPr b="1" i="1" lang="en-GB">
                <a:solidFill>
                  <a:srgbClr val="008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THEN    SKIP</a:t>
            </a:r>
            <a:endParaRPr/>
          </a:p>
        </p:txBody>
      </p:sp>
      <p:sp>
        <p:nvSpPr>
          <p:cNvPr id="147" name="CustomShape 9"/>
          <p:cNvSpPr/>
          <p:nvPr/>
        </p:nvSpPr>
        <p:spPr>
          <a:xfrm>
            <a:off x="648000" y="1656000"/>
            <a:ext cx="7919280" cy="3023280"/>
          </a:xfrm>
          <a:prstGeom prst="rect">
            <a:avLst/>
          </a:prstGeom>
          <a:ln cap="rnd" w="36000">
            <a:solidFill>
              <a:srgbClr val="808080"/>
            </a:solidFill>
            <a:custDash>
              <a:ds d="-1101108224000" sp="-1101108224000"/>
              <a:ds d="-1101108224000" sp="-1101108224000"/>
            </a:custDash>
            <a:round/>
          </a:ln>
        </p:spPr>
      </p:sp>
      <p:sp>
        <p:nvSpPr>
          <p:cNvPr id="148" name="CustomShape 10"/>
          <p:cNvSpPr/>
          <p:nvPr/>
        </p:nvSpPr>
        <p:spPr>
          <a:xfrm>
            <a:off x="684000" y="1656000"/>
            <a:ext cx="2206800" cy="345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Composed Machine</a:t>
            </a:r>
            <a:endParaRPr/>
          </a:p>
        </p:txBody>
      </p:sp>
      <p:sp>
        <p:nvSpPr>
          <p:cNvPr id="149" name="CustomShape 11"/>
          <p:cNvSpPr/>
          <p:nvPr/>
        </p:nvSpPr>
        <p:spPr>
          <a:xfrm>
            <a:off x="366480" y="1119240"/>
            <a:ext cx="2208600" cy="345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Incoming parameter</a:t>
            </a:r>
            <a:endParaRPr/>
          </a:p>
        </p:txBody>
      </p:sp>
      <p:sp>
        <p:nvSpPr>
          <p:cNvPr id="150" name="CustomShape 12"/>
          <p:cNvSpPr/>
          <p:nvPr/>
        </p:nvSpPr>
        <p:spPr>
          <a:xfrm>
            <a:off x="4536000" y="1116000"/>
            <a:ext cx="2208600" cy="345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Outgoing parameter</a:t>
            </a:r>
            <a:endParaRPr/>
          </a:p>
        </p:txBody>
      </p:sp>
      <p:sp>
        <p:nvSpPr>
          <p:cNvPr id="151" name="Line 13"/>
          <p:cNvSpPr/>
          <p:nvPr/>
        </p:nvSpPr>
        <p:spPr>
          <a:xfrm>
            <a:off x="2448000" y="1464840"/>
            <a:ext cx="72000" cy="13431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52" name="Line 14"/>
          <p:cNvSpPr/>
          <p:nvPr/>
        </p:nvSpPr>
        <p:spPr>
          <a:xfrm>
            <a:off x="6624000" y="1461600"/>
            <a:ext cx="72000" cy="1346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0" y="0"/>
            <a:ext cx="9134280" cy="684828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54" name="CustomShape 2"/>
          <p:cNvSpPr/>
          <p:nvPr/>
        </p:nvSpPr>
        <p:spPr>
          <a:xfrm>
            <a:off x="72000" y="238680"/>
            <a:ext cx="8927280" cy="4417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An Implementation of the Communication</a:t>
            </a:r>
            <a:endParaRPr/>
          </a:p>
        </p:txBody>
      </p:sp>
      <p:sp>
        <p:nvSpPr>
          <p:cNvPr id="155" name="CustomShape 3"/>
          <p:cNvSpPr/>
          <p:nvPr/>
        </p:nvSpPr>
        <p:spPr>
          <a:xfrm>
            <a:off x="1577520" y="2016000"/>
            <a:ext cx="1984320" cy="458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Machine M2</a:t>
            </a:r>
            <a:endParaRPr/>
          </a:p>
        </p:txBody>
      </p:sp>
      <p:sp>
        <p:nvSpPr>
          <p:cNvPr id="156" name="CustomShape 4"/>
          <p:cNvSpPr/>
          <p:nvPr/>
        </p:nvSpPr>
        <p:spPr>
          <a:xfrm>
            <a:off x="5844960" y="1980000"/>
            <a:ext cx="1984320" cy="458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Machine M3</a:t>
            </a:r>
            <a:endParaRPr/>
          </a:p>
        </p:txBody>
      </p:sp>
      <p:sp>
        <p:nvSpPr>
          <p:cNvPr id="157" name="CustomShape 5"/>
          <p:cNvSpPr/>
          <p:nvPr/>
        </p:nvSpPr>
        <p:spPr>
          <a:xfrm>
            <a:off x="1078920" y="2016000"/>
            <a:ext cx="3031200" cy="2407320"/>
          </a:xfrm>
          <a:prstGeom prst="rect">
            <a:avLst/>
          </a:prstGeom>
          <a:ln w="36000">
            <a:solidFill>
              <a:srgbClr val="808080"/>
            </a:solidFill>
            <a:round/>
          </a:ln>
        </p:spPr>
      </p:sp>
      <p:sp>
        <p:nvSpPr>
          <p:cNvPr id="158" name="CustomShape 6"/>
          <p:cNvSpPr/>
          <p:nvPr/>
        </p:nvSpPr>
        <p:spPr>
          <a:xfrm>
            <a:off x="5289840" y="1980000"/>
            <a:ext cx="3094560" cy="2443320"/>
          </a:xfrm>
          <a:prstGeom prst="rect">
            <a:avLst/>
          </a:prstGeom>
          <a:ln w="36000">
            <a:solidFill>
              <a:srgbClr val="808080"/>
            </a:solidFill>
            <a:round/>
          </a:ln>
        </p:spPr>
      </p:sp>
      <p:sp>
        <p:nvSpPr>
          <p:cNvPr id="159" name="CustomShape 7"/>
          <p:cNvSpPr/>
          <p:nvPr/>
        </p:nvSpPr>
        <p:spPr>
          <a:xfrm>
            <a:off x="1056960" y="2497680"/>
            <a:ext cx="3075480" cy="1565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Vars </a:t>
            </a:r>
            <a:r>
              <a:rPr lang="en-GB">
                <a:solidFill>
                  <a:srgbClr val="ff0000"/>
                </a:solidFill>
              </a:rPr>
              <a:t>A: </a:t>
            </a:r>
            <a:r>
              <a:rPr i="1" lang="en-GB">
                <a:solidFill>
                  <a:srgbClr val="ff0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Evt = ANY </a:t>
            </a:r>
            <a:r>
              <a:rPr b="1" lang="en-GB">
                <a:solidFill>
                  <a:srgbClr val="008000"/>
                </a:solidFill>
              </a:rPr>
              <a:t>p?</a:t>
            </a:r>
            <a:r>
              <a:rPr lang="en-GB">
                <a:solidFill>
                  <a:srgbClr val="008000"/>
                </a:solidFill>
              </a:rPr>
              <a:t> 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WHEN </a:t>
            </a:r>
            <a:r>
              <a:rPr b="1" lang="en-GB">
                <a:solidFill>
                  <a:srgbClr val="008000"/>
                </a:solidFill>
              </a:rPr>
              <a:t>p</a:t>
            </a:r>
            <a:r>
              <a:rPr lang="en-GB">
                <a:solidFill>
                  <a:srgbClr val="008000"/>
                </a:solidFill>
              </a:rPr>
              <a:t> = B &amp; </a:t>
            </a:r>
            <a:r>
              <a:rPr b="1" lang="en-GB">
                <a:solidFill>
                  <a:srgbClr val="008000"/>
                </a:solidFill>
              </a:rPr>
              <a:t>p: </a:t>
            </a:r>
            <a:r>
              <a:rPr b="1" i="1" lang="en-GB">
                <a:solidFill>
                  <a:srgbClr val="008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THEN    A := </a:t>
            </a:r>
            <a:r>
              <a:rPr b="1" lang="en-GB">
                <a:solidFill>
                  <a:srgbClr val="008000"/>
                </a:solidFill>
              </a:rPr>
              <a:t>p</a:t>
            </a:r>
            <a:endParaRPr/>
          </a:p>
        </p:txBody>
      </p:sp>
      <p:sp>
        <p:nvSpPr>
          <p:cNvPr id="160" name="CustomShape 8"/>
          <p:cNvSpPr/>
          <p:nvPr/>
        </p:nvSpPr>
        <p:spPr>
          <a:xfrm>
            <a:off x="5302440" y="2497680"/>
            <a:ext cx="3075480" cy="1565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Vars </a:t>
            </a:r>
            <a:r>
              <a:rPr lang="en-GB">
                <a:solidFill>
                  <a:srgbClr val="ff0000"/>
                </a:solidFill>
              </a:rPr>
              <a:t>B: </a:t>
            </a:r>
            <a:r>
              <a:rPr i="1" lang="en-GB">
                <a:solidFill>
                  <a:srgbClr val="ff0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Evt = ANY </a:t>
            </a:r>
            <a:r>
              <a:rPr b="1" lang="en-GB">
                <a:solidFill>
                  <a:srgbClr val="008000"/>
                </a:solidFill>
              </a:rPr>
              <a:t>p! 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WHEN </a:t>
            </a:r>
            <a:r>
              <a:rPr b="1" lang="en-GB">
                <a:solidFill>
                  <a:srgbClr val="008000"/>
                </a:solidFill>
              </a:rPr>
              <a:t>p</a:t>
            </a:r>
            <a:r>
              <a:rPr lang="en-GB">
                <a:solidFill>
                  <a:srgbClr val="008000"/>
                </a:solidFill>
              </a:rPr>
              <a:t> = B </a:t>
            </a:r>
            <a:r>
              <a:rPr lang="en-GB">
                <a:solidFill>
                  <a:srgbClr val="000000"/>
                </a:solidFill>
              </a:rPr>
              <a:t>&amp;</a:t>
            </a:r>
            <a:r>
              <a:rPr b="1" lang="en-GB">
                <a:solidFill>
                  <a:srgbClr val="008000"/>
                </a:solidFill>
              </a:rPr>
              <a:t> p: </a:t>
            </a:r>
            <a:r>
              <a:rPr b="1" i="1" lang="en-GB">
                <a:solidFill>
                  <a:srgbClr val="008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008000"/>
                </a:solidFill>
              </a:rPr>
              <a:t>THEN    SKIP</a:t>
            </a:r>
            <a:endParaRPr/>
          </a:p>
        </p:txBody>
      </p:sp>
      <p:sp>
        <p:nvSpPr>
          <p:cNvPr id="161" name="CustomShape 9"/>
          <p:cNvSpPr/>
          <p:nvPr/>
        </p:nvSpPr>
        <p:spPr>
          <a:xfrm>
            <a:off x="366480" y="1119240"/>
            <a:ext cx="2208600" cy="345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Incoming parameter</a:t>
            </a:r>
            <a:endParaRPr/>
          </a:p>
        </p:txBody>
      </p:sp>
      <p:sp>
        <p:nvSpPr>
          <p:cNvPr id="162" name="CustomShape 10"/>
          <p:cNvSpPr/>
          <p:nvPr/>
        </p:nvSpPr>
        <p:spPr>
          <a:xfrm>
            <a:off x="4536000" y="1116000"/>
            <a:ext cx="2208600" cy="345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Outgoing parameter</a:t>
            </a:r>
            <a:endParaRPr/>
          </a:p>
        </p:txBody>
      </p:sp>
      <p:sp>
        <p:nvSpPr>
          <p:cNvPr id="163" name="CustomShape 11"/>
          <p:cNvSpPr/>
          <p:nvPr/>
        </p:nvSpPr>
        <p:spPr>
          <a:xfrm>
            <a:off x="1836000" y="5328000"/>
            <a:ext cx="1108080" cy="8575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Evt(p: </a:t>
            </a:r>
            <a:r>
              <a:rPr i="1" lang="en-GB"/>
              <a:t>x</a:t>
            </a:r>
            <a:r>
              <a:rPr lang="en-GB"/>
              <a:t>){</a:t>
            </a:r>
            <a:endParaRPr/>
          </a:p>
          <a:p>
            <a:r>
              <a:rPr lang="en-GB"/>
              <a:t>  </a:t>
            </a:r>
            <a:r>
              <a:rPr lang="en-GB"/>
              <a:t>A := p</a:t>
            </a:r>
            <a:endParaRPr/>
          </a:p>
          <a:p>
            <a:r>
              <a:rPr lang="en-GB"/>
              <a:t>}</a:t>
            </a:r>
            <a:endParaRPr/>
          </a:p>
        </p:txBody>
      </p:sp>
      <p:sp>
        <p:nvSpPr>
          <p:cNvPr id="164" name="CustomShape 12"/>
          <p:cNvSpPr/>
          <p:nvPr/>
        </p:nvSpPr>
        <p:spPr>
          <a:xfrm>
            <a:off x="6480000" y="5544000"/>
            <a:ext cx="879480" cy="345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Evt(B);</a:t>
            </a:r>
            <a:endParaRPr/>
          </a:p>
        </p:txBody>
      </p:sp>
      <p:sp>
        <p:nvSpPr>
          <p:cNvPr id="165" name="CustomShape 13"/>
          <p:cNvSpPr/>
          <p:nvPr/>
        </p:nvSpPr>
        <p:spPr>
          <a:xfrm>
            <a:off x="756000" y="5040000"/>
            <a:ext cx="1243800" cy="345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subroutine</a:t>
            </a:r>
            <a:endParaRPr/>
          </a:p>
        </p:txBody>
      </p:sp>
      <p:sp>
        <p:nvSpPr>
          <p:cNvPr id="166" name="CustomShape 14"/>
          <p:cNvSpPr/>
          <p:nvPr/>
        </p:nvSpPr>
        <p:spPr>
          <a:xfrm>
            <a:off x="5976000" y="5076000"/>
            <a:ext cx="521280" cy="345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call</a:t>
            </a:r>
            <a:endParaRPr/>
          </a:p>
        </p:txBody>
      </p:sp>
      <p:sp>
        <p:nvSpPr>
          <p:cNvPr id="167" name="Line 15"/>
          <p:cNvSpPr/>
          <p:nvPr/>
        </p:nvSpPr>
        <p:spPr>
          <a:xfrm>
            <a:off x="2448000" y="1464840"/>
            <a:ext cx="72000" cy="13431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68" name="Line 16"/>
          <p:cNvSpPr/>
          <p:nvPr/>
        </p:nvSpPr>
        <p:spPr>
          <a:xfrm>
            <a:off x="6624000" y="1461600"/>
            <a:ext cx="72000" cy="1346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0"/>
            <a:ext cx="9134280" cy="684828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70" name="CustomShape 2"/>
          <p:cNvSpPr/>
          <p:nvPr/>
        </p:nvSpPr>
        <p:spPr>
          <a:xfrm>
            <a:off x="457200" y="274680"/>
            <a:ext cx="8219880" cy="4417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Event 'Synchronization'</a:t>
            </a:r>
            <a:endParaRPr/>
          </a:p>
        </p:txBody>
      </p:sp>
      <p:pic>
        <p:nvPicPr>
          <p:cNvPr descr="" id="17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63760" y="1548000"/>
            <a:ext cx="6208560" cy="4683240"/>
          </a:xfrm>
          <a:prstGeom prst="rect">
            <a:avLst/>
          </a:prstGeom>
        </p:spPr>
      </p:pic>
    </p:spTree>
  </p:cSld>
  <p:timing>
    <p:tnLst>
      <p:par>
        <p:cTn dur="indefinite" id="27" nodeType="tmRoot" restart="never">
          <p:childTnLst>
            <p:seq>
              <p:cTn id="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0" y="0"/>
            <a:ext cx="9134280" cy="684828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73" name="CustomShape 2"/>
          <p:cNvSpPr/>
          <p:nvPr/>
        </p:nvSpPr>
        <p:spPr>
          <a:xfrm>
            <a:off x="457200" y="274680"/>
            <a:ext cx="8219880" cy="4417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Heater Controller Example</a:t>
            </a:r>
            <a:endParaRPr/>
          </a:p>
        </p:txBody>
      </p:sp>
      <p:pic>
        <p:nvPicPr>
          <p:cNvPr descr="" id="17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397960" y="1908360"/>
            <a:ext cx="4494240" cy="3179880"/>
          </a:xfrm>
          <a:prstGeom prst="rect">
            <a:avLst/>
          </a:prstGeom>
        </p:spPr>
      </p:pic>
      <p:sp>
        <p:nvSpPr>
          <p:cNvPr id="175" name="CustomShape 3"/>
          <p:cNvSpPr/>
          <p:nvPr/>
        </p:nvSpPr>
        <p:spPr>
          <a:xfrm>
            <a:off x="468000" y="972000"/>
            <a:ext cx="3988080" cy="458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Controller vs Environment</a:t>
            </a:r>
            <a:endParaRPr/>
          </a:p>
        </p:txBody>
      </p:sp>
    </p:spTree>
  </p:cSld>
  <p:timing>
    <p:tnLst>
      <p:par>
        <p:cTn dur="indefinite" id="29" nodeType="tmRoot" restart="never">
          <p:childTnLst>
            <p:seq>
              <p:cTn id="3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0"/>
            <a:ext cx="9134280" cy="684828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77" name="CustomShape 2"/>
          <p:cNvSpPr/>
          <p:nvPr/>
        </p:nvSpPr>
        <p:spPr>
          <a:xfrm>
            <a:off x="457200" y="274680"/>
            <a:ext cx="8219880" cy="4417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Heater Controller Example</a:t>
            </a:r>
            <a:endParaRPr/>
          </a:p>
        </p:txBody>
      </p:sp>
      <p:pic>
        <p:nvPicPr>
          <p:cNvPr descr="" id="17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16800" y="1359000"/>
            <a:ext cx="6856560" cy="5142240"/>
          </a:xfrm>
          <a:prstGeom prst="rect">
            <a:avLst/>
          </a:prstGeom>
        </p:spPr>
      </p:pic>
      <p:sp>
        <p:nvSpPr>
          <p:cNvPr id="179" name="CustomShape 3"/>
          <p:cNvSpPr/>
          <p:nvPr/>
        </p:nvSpPr>
        <p:spPr>
          <a:xfrm>
            <a:off x="540000" y="828000"/>
            <a:ext cx="2142720" cy="458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Another View</a:t>
            </a:r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id="3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0" y="0"/>
            <a:ext cx="9134280" cy="684828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81" name="CustomShape 2"/>
          <p:cNvSpPr/>
          <p:nvPr/>
        </p:nvSpPr>
        <p:spPr>
          <a:xfrm>
            <a:off x="648000" y="5004000"/>
            <a:ext cx="7765920" cy="15782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 sz="2600">
                <a:solidFill>
                  <a:srgbClr val="000000"/>
                </a:solidFill>
              </a:rPr>
              <a:t>Task Body Syntax:</a:t>
            </a:r>
            <a:endParaRPr/>
          </a:p>
          <a:p>
            <a:r>
              <a:rPr lang="en-GB" sz="2600">
                <a:solidFill>
                  <a:srgbClr val="000000"/>
                </a:solidFill>
              </a:rPr>
              <a:t>- Allows use of Branches, Sequence and Loops.</a:t>
            </a:r>
            <a:endParaRPr/>
          </a:p>
          <a:p>
            <a:r>
              <a:rPr lang="en-GB" sz="2600">
                <a:solidFill>
                  <a:srgbClr val="000000"/>
                </a:solidFill>
              </a:rPr>
              <a:t>- Has an 'Output' to console. </a:t>
            </a:r>
            <a:endParaRPr/>
          </a:p>
        </p:txBody>
      </p:sp>
      <p:pic>
        <p:nvPicPr>
          <p:cNvPr descr="" id="18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84000" y="2160000"/>
            <a:ext cx="1843200" cy="2264400"/>
          </a:xfrm>
          <a:prstGeom prst="rect">
            <a:avLst/>
          </a:prstGeom>
        </p:spPr>
      </p:pic>
      <p:sp>
        <p:nvSpPr>
          <p:cNvPr id="183" name="CustomShape 3"/>
          <p:cNvSpPr/>
          <p:nvPr/>
        </p:nvSpPr>
        <p:spPr>
          <a:xfrm>
            <a:off x="396000" y="216000"/>
            <a:ext cx="4222800" cy="7142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Tasking Event-B</a:t>
            </a:r>
            <a:endParaRPr/>
          </a:p>
        </p:txBody>
      </p:sp>
      <p:sp>
        <p:nvSpPr>
          <p:cNvPr id="184" name="TextShape 4"/>
          <p:cNvSpPr txBox="1"/>
          <p:nvPr/>
        </p:nvSpPr>
        <p:spPr>
          <a:xfrm>
            <a:off x="463320" y="1021680"/>
            <a:ext cx="8015760" cy="4593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Adds 'Tasking' Implementation Information to Event-B</a:t>
            </a:r>
            <a:endParaRPr/>
          </a:p>
        </p:txBody>
      </p:sp>
    </p:spTree>
  </p:cSld>
  <p:timing>
    <p:tnLst>
      <p:par>
        <p:cTn dur="indefinite" id="33" nodeType="tmRoot" restart="never">
          <p:childTnLst>
            <p:seq>
              <p:cTn id="3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0" y="0"/>
            <a:ext cx="9134280" cy="684828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86" name="CustomShape 2"/>
          <p:cNvSpPr/>
          <p:nvPr/>
        </p:nvSpPr>
        <p:spPr>
          <a:xfrm>
            <a:off x="457200" y="274680"/>
            <a:ext cx="8219880" cy="4417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A Tasking Machine</a:t>
            </a:r>
            <a:endParaRPr/>
          </a:p>
        </p:txBody>
      </p:sp>
      <p:pic>
        <p:nvPicPr>
          <p:cNvPr descr="" id="18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77040" y="2205000"/>
            <a:ext cx="4268520" cy="3782520"/>
          </a:xfrm>
          <a:prstGeom prst="rect">
            <a:avLst/>
          </a:prstGeom>
        </p:spPr>
      </p:pic>
      <p:sp>
        <p:nvSpPr>
          <p:cNvPr id="188" name="CustomShape 3"/>
          <p:cNvSpPr/>
          <p:nvPr/>
        </p:nvSpPr>
        <p:spPr>
          <a:xfrm>
            <a:off x="1332000" y="4536000"/>
            <a:ext cx="1082520" cy="13690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2000">
                <a:solidFill>
                  <a:srgbClr val="280099"/>
                </a:solidFill>
              </a:rPr>
              <a:t>Events</a:t>
            </a:r>
            <a:r>
              <a:rPr lang="en-GB" sz="2000">
                <a:solidFill>
                  <a:srgbClr val="0000ff"/>
                </a:solidFill>
              </a:rPr>
              <a:t>:</a:t>
            </a:r>
            <a:endParaRPr/>
          </a:p>
          <a:p>
            <a:r>
              <a:rPr i="1" lang="en-GB" sz="1400">
                <a:solidFill>
                  <a:srgbClr val="000000"/>
                </a:solidFill>
              </a:rPr>
              <a:t>Used in a</a:t>
            </a:r>
            <a:endParaRPr/>
          </a:p>
          <a:p>
            <a:r>
              <a:rPr lang="en-GB" sz="1400">
                <a:solidFill>
                  <a:srgbClr val="000000"/>
                </a:solidFill>
              </a:rPr>
              <a:t>Sequence,</a:t>
            </a:r>
            <a:endParaRPr/>
          </a:p>
          <a:p>
            <a:r>
              <a:rPr lang="en-GB" sz="1400">
                <a:solidFill>
                  <a:srgbClr val="000000"/>
                </a:solidFill>
              </a:rPr>
              <a:t>Branch,</a:t>
            </a:r>
            <a:endParaRPr/>
          </a:p>
          <a:p>
            <a:r>
              <a:rPr lang="en-GB" sz="1400">
                <a:solidFill>
                  <a:srgbClr val="000000"/>
                </a:solidFill>
              </a:rPr>
              <a:t>Loop,</a:t>
            </a:r>
            <a:endParaRPr/>
          </a:p>
          <a:p>
            <a:r>
              <a:rPr lang="en-GB" sz="1400">
                <a:solidFill>
                  <a:srgbClr val="000000"/>
                </a:solidFill>
              </a:rPr>
              <a:t>Output</a:t>
            </a:r>
            <a:endParaRPr/>
          </a:p>
        </p:txBody>
      </p:sp>
      <p:sp>
        <p:nvSpPr>
          <p:cNvPr id="189" name="Line 4"/>
          <p:cNvSpPr/>
          <p:nvPr/>
        </p:nvSpPr>
        <p:spPr>
          <a:xfrm>
            <a:off x="2418120" y="4752000"/>
            <a:ext cx="136188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90" name="CustomShape 5"/>
          <p:cNvSpPr/>
          <p:nvPr/>
        </p:nvSpPr>
        <p:spPr>
          <a:xfrm>
            <a:off x="422640" y="797040"/>
            <a:ext cx="5181840" cy="4557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Implementation level Specification</a:t>
            </a:r>
            <a:endParaRPr/>
          </a:p>
        </p:txBody>
      </p:sp>
      <p:sp>
        <p:nvSpPr>
          <p:cNvPr id="191" name="TextShape 6"/>
          <p:cNvSpPr txBox="1"/>
          <p:nvPr/>
        </p:nvSpPr>
        <p:spPr>
          <a:xfrm>
            <a:off x="771120" y="1368000"/>
            <a:ext cx="6590520" cy="4593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AutoTasks Machines and Environ Machines</a:t>
            </a:r>
            <a:endParaRPr/>
          </a:p>
        </p:txBody>
      </p:sp>
    </p:spTree>
  </p:cSld>
  <p:timing>
    <p:tnLst>
      <p:par>
        <p:cTn dur="indefinite" id="35" nodeType="tmRoot" restart="never">
          <p:childTnLst>
            <p:seq>
              <p:cTn id="3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0" y="0"/>
            <a:ext cx="9134280" cy="684828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93" name="CustomShape 2"/>
          <p:cNvSpPr/>
          <p:nvPr/>
        </p:nvSpPr>
        <p:spPr>
          <a:xfrm>
            <a:off x="720000" y="1944000"/>
            <a:ext cx="7765920" cy="15782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 sz="2600">
                <a:solidFill>
                  <a:srgbClr val="000000"/>
                </a:solidFill>
              </a:rPr>
              <a:t>AutoTasks do not communicate with each other.</a:t>
            </a:r>
            <a:endParaRPr/>
          </a:p>
          <a:p>
            <a:endParaRPr/>
          </a:p>
          <a:p>
            <a:r>
              <a:rPr lang="en-GB" sz="2600">
                <a:solidFill>
                  <a:srgbClr val="000000"/>
                </a:solidFill>
              </a:rPr>
              <a:t>Communicate through Shared Machines.</a:t>
            </a:r>
            <a:endParaRPr/>
          </a:p>
          <a:p>
            <a:endParaRPr/>
          </a:p>
          <a:p>
            <a:r>
              <a:rPr lang="en-GB" sz="2600">
                <a:solidFill>
                  <a:srgbClr val="000000"/>
                </a:solidFill>
              </a:rPr>
              <a:t>No nesting in the Tasking Event-B syntax.</a:t>
            </a:r>
            <a:endParaRPr/>
          </a:p>
          <a:p>
            <a:endParaRPr/>
          </a:p>
          <a:p>
            <a:r>
              <a:rPr lang="en-GB" sz="2600">
                <a:solidFill>
                  <a:srgbClr val="000000"/>
                </a:solidFill>
              </a:rPr>
              <a:t>One machine per 'Object'.</a:t>
            </a:r>
            <a:endParaRPr/>
          </a:p>
          <a:p>
            <a:endParaRPr/>
          </a:p>
          <a:p>
            <a:r>
              <a:rPr lang="en-GB" sz="2600">
                <a:solidFill>
                  <a:srgbClr val="000000"/>
                </a:solidFill>
              </a:rPr>
              <a:t>...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194" name="CustomShape 3"/>
          <p:cNvSpPr/>
          <p:nvPr/>
        </p:nvSpPr>
        <p:spPr>
          <a:xfrm>
            <a:off x="396000" y="216000"/>
            <a:ext cx="4222800" cy="7142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Tasking Event-B</a:t>
            </a:r>
            <a:endParaRPr/>
          </a:p>
        </p:txBody>
      </p:sp>
      <p:sp>
        <p:nvSpPr>
          <p:cNvPr id="195" name="TextShape 4"/>
          <p:cNvSpPr txBox="1"/>
          <p:nvPr/>
        </p:nvSpPr>
        <p:spPr>
          <a:xfrm>
            <a:off x="463320" y="1021680"/>
            <a:ext cx="1780920" cy="4593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restrictions</a:t>
            </a:r>
            <a:endParaRPr/>
          </a:p>
        </p:txBody>
      </p:sp>
    </p:spTree>
  </p:cSld>
  <p:timing>
    <p:tnLst>
      <p:par>
        <p:cTn dur="indefinite" id="37" nodeType="tmRoot" restart="never">
          <p:childTnLst>
            <p:seq>
              <p:cTn id="3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0" y="0"/>
            <a:ext cx="9134280" cy="684828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72" name="CustomShape 2"/>
          <p:cNvSpPr/>
          <p:nvPr/>
        </p:nvSpPr>
        <p:spPr>
          <a:xfrm>
            <a:off x="457200" y="274680"/>
            <a:ext cx="8219880" cy="5857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In the last Session ...</a:t>
            </a:r>
            <a:endParaRPr/>
          </a:p>
        </p:txBody>
      </p:sp>
      <p:sp>
        <p:nvSpPr>
          <p:cNvPr id="73" name="CustomShape 3"/>
          <p:cNvSpPr/>
          <p:nvPr/>
        </p:nvSpPr>
        <p:spPr>
          <a:xfrm>
            <a:off x="457200" y="1312200"/>
            <a:ext cx="8219880" cy="4516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We have highlighted ways to address  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program correctness, where errors are  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introduced by the </a:t>
            </a:r>
            <a:r>
              <a:rPr i="1" lang="en-GB" sz="2800">
                <a:solidFill>
                  <a:srgbClr val="ff0000"/>
                </a:solidFill>
                <a:latin typeface="Arial"/>
              </a:rPr>
              <a:t>programming</a:t>
            </a:r>
            <a:r>
              <a:rPr i="1" lang="en-GB" sz="28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activity.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If we use </a:t>
            </a:r>
            <a:r>
              <a:rPr lang="en-GB" sz="2800">
                <a:solidFill>
                  <a:srgbClr val="0000ff"/>
                </a:solidFill>
                <a:latin typeface="Arial"/>
              </a:rPr>
              <a:t>automatic code generation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 we could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improve this situation.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Using Event-B tools (Tasking Event-B) we can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  generate code automatically.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and formal modelling can also help to   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highlight/remove systematic errors.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2880" y="2880"/>
            <a:ext cx="9134280" cy="684828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97" name="CustomShape 2"/>
          <p:cNvSpPr/>
          <p:nvPr/>
        </p:nvSpPr>
        <p:spPr>
          <a:xfrm>
            <a:off x="457200" y="274680"/>
            <a:ext cx="8219880" cy="1133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'in'/ 'out' annotations</a:t>
            </a:r>
            <a:endParaRPr/>
          </a:p>
        </p:txBody>
      </p:sp>
      <p:pic>
        <p:nvPicPr>
          <p:cNvPr descr="" id="19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52000" y="1800000"/>
            <a:ext cx="5032080" cy="4240080"/>
          </a:xfrm>
          <a:prstGeom prst="rect">
            <a:avLst/>
          </a:prstGeom>
        </p:spPr>
      </p:pic>
      <p:sp>
        <p:nvSpPr>
          <p:cNvPr id="199" name="CustomShape 3"/>
          <p:cNvSpPr/>
          <p:nvPr/>
        </p:nvSpPr>
        <p:spPr>
          <a:xfrm>
            <a:off x="252000" y="2029680"/>
            <a:ext cx="1760040" cy="3423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synchronization</a:t>
            </a:r>
            <a:endParaRPr/>
          </a:p>
        </p:txBody>
      </p:sp>
      <p:sp>
        <p:nvSpPr>
          <p:cNvPr id="200" name="CustomShape 4"/>
          <p:cNvSpPr/>
          <p:nvPr/>
        </p:nvSpPr>
        <p:spPr>
          <a:xfrm>
            <a:off x="360000" y="4248000"/>
            <a:ext cx="1242000" cy="598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Parameter</a:t>
            </a:r>
            <a:endParaRPr/>
          </a:p>
          <a:p>
            <a:r>
              <a:rPr lang="en-GB"/>
              <a:t>direction</a:t>
            </a:r>
            <a:endParaRPr/>
          </a:p>
        </p:txBody>
      </p:sp>
      <p:sp>
        <p:nvSpPr>
          <p:cNvPr id="201" name="Line 5"/>
          <p:cNvSpPr/>
          <p:nvPr/>
        </p:nvSpPr>
        <p:spPr>
          <a:xfrm>
            <a:off x="1512000" y="2304000"/>
            <a:ext cx="72000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02" name="Line 6"/>
          <p:cNvSpPr/>
          <p:nvPr/>
        </p:nvSpPr>
        <p:spPr>
          <a:xfrm>
            <a:off x="1368000" y="4680000"/>
            <a:ext cx="1080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dur="indefinite" id="39" nodeType="tmRoot" restart="never">
          <p:childTnLst>
            <p:seq>
              <p:cTn id="4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6120" y="-32040"/>
            <a:ext cx="9134280" cy="684828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204" name="CustomShape 2"/>
          <p:cNvSpPr/>
          <p:nvPr/>
        </p:nvSpPr>
        <p:spPr>
          <a:xfrm>
            <a:off x="457200" y="202680"/>
            <a:ext cx="8219880" cy="5137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Code Generation</a:t>
            </a:r>
            <a:endParaRPr/>
          </a:p>
        </p:txBody>
      </p:sp>
      <p:pic>
        <p:nvPicPr>
          <p:cNvPr descr="" id="20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00" y="1296000"/>
            <a:ext cx="7365600" cy="5013000"/>
          </a:xfrm>
          <a:prstGeom prst="rect">
            <a:avLst/>
          </a:prstGeom>
        </p:spPr>
      </p:pic>
    </p:spTree>
  </p:cSld>
  <p:timing>
    <p:tnLst>
      <p:par>
        <p:cTn dur="indefinite" id="41" nodeType="tmRoot" restart="never">
          <p:childTnLst>
            <p:seq>
              <p:cTn id="4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0" y="0"/>
            <a:ext cx="9134280" cy="684828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207" name="CustomShape 2"/>
          <p:cNvSpPr/>
          <p:nvPr/>
        </p:nvSpPr>
        <p:spPr>
          <a:xfrm>
            <a:off x="457200" y="274680"/>
            <a:ext cx="8219880" cy="5857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Generated Code</a:t>
            </a:r>
            <a:endParaRPr/>
          </a:p>
        </p:txBody>
      </p:sp>
      <p:sp>
        <p:nvSpPr>
          <p:cNvPr id="208" name="CustomShape 3"/>
          <p:cNvSpPr/>
          <p:nvPr/>
        </p:nvSpPr>
        <p:spPr>
          <a:xfrm>
            <a:off x="720000" y="982440"/>
            <a:ext cx="7699320" cy="54439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2200">
                <a:solidFill>
                  <a:srgbClr val="808080"/>
                </a:solidFill>
                <a:latin typeface="Arial"/>
              </a:rPr>
              <a:t>In the Display Task: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Shared_Object: Shared_Object_IMPL; ...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task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body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Display_Update_Task_IMPL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is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cttm1 : Integer := 0;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period: constant Time_Span := To_Time_Span(0.5);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nextTime: Time := clock + period;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begin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loop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  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delay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until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nextTime;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         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Shared_Object.</a:t>
            </a:r>
            <a:r>
              <a:rPr lang="en-GB" sz="2200">
                <a:solidFill>
                  <a:srgbClr val="0000ff"/>
                </a:solidFill>
                <a:latin typeface="Arial"/>
              </a:rPr>
              <a:t>Get_Temperature1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(cttm1);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...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808080"/>
                </a:solidFill>
                <a:latin typeface="Arial"/>
              </a:rPr>
              <a:t>In the Protected Object: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94006b"/>
                </a:solidFill>
                <a:latin typeface="Arial"/>
              </a:rPr>
              <a:t>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procedure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200">
                <a:solidFill>
                  <a:srgbClr val="0000ff"/>
                </a:solidFill>
                <a:latin typeface="Arial"/>
              </a:rPr>
              <a:t>Get_Temperature1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(tm: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out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Integer)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is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begin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  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tm := cttm;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end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Get_Temperature1;</a:t>
            </a:r>
            <a:endParaRPr/>
          </a:p>
        </p:txBody>
      </p:sp>
    </p:spTree>
  </p:cSld>
  <p:timing>
    <p:tnLst>
      <p:par>
        <p:cTn dur="indefinite" id="43" nodeType="tmRoot" restart="never">
          <p:childTnLst>
            <p:seq>
              <p:cTn id="4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0"/>
            <a:ext cx="9134280" cy="684828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210" name="CustomShape 2"/>
          <p:cNvSpPr/>
          <p:nvPr/>
        </p:nvSpPr>
        <p:spPr>
          <a:xfrm>
            <a:off x="864000" y="1691640"/>
            <a:ext cx="7477920" cy="3774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 sz="2600">
                <a:solidFill>
                  <a:srgbClr val="000000"/>
                </a:solidFill>
              </a:rPr>
              <a:t> </a:t>
            </a:r>
            <a:endParaRPr/>
          </a:p>
        </p:txBody>
      </p:sp>
      <p:sp>
        <p:nvSpPr>
          <p:cNvPr id="211" name="CustomShape 3"/>
          <p:cNvSpPr/>
          <p:nvPr/>
        </p:nvSpPr>
        <p:spPr>
          <a:xfrm>
            <a:off x="468000" y="325080"/>
            <a:ext cx="6766920" cy="544680"/>
          </a:xfrm>
          <a:prstGeom prst="rect">
            <a:avLst/>
          </a:prstGeom>
        </p:spPr>
      </p:sp>
      <p:sp>
        <p:nvSpPr>
          <p:cNvPr id="212" name="CustomShape 4"/>
          <p:cNvSpPr/>
          <p:nvPr/>
        </p:nvSpPr>
        <p:spPr>
          <a:xfrm>
            <a:off x="1188000" y="1656000"/>
            <a:ext cx="6622920" cy="4732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Extend the Event-B mathematical language</a:t>
            </a:r>
            <a:endParaRPr/>
          </a:p>
          <a:p>
            <a:r>
              <a:rPr lang="en-GB"/>
              <a:t>- using the Theory Plug-in</a:t>
            </a:r>
            <a:endParaRPr/>
          </a:p>
          <a:p>
            <a:endParaRPr/>
          </a:p>
          <a:p>
            <a:r>
              <a:rPr lang="en-GB"/>
              <a:t>Theories are used to define new </a:t>
            </a:r>
            <a:endParaRPr/>
          </a:p>
          <a:p>
            <a:r>
              <a:rPr lang="en-GB"/>
              <a:t>- datatypes</a:t>
            </a:r>
            <a:endParaRPr/>
          </a:p>
          <a:p>
            <a:r>
              <a:rPr lang="en-GB"/>
              <a:t>- operators</a:t>
            </a:r>
            <a:endParaRPr/>
          </a:p>
          <a:p>
            <a:r>
              <a:rPr lang="en-GB"/>
              <a:t>- rewrite rules</a:t>
            </a:r>
            <a:endParaRPr/>
          </a:p>
          <a:p>
            <a:r>
              <a:rPr lang="en-GB"/>
              <a:t>- inference rules</a:t>
            </a:r>
            <a:endParaRPr/>
          </a:p>
          <a:p>
            <a:endParaRPr/>
          </a:p>
          <a:p>
            <a:r>
              <a:rPr lang="en-GB">
                <a:solidFill>
                  <a:srgbClr val="0000ff"/>
                </a:solidFill>
              </a:rPr>
              <a:t>We also use it for code generation,</a:t>
            </a:r>
            <a:endParaRPr/>
          </a:p>
          <a:p>
            <a:r>
              <a:rPr lang="en-GB">
                <a:solidFill>
                  <a:srgbClr val="0000ff"/>
                </a:solidFill>
              </a:rPr>
              <a:t>- to translate predicates and expressions.</a:t>
            </a:r>
            <a:endParaRPr/>
          </a:p>
        </p:txBody>
      </p:sp>
      <p:sp>
        <p:nvSpPr>
          <p:cNvPr id="213" name="CustomShape 5"/>
          <p:cNvSpPr/>
          <p:nvPr/>
        </p:nvSpPr>
        <p:spPr>
          <a:xfrm>
            <a:off x="543960" y="418680"/>
            <a:ext cx="8058960" cy="11131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Extending Event-B: Adding new types</a:t>
            </a:r>
            <a:endParaRPr/>
          </a:p>
          <a:p>
            <a:r>
              <a:rPr lang="en-GB"/>
              <a:t>and Translations.</a:t>
            </a:r>
            <a:endParaRPr/>
          </a:p>
        </p:txBody>
      </p:sp>
    </p:spTree>
  </p:cSld>
  <p:timing>
    <p:tnLst>
      <p:par>
        <p:cTn dur="indefinite" id="45" nodeType="tmRoot" restart="never">
          <p:childTnLst>
            <p:seq>
              <p:cTn id="4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0" y="0"/>
            <a:ext cx="9134280" cy="684828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215" name="CustomShape 2"/>
          <p:cNvSpPr/>
          <p:nvPr/>
        </p:nvSpPr>
        <p:spPr>
          <a:xfrm>
            <a:off x="864000" y="1691640"/>
            <a:ext cx="7477920" cy="3774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 sz="2600">
                <a:solidFill>
                  <a:srgbClr val="000000"/>
                </a:solidFill>
              </a:rPr>
              <a:t> </a:t>
            </a:r>
            <a:endParaRPr/>
          </a:p>
        </p:txBody>
      </p:sp>
      <p:sp>
        <p:nvSpPr>
          <p:cNvPr id="216" name="CustomShape 3"/>
          <p:cNvSpPr/>
          <p:nvPr/>
        </p:nvSpPr>
        <p:spPr>
          <a:xfrm>
            <a:off x="226800" y="325080"/>
            <a:ext cx="8689320" cy="54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Defining a Translator: </a:t>
            </a:r>
            <a:endParaRPr/>
          </a:p>
          <a:p>
            <a:r>
              <a:rPr lang="en-GB"/>
              <a:t> </a:t>
            </a:r>
            <a:r>
              <a:rPr lang="en-GB"/>
              <a:t>From Event-B to a 'new' Target Language </a:t>
            </a:r>
            <a:endParaRPr/>
          </a:p>
        </p:txBody>
      </p:sp>
      <p:pic>
        <p:nvPicPr>
          <p:cNvPr descr="" id="21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96000" y="1540440"/>
            <a:ext cx="4750560" cy="4362120"/>
          </a:xfrm>
          <a:prstGeom prst="rect">
            <a:avLst/>
          </a:prstGeom>
        </p:spPr>
      </p:pic>
    </p:spTree>
  </p:cSld>
  <p:timing>
    <p:tnLst>
      <p:par>
        <p:cTn dur="indefinite" id="47" nodeType="tmRoot" restart="never">
          <p:childTnLst>
            <p:seq>
              <p:cTn id="4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0" y="0"/>
            <a:ext cx="9134280" cy="684828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219" name="CustomShape 2"/>
          <p:cNvSpPr/>
          <p:nvPr/>
        </p:nvSpPr>
        <p:spPr>
          <a:xfrm>
            <a:off x="864000" y="1691640"/>
            <a:ext cx="7477920" cy="3774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 sz="2600">
                <a:solidFill>
                  <a:srgbClr val="000000"/>
                </a:solidFill>
              </a:rPr>
              <a:t> </a:t>
            </a:r>
            <a:endParaRPr/>
          </a:p>
        </p:txBody>
      </p:sp>
      <p:sp>
        <p:nvSpPr>
          <p:cNvPr id="220" name="CustomShape 3"/>
          <p:cNvSpPr/>
          <p:nvPr/>
        </p:nvSpPr>
        <p:spPr>
          <a:xfrm>
            <a:off x="440640" y="325080"/>
            <a:ext cx="6326280" cy="54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Adding new Types</a:t>
            </a:r>
            <a:endParaRPr/>
          </a:p>
        </p:txBody>
      </p:sp>
      <p:pic>
        <p:nvPicPr>
          <p:cNvPr descr="" id="22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53080" y="1800000"/>
            <a:ext cx="5036400" cy="3598560"/>
          </a:xfrm>
          <a:prstGeom prst="rect">
            <a:avLst/>
          </a:prstGeom>
        </p:spPr>
      </p:pic>
    </p:spTree>
  </p:cSld>
  <p:timing>
    <p:tnLst>
      <p:par>
        <p:cTn dur="indefinite" id="49" nodeType="tmRoot" restart="never">
          <p:childTnLst>
            <p:seq>
              <p:cTn id="5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0" y="0"/>
            <a:ext cx="9134280" cy="684828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223" name="CustomShape 2"/>
          <p:cNvSpPr/>
          <p:nvPr/>
        </p:nvSpPr>
        <p:spPr>
          <a:xfrm>
            <a:off x="864000" y="1691640"/>
            <a:ext cx="7477920" cy="3774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 sz="2600">
                <a:solidFill>
                  <a:srgbClr val="000000"/>
                </a:solidFill>
              </a:rPr>
              <a:t> </a:t>
            </a:r>
            <a:endParaRPr/>
          </a:p>
        </p:txBody>
      </p:sp>
      <p:sp>
        <p:nvSpPr>
          <p:cNvPr id="224" name="CustomShape 3"/>
          <p:cNvSpPr/>
          <p:nvPr/>
        </p:nvSpPr>
        <p:spPr>
          <a:xfrm>
            <a:off x="440640" y="325080"/>
            <a:ext cx="7738560" cy="54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 sz="3600"/>
              <a:t>Adding a Translation for the new Type</a:t>
            </a:r>
            <a:endParaRPr/>
          </a:p>
        </p:txBody>
      </p:sp>
      <p:pic>
        <p:nvPicPr>
          <p:cNvPr descr="" id="22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76360" y="2016360"/>
            <a:ext cx="6190200" cy="3958200"/>
          </a:xfrm>
          <a:prstGeom prst="rect">
            <a:avLst/>
          </a:prstGeom>
        </p:spPr>
      </p:pic>
      <p:sp>
        <p:nvSpPr>
          <p:cNvPr id="226" name="CustomShape 4"/>
          <p:cNvSpPr/>
          <p:nvPr/>
        </p:nvSpPr>
        <p:spPr>
          <a:xfrm>
            <a:off x="388080" y="929160"/>
            <a:ext cx="1962720" cy="458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(In a theory)</a:t>
            </a:r>
            <a:endParaRPr/>
          </a:p>
        </p:txBody>
      </p:sp>
    </p:spTree>
  </p:cSld>
  <p:timing>
    <p:tnLst>
      <p:par>
        <p:cTn dur="indefinite" id="51" nodeType="tmRoot" restart="never">
          <p:childTnLst>
            <p:seq>
              <p:cTn id="5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0" y="0"/>
            <a:ext cx="9134280" cy="684828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228" name="CustomShape 2"/>
          <p:cNvSpPr/>
          <p:nvPr/>
        </p:nvSpPr>
        <p:spPr>
          <a:xfrm>
            <a:off x="864000" y="1691640"/>
            <a:ext cx="7477920" cy="3774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 sz="2600">
                <a:solidFill>
                  <a:srgbClr val="000000"/>
                </a:solidFill>
              </a:rPr>
              <a:t> </a:t>
            </a:r>
            <a:endParaRPr/>
          </a:p>
        </p:txBody>
      </p:sp>
      <p:sp>
        <p:nvSpPr>
          <p:cNvPr id="229" name="CustomShape 3"/>
          <p:cNvSpPr/>
          <p:nvPr/>
        </p:nvSpPr>
        <p:spPr>
          <a:xfrm>
            <a:off x="440640" y="325080"/>
            <a:ext cx="7738560" cy="54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 sz="3600"/>
              <a:t>Using a new Type</a:t>
            </a:r>
            <a:endParaRPr/>
          </a:p>
        </p:txBody>
      </p:sp>
      <p:pic>
        <p:nvPicPr>
          <p:cNvPr descr="" id="23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000" y="1691640"/>
            <a:ext cx="7272000" cy="4248000"/>
          </a:xfrm>
          <a:prstGeom prst="rect">
            <a:avLst/>
          </a:prstGeom>
        </p:spPr>
      </p:pic>
    </p:spTree>
  </p:cSld>
  <p:timing>
    <p:tnLst>
      <p:par>
        <p:cTn dur="indefinite" id="53" nodeType="tmRoot" restart="never">
          <p:childTnLst>
            <p:seq>
              <p:cTn id="5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0" y="3960"/>
            <a:ext cx="9134280" cy="684828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232" name="CustomShape 2"/>
          <p:cNvSpPr/>
          <p:nvPr/>
        </p:nvSpPr>
        <p:spPr>
          <a:xfrm>
            <a:off x="457200" y="274680"/>
            <a:ext cx="8219880" cy="1133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And finally … (almost)</a:t>
            </a:r>
            <a:endParaRPr/>
          </a:p>
        </p:txBody>
      </p:sp>
      <p:sp>
        <p:nvSpPr>
          <p:cNvPr id="233" name="CustomShape 3"/>
          <p:cNvSpPr/>
          <p:nvPr/>
        </p:nvSpPr>
        <p:spPr>
          <a:xfrm>
            <a:off x="628560" y="1542600"/>
            <a:ext cx="7595280" cy="40338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 sz="2800">
                <a:solidFill>
                  <a:srgbClr val="000000"/>
                </a:solidFill>
              </a:rPr>
              <a:t>- Writing code for Safety Critical Systems is hard</a:t>
            </a:r>
            <a:endParaRPr/>
          </a:p>
          <a:p>
            <a:r>
              <a:rPr lang="en-GB" sz="2800">
                <a:solidFill>
                  <a:srgbClr val="000000"/>
                </a:solidFill>
              </a:rPr>
              <a:t>  </a:t>
            </a:r>
            <a:r>
              <a:rPr lang="en-GB" sz="2800">
                <a:solidFill>
                  <a:srgbClr val="000000"/>
                </a:solidFill>
              </a:rPr>
              <a:t>- Coding is complemented with extended </a:t>
            </a:r>
            <a:endParaRPr/>
          </a:p>
          <a:p>
            <a:r>
              <a:rPr lang="en-GB" sz="2800">
                <a:solidFill>
                  <a:srgbClr val="000000"/>
                </a:solidFill>
              </a:rPr>
              <a:t>    </a:t>
            </a:r>
            <a:r>
              <a:rPr lang="en-GB" sz="2800">
                <a:solidFill>
                  <a:srgbClr val="000000"/>
                </a:solidFill>
              </a:rPr>
              <a:t>static-checking, comprehensive testing, FMs, </a:t>
            </a:r>
            <a:endParaRPr/>
          </a:p>
          <a:p>
            <a:r>
              <a:rPr lang="en-GB" sz="2800">
                <a:solidFill>
                  <a:srgbClr val="000000"/>
                </a:solidFill>
              </a:rPr>
              <a:t>    </a:t>
            </a:r>
            <a:r>
              <a:rPr lang="en-GB" sz="2800">
                <a:solidFill>
                  <a:srgbClr val="000000"/>
                </a:solidFill>
              </a:rPr>
              <a:t>model-checking, SAT/SMT etc …</a:t>
            </a:r>
            <a:endParaRPr/>
          </a:p>
          <a:p>
            <a:r>
              <a:rPr lang="en-GB" sz="2800">
                <a:solidFill>
                  <a:srgbClr val="000000"/>
                </a:solidFill>
              </a:rPr>
              <a:t>  </a:t>
            </a:r>
            <a:r>
              <a:rPr lang="en-GB" sz="2800">
                <a:solidFill>
                  <a:srgbClr val="000000"/>
                </a:solidFill>
              </a:rPr>
              <a:t>- Use safe language subsets.</a:t>
            </a:r>
            <a:endParaRPr/>
          </a:p>
          <a:p>
            <a:r>
              <a:rPr lang="en-GB" sz="2800">
                <a:solidFill>
                  <a:srgbClr val="000000"/>
                </a:solidFill>
              </a:rPr>
              <a:t>  </a:t>
            </a:r>
            <a:r>
              <a:rPr lang="en-GB" sz="2800">
                <a:solidFill>
                  <a:srgbClr val="000000"/>
                </a:solidFill>
              </a:rPr>
              <a:t>- Place restrictions on the implementation.</a:t>
            </a:r>
            <a:endParaRPr/>
          </a:p>
          <a:p>
            <a:r>
              <a:rPr lang="en-GB" sz="2800">
                <a:solidFill>
                  <a:srgbClr val="000000"/>
                </a:solidFill>
              </a:rPr>
              <a:t>    </a:t>
            </a:r>
            <a:r>
              <a:rPr lang="en-GB" sz="2800">
                <a:solidFill>
                  <a:srgbClr val="000000"/>
                </a:solidFill>
              </a:rPr>
              <a:t>- esp. for timing, and concurrency.</a:t>
            </a:r>
            <a:endParaRPr/>
          </a:p>
          <a:p>
            <a:r>
              <a:rPr lang="en-GB" sz="2800">
                <a:solidFill>
                  <a:srgbClr val="000000"/>
                </a:solidFill>
              </a:rPr>
              <a:t>  </a:t>
            </a:r>
            <a:r>
              <a:rPr lang="en-GB" sz="2800">
                <a:solidFill>
                  <a:srgbClr val="000000"/>
                </a:solidFill>
              </a:rPr>
              <a:t>- Employ a rigorous engineering process.   </a:t>
            </a:r>
            <a:endParaRPr/>
          </a:p>
          <a:p>
            <a:endParaRPr/>
          </a:p>
          <a:p>
            <a:r>
              <a:rPr lang="en-GB" sz="2800">
                <a:solidFill>
                  <a:srgbClr val="000000"/>
                </a:solidFill>
              </a:rPr>
              <a:t>Certification is a gating factor !</a:t>
            </a:r>
            <a:endParaRPr/>
          </a:p>
        </p:txBody>
      </p:sp>
    </p:spTree>
  </p:cSld>
  <p:timing>
    <p:tnLst>
      <p:par>
        <p:cTn dur="indefinite" id="55" nodeType="tmRoot" restart="never">
          <p:childTnLst>
            <p:seq>
              <p:cTn id="5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0" y="0"/>
            <a:ext cx="9134280" cy="684828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235" name="CustomShape 2"/>
          <p:cNvSpPr/>
          <p:nvPr/>
        </p:nvSpPr>
        <p:spPr>
          <a:xfrm>
            <a:off x="457200" y="274680"/>
            <a:ext cx="8219880" cy="1133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… </a:t>
            </a:r>
            <a:r>
              <a:rPr lang="en-GB" sz="4000">
                <a:solidFill>
                  <a:srgbClr val="000000"/>
                </a:solidFill>
                <a:latin typeface="Arial"/>
              </a:rPr>
              <a:t>Summing Up</a:t>
            </a:r>
            <a:endParaRPr/>
          </a:p>
        </p:txBody>
      </p:sp>
      <p:sp>
        <p:nvSpPr>
          <p:cNvPr id="236" name="CustomShape 3"/>
          <p:cNvSpPr/>
          <p:nvPr/>
        </p:nvSpPr>
        <p:spPr>
          <a:xfrm>
            <a:off x="864000" y="1691640"/>
            <a:ext cx="7477920" cy="3774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 sz="2600">
                <a:solidFill>
                  <a:srgbClr val="000000"/>
                </a:solidFill>
              </a:rPr>
              <a:t>If you write code </a:t>
            </a:r>
            <a:r>
              <a:rPr lang="en-GB" sz="2600">
                <a:solidFill>
                  <a:srgbClr val="280099"/>
                </a:solidFill>
              </a:rPr>
              <a:t>manually</a:t>
            </a:r>
            <a:endParaRPr/>
          </a:p>
          <a:p>
            <a:r>
              <a:rPr lang="en-GB" sz="2600">
                <a:solidFill>
                  <a:srgbClr val="000000"/>
                </a:solidFill>
              </a:rPr>
              <a:t>- much of the development effort is invested in </a:t>
            </a:r>
            <a:endParaRPr/>
          </a:p>
          <a:p>
            <a:r>
              <a:rPr lang="en-GB" sz="2600">
                <a:solidFill>
                  <a:srgbClr val="000000"/>
                </a:solidFill>
              </a:rPr>
              <a:t>  </a:t>
            </a:r>
            <a:r>
              <a:rPr lang="en-GB" sz="2600">
                <a:solidFill>
                  <a:srgbClr val="000000"/>
                </a:solidFill>
              </a:rPr>
              <a:t>eliminating coding errors.</a:t>
            </a:r>
            <a:endParaRPr/>
          </a:p>
          <a:p>
            <a:endParaRPr/>
          </a:p>
          <a:p>
            <a:r>
              <a:rPr lang="en-GB" sz="2600">
                <a:solidFill>
                  <a:srgbClr val="000000"/>
                </a:solidFill>
              </a:rPr>
              <a:t>With</a:t>
            </a:r>
            <a:r>
              <a:rPr lang="en-GB" sz="2600">
                <a:solidFill>
                  <a:srgbClr val="280099"/>
                </a:solidFill>
              </a:rPr>
              <a:t> automatic code generation</a:t>
            </a:r>
            <a:endParaRPr/>
          </a:p>
          <a:p>
            <a:r>
              <a:rPr lang="en-GB" sz="2600">
                <a:solidFill>
                  <a:srgbClr val="000000"/>
                </a:solidFill>
              </a:rPr>
              <a:t>- The modelling process helps to eliminate </a:t>
            </a:r>
            <a:endParaRPr/>
          </a:p>
          <a:p>
            <a:r>
              <a:rPr lang="en-GB" sz="2600">
                <a:solidFill>
                  <a:srgbClr val="000000"/>
                </a:solidFill>
              </a:rPr>
              <a:t>  </a:t>
            </a:r>
            <a:r>
              <a:rPr lang="en-GB" sz="2600">
                <a:solidFill>
                  <a:srgbClr val="280099"/>
                </a:solidFill>
              </a:rPr>
              <a:t>systemic</a:t>
            </a:r>
            <a:r>
              <a:rPr lang="en-GB" sz="2600">
                <a:solidFill>
                  <a:srgbClr val="000000"/>
                </a:solidFill>
              </a:rPr>
              <a:t> errors. </a:t>
            </a:r>
            <a:endParaRPr/>
          </a:p>
          <a:p>
            <a:r>
              <a:rPr lang="en-GB" sz="2600">
                <a:solidFill>
                  <a:srgbClr val="000000"/>
                </a:solidFill>
              </a:rPr>
              <a:t>- If the translator is 'trusted', coding errors should</a:t>
            </a:r>
            <a:endParaRPr/>
          </a:p>
          <a:p>
            <a:r>
              <a:rPr lang="en-GB" sz="2600">
                <a:solidFill>
                  <a:srgbClr val="000000"/>
                </a:solidFill>
              </a:rPr>
              <a:t>  </a:t>
            </a:r>
            <a:r>
              <a:rPr lang="en-GB" sz="2600">
                <a:solidFill>
                  <a:srgbClr val="000000"/>
                </a:solidFill>
              </a:rPr>
              <a:t>be absent.</a:t>
            </a:r>
            <a:endParaRPr/>
          </a:p>
          <a:p>
            <a:endParaRPr/>
          </a:p>
          <a:p>
            <a:r>
              <a:rPr lang="en-GB" sz="2600">
                <a:solidFill>
                  <a:srgbClr val="000000"/>
                </a:solidFill>
              </a:rPr>
              <a:t>- Certifying a translator is possible, but expensive.</a:t>
            </a:r>
            <a:endParaRPr/>
          </a:p>
        </p:txBody>
      </p:sp>
    </p:spTree>
  </p:cSld>
  <p:timing>
    <p:tnLst>
      <p:par>
        <p:cTn dur="indefinite" id="57" nodeType="tmRoot" restart="never">
          <p:childTnLst>
            <p:seq>
              <p:cTn id="5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8280"/>
            <a:ext cx="9134280" cy="684828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75" name="CustomShape 2"/>
          <p:cNvSpPr/>
          <p:nvPr/>
        </p:nvSpPr>
        <p:spPr>
          <a:xfrm>
            <a:off x="457200" y="274680"/>
            <a:ext cx="8219880" cy="5857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How to do this ...</a:t>
            </a:r>
            <a:endParaRPr/>
          </a:p>
        </p:txBody>
      </p:sp>
      <p:sp>
        <p:nvSpPr>
          <p:cNvPr id="76" name="CustomShape 3"/>
          <p:cNvSpPr/>
          <p:nvPr/>
        </p:nvSpPr>
        <p:spPr>
          <a:xfrm>
            <a:off x="457200" y="1312200"/>
            <a:ext cx="8219880" cy="4516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Event-B; it is modelling, not programming.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But eventually we can produce code, and use a 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 well trusted compiler to generate executables.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Since we generate code automatically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developers focus on the design, not code.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We could still verify the code with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SPARKAda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JML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…. and so on, if required.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8280"/>
            <a:ext cx="9134280" cy="684828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78" name="CustomShape 2"/>
          <p:cNvSpPr/>
          <p:nvPr/>
        </p:nvSpPr>
        <p:spPr>
          <a:xfrm>
            <a:off x="457200" y="274680"/>
            <a:ext cx="8219880" cy="5857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Event-B at the implementation level </a:t>
            </a:r>
            <a:endParaRPr/>
          </a:p>
        </p:txBody>
      </p:sp>
      <p:sp>
        <p:nvSpPr>
          <p:cNvPr id="79" name="CustomShape 3"/>
          <p:cNvSpPr/>
          <p:nvPr/>
        </p:nvSpPr>
        <p:spPr>
          <a:xfrm>
            <a:off x="457200" y="1024200"/>
            <a:ext cx="8219880" cy="4516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Tasking Event-B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Event-B models: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Controller Tasks (AutoTask Machine)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Shared Protected Objects (Shared Machine)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Environment Tasks (Environ Machine)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Use Decomposition to partition the system.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Shared Event Style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Shared Events model communication, between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Controller tasks and Environment tasks.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Controller tasks and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Protected Objects.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Environment tasks and Protected Objects.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9134280" cy="684828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81" name="CustomShape 2"/>
          <p:cNvSpPr/>
          <p:nvPr/>
        </p:nvSpPr>
        <p:spPr>
          <a:xfrm>
            <a:off x="612000" y="274680"/>
            <a:ext cx="7918560" cy="5857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Common Language Metamodel (CLM)</a:t>
            </a:r>
            <a:endParaRPr/>
          </a:p>
        </p:txBody>
      </p:sp>
      <p:pic>
        <p:nvPicPr>
          <p:cNvPr descr="" id="8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21480" y="1791360"/>
            <a:ext cx="8507160" cy="3296880"/>
          </a:xfrm>
          <a:prstGeom prst="rect">
            <a:avLst/>
          </a:prstGeom>
        </p:spPr>
      </p:pic>
      <p:sp>
        <p:nvSpPr>
          <p:cNvPr id="83" name="CustomShape 3"/>
          <p:cNvSpPr/>
          <p:nvPr/>
        </p:nvSpPr>
        <p:spPr>
          <a:xfrm>
            <a:off x="288000" y="5688000"/>
            <a:ext cx="8317800" cy="827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Simulation code from the Environ Machines.</a:t>
            </a:r>
            <a:endParaRPr/>
          </a:p>
          <a:p>
            <a:r>
              <a:rPr lang="en-GB"/>
              <a:t>Deployable Code from AutoTask and Shared Machines.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0"/>
            <a:ext cx="9134280" cy="684828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85" name="CustomShape 2"/>
          <p:cNvSpPr/>
          <p:nvPr/>
        </p:nvSpPr>
        <p:spPr>
          <a:xfrm>
            <a:off x="612000" y="274680"/>
            <a:ext cx="7918560" cy="5857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What the User Sees!</a:t>
            </a:r>
            <a:endParaRPr/>
          </a:p>
        </p:txBody>
      </p:sp>
      <p:pic>
        <p:nvPicPr>
          <p:cNvPr descr="" id="8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96000" y="1440000"/>
            <a:ext cx="6478560" cy="4318560"/>
          </a:xfrm>
          <a:prstGeom prst="rect">
            <a:avLst/>
          </a:prstGeom>
        </p:spPr>
      </p:pic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0"/>
            <a:ext cx="9134280" cy="684828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88" name="CustomShape 2"/>
          <p:cNvSpPr/>
          <p:nvPr/>
        </p:nvSpPr>
        <p:spPr>
          <a:xfrm>
            <a:off x="648000" y="1339200"/>
            <a:ext cx="7920000" cy="49662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Targets: Ada, OpenMP C, FMI C, Java ….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- The approach is suitable for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	</a:t>
            </a: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	</a:t>
            </a: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- single threaded implementations.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	</a:t>
            </a: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	</a:t>
            </a: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- multi-tasking implementations (using </a:t>
            </a: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	</a:t>
            </a: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	</a:t>
            </a: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	</a:t>
            </a: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	</a:t>
            </a: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 </a:t>
            </a: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	</a:t>
            </a: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	</a:t>
            </a: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	</a:t>
            </a: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decomposition).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	</a:t>
            </a: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	</a:t>
            </a: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- not currently OO, but can be coded.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- Implementable controller code environment </a:t>
            </a: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	</a:t>
            </a: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    simulation.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New Language Extensions 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	</a:t>
            </a: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- specify mathematical language translation in a </a:t>
            </a: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	</a:t>
            </a: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	</a:t>
            </a: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  theory.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 </a:t>
            </a: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	</a:t>
            </a:r>
            <a:r>
              <a:rPr lang="en-GB" sz="2600">
                <a:solidFill>
                  <a:srgbClr val="000000"/>
                </a:solidFill>
                <a:latin typeface="Arial"/>
                <a:ea typeface="DejaVu Sans Mono"/>
              </a:rPr>
              <a:t>- hard code other parts in a new plug-in.</a:t>
            </a:r>
            <a:endParaRPr/>
          </a:p>
        </p:txBody>
      </p:sp>
      <p:sp>
        <p:nvSpPr>
          <p:cNvPr id="89" name="CustomShape 3"/>
          <p:cNvSpPr/>
          <p:nvPr/>
        </p:nvSpPr>
        <p:spPr>
          <a:xfrm>
            <a:off x="457560" y="275040"/>
            <a:ext cx="8219880" cy="5857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Targets for Translation ...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1800"/>
            <a:ext cx="9134280" cy="684828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91" name="CustomShape 2"/>
          <p:cNvSpPr/>
          <p:nvPr/>
        </p:nvSpPr>
        <p:spPr>
          <a:xfrm>
            <a:off x="324000" y="94680"/>
            <a:ext cx="8492040" cy="7657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Shared Event Decomposition</a:t>
            </a:r>
            <a:endParaRPr/>
          </a:p>
        </p:txBody>
      </p:sp>
      <p:pic>
        <p:nvPicPr>
          <p:cNvPr descr="" id="9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32000" y="1800000"/>
            <a:ext cx="4672080" cy="3952080"/>
          </a:xfrm>
          <a:prstGeom prst="rect">
            <a:avLst/>
          </a:prstGeom>
        </p:spPr>
      </p:pic>
      <p:sp>
        <p:nvSpPr>
          <p:cNvPr id="93" name="CustomShape 3"/>
          <p:cNvSpPr/>
          <p:nvPr/>
        </p:nvSpPr>
        <p:spPr>
          <a:xfrm>
            <a:off x="363240" y="908640"/>
            <a:ext cx="4024800" cy="4554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>
                <a:solidFill>
                  <a:srgbClr val="000000"/>
                </a:solidFill>
              </a:rPr>
              <a:t>Tool-driven decomposition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0"/>
            <a:ext cx="9134280" cy="684828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95" name="CustomShape 2"/>
          <p:cNvSpPr/>
          <p:nvPr/>
        </p:nvSpPr>
        <p:spPr>
          <a:xfrm>
            <a:off x="133200" y="274680"/>
            <a:ext cx="8219880" cy="4417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Preparing for Decomposition</a:t>
            </a:r>
            <a:endParaRPr/>
          </a:p>
        </p:txBody>
      </p:sp>
      <p:sp>
        <p:nvSpPr>
          <p:cNvPr id="96" name="CustomShape 3"/>
          <p:cNvSpPr/>
          <p:nvPr/>
        </p:nvSpPr>
        <p:spPr>
          <a:xfrm>
            <a:off x="3448440" y="1993680"/>
            <a:ext cx="2251080" cy="1196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Vars </a:t>
            </a:r>
            <a:r>
              <a:rPr lang="en-GB">
                <a:solidFill>
                  <a:srgbClr val="ff0000"/>
                </a:solidFill>
              </a:rPr>
              <a:t>A: </a:t>
            </a:r>
            <a:r>
              <a:rPr i="1" lang="en-GB">
                <a:solidFill>
                  <a:srgbClr val="ff0000"/>
                </a:solidFill>
              </a:rPr>
              <a:t>x</a:t>
            </a:r>
            <a:r>
              <a:rPr lang="en-GB">
                <a:solidFill>
                  <a:srgbClr val="ff0000"/>
                </a:solidFill>
              </a:rPr>
              <a:t>, B: </a:t>
            </a:r>
            <a:r>
              <a:rPr i="1" lang="en-GB">
                <a:solidFill>
                  <a:srgbClr val="ff0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Evt = 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  </a:t>
            </a:r>
            <a:r>
              <a:rPr lang="en-GB">
                <a:solidFill>
                  <a:srgbClr val="ff0000"/>
                </a:solidFill>
              </a:rPr>
              <a:t>A := B</a:t>
            </a:r>
            <a:endParaRPr/>
          </a:p>
        </p:txBody>
      </p:sp>
      <p:sp>
        <p:nvSpPr>
          <p:cNvPr id="97" name="CustomShape 4"/>
          <p:cNvSpPr/>
          <p:nvPr/>
        </p:nvSpPr>
        <p:spPr>
          <a:xfrm>
            <a:off x="1443240" y="4248000"/>
            <a:ext cx="1432800" cy="827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Machine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/>
              <a:t>M1</a:t>
            </a:r>
            <a:endParaRPr/>
          </a:p>
        </p:txBody>
      </p:sp>
      <p:sp>
        <p:nvSpPr>
          <p:cNvPr id="98" name="CustomShape 5"/>
          <p:cNvSpPr/>
          <p:nvPr/>
        </p:nvSpPr>
        <p:spPr>
          <a:xfrm>
            <a:off x="6401520" y="4212000"/>
            <a:ext cx="1524240" cy="827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Machine 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/>
              <a:t>M2</a:t>
            </a:r>
            <a:endParaRPr/>
          </a:p>
        </p:txBody>
      </p:sp>
      <p:sp>
        <p:nvSpPr>
          <p:cNvPr id="99" name="CustomShape 6"/>
          <p:cNvSpPr/>
          <p:nvPr/>
        </p:nvSpPr>
        <p:spPr>
          <a:xfrm>
            <a:off x="1008000" y="4248000"/>
            <a:ext cx="2303280" cy="2159280"/>
          </a:xfrm>
          <a:prstGeom prst="rect">
            <a:avLst/>
          </a:prstGeom>
          <a:ln w="36000">
            <a:solidFill>
              <a:srgbClr val="808080"/>
            </a:solidFill>
            <a:round/>
          </a:ln>
        </p:spPr>
      </p:sp>
      <p:sp>
        <p:nvSpPr>
          <p:cNvPr id="100" name="CustomShape 7"/>
          <p:cNvSpPr/>
          <p:nvPr/>
        </p:nvSpPr>
        <p:spPr>
          <a:xfrm>
            <a:off x="3893400" y="1116000"/>
            <a:ext cx="1432800" cy="827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Machine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/>
              <a:t>M0</a:t>
            </a:r>
            <a:endParaRPr/>
          </a:p>
        </p:txBody>
      </p:sp>
      <p:sp>
        <p:nvSpPr>
          <p:cNvPr id="101" name="CustomShape 8"/>
          <p:cNvSpPr/>
          <p:nvPr/>
        </p:nvSpPr>
        <p:spPr>
          <a:xfrm>
            <a:off x="6012000" y="4212000"/>
            <a:ext cx="2303280" cy="2195280"/>
          </a:xfrm>
          <a:prstGeom prst="rect">
            <a:avLst/>
          </a:prstGeom>
          <a:ln w="36000">
            <a:solidFill>
              <a:srgbClr val="808080"/>
            </a:solidFill>
            <a:round/>
          </a:ln>
        </p:spPr>
      </p:sp>
      <p:sp>
        <p:nvSpPr>
          <p:cNvPr id="102" name="CustomShape 9"/>
          <p:cNvSpPr/>
          <p:nvPr/>
        </p:nvSpPr>
        <p:spPr>
          <a:xfrm>
            <a:off x="3420000" y="1044000"/>
            <a:ext cx="2303280" cy="2195280"/>
          </a:xfrm>
          <a:prstGeom prst="rect">
            <a:avLst/>
          </a:prstGeom>
          <a:ln w="36000">
            <a:solidFill>
              <a:srgbClr val="808080"/>
            </a:solidFill>
            <a:round/>
          </a:ln>
        </p:spPr>
      </p:sp>
      <p:sp>
        <p:nvSpPr>
          <p:cNvPr id="103" name="CustomShape 10"/>
          <p:cNvSpPr/>
          <p:nvPr/>
        </p:nvSpPr>
        <p:spPr>
          <a:xfrm>
            <a:off x="1064880" y="5089680"/>
            <a:ext cx="1498320" cy="1196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Vars </a:t>
            </a:r>
            <a:r>
              <a:rPr lang="en-GB">
                <a:solidFill>
                  <a:srgbClr val="ff0000"/>
                </a:solidFill>
              </a:rPr>
              <a:t>A: </a:t>
            </a:r>
            <a:r>
              <a:rPr i="1" lang="en-GB">
                <a:solidFill>
                  <a:srgbClr val="ff0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Evt = 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  </a:t>
            </a:r>
            <a:r>
              <a:rPr lang="en-GB">
                <a:solidFill>
                  <a:srgbClr val="ff0000"/>
                </a:solidFill>
              </a:rPr>
              <a:t>A := ?</a:t>
            </a:r>
            <a:endParaRPr/>
          </a:p>
        </p:txBody>
      </p:sp>
      <p:sp>
        <p:nvSpPr>
          <p:cNvPr id="104" name="CustomShape 11"/>
          <p:cNvSpPr/>
          <p:nvPr/>
        </p:nvSpPr>
        <p:spPr>
          <a:xfrm>
            <a:off x="6104880" y="5089680"/>
            <a:ext cx="1498320" cy="1196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Vars </a:t>
            </a:r>
            <a:r>
              <a:rPr lang="en-GB">
                <a:solidFill>
                  <a:srgbClr val="ff0000"/>
                </a:solidFill>
              </a:rPr>
              <a:t>B: </a:t>
            </a:r>
            <a:r>
              <a:rPr i="1" lang="en-GB">
                <a:solidFill>
                  <a:srgbClr val="ff0000"/>
                </a:solidFill>
              </a:rPr>
              <a:t>x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Evt = </a:t>
            </a:r>
            <a:endParaRPr/>
          </a:p>
          <a:p>
            <a:r>
              <a:rPr lang="en-GB">
                <a:solidFill>
                  <a:srgbClr val="ff0000"/>
                </a:solidFill>
              </a:rPr>
              <a:t>  </a:t>
            </a:r>
            <a:r>
              <a:rPr lang="en-GB">
                <a:solidFill>
                  <a:srgbClr val="ff0000"/>
                </a:solidFill>
              </a:rPr>
              <a:t>? := B</a:t>
            </a:r>
            <a:endParaRPr/>
          </a:p>
        </p:txBody>
      </p:sp>
      <p:sp>
        <p:nvSpPr>
          <p:cNvPr id="105" name="Line 12"/>
          <p:cNvSpPr/>
          <p:nvPr/>
        </p:nvSpPr>
        <p:spPr>
          <a:xfrm>
            <a:off x="1152000" y="2016000"/>
            <a:ext cx="0" cy="100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06" name="CustomShape 13"/>
          <p:cNvSpPr/>
          <p:nvPr/>
        </p:nvSpPr>
        <p:spPr>
          <a:xfrm>
            <a:off x="1183680" y="1938960"/>
            <a:ext cx="1588320" cy="60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Cannot</a:t>
            </a:r>
            <a:endParaRPr/>
          </a:p>
          <a:p>
            <a:r>
              <a:rPr lang="en-GB"/>
              <a:t>Decompose !!</a:t>
            </a:r>
            <a:endParaRPr/>
          </a:p>
        </p:txBody>
      </p:sp>
      <p:sp>
        <p:nvSpPr>
          <p:cNvPr id="107" name="CustomShape 14"/>
          <p:cNvSpPr/>
          <p:nvPr/>
        </p:nvSpPr>
        <p:spPr>
          <a:xfrm>
            <a:off x="648000" y="3888000"/>
            <a:ext cx="7919280" cy="2663280"/>
          </a:xfrm>
          <a:prstGeom prst="rect">
            <a:avLst/>
          </a:prstGeom>
          <a:ln cap="rnd" w="36000">
            <a:solidFill>
              <a:srgbClr val="808080"/>
            </a:solidFill>
            <a:custDash>
              <a:ds d="-1101108224000" sp="-1101108224000"/>
              <a:ds d="-1101108224000" sp="-1101108224000"/>
            </a:custDash>
            <a:round/>
          </a:ln>
        </p:spPr>
      </p:sp>
      <p:sp>
        <p:nvSpPr>
          <p:cNvPr id="108" name="CustomShape 15"/>
          <p:cNvSpPr/>
          <p:nvPr/>
        </p:nvSpPr>
        <p:spPr>
          <a:xfrm>
            <a:off x="684000" y="3888000"/>
            <a:ext cx="2206800" cy="345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Composed Machine</a:t>
            </a:r>
            <a:endParaRPr/>
          </a:p>
        </p:txBody>
      </p:sp>
      <p:sp>
        <p:nvSpPr>
          <p:cNvPr id="109" name="Line 16"/>
          <p:cNvSpPr/>
          <p:nvPr/>
        </p:nvSpPr>
        <p:spPr>
          <a:xfrm flipV="1">
            <a:off x="4572000" y="3240000"/>
            <a:ext cx="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0" name="CustomShape 17"/>
          <p:cNvSpPr/>
          <p:nvPr/>
        </p:nvSpPr>
        <p:spPr>
          <a:xfrm>
            <a:off x="4608000" y="3384000"/>
            <a:ext cx="1303200" cy="458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 sz="2600"/>
              <a:t>Refines</a:t>
            </a:r>
            <a:endParaRPr/>
          </a:p>
        </p:txBody>
      </p:sp>
      <p:sp>
        <p:nvSpPr>
          <p:cNvPr id="111" name="CustomShape 18"/>
          <p:cNvSpPr/>
          <p:nvPr/>
        </p:nvSpPr>
        <p:spPr>
          <a:xfrm>
            <a:off x="159120" y="862560"/>
            <a:ext cx="3159360" cy="345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A Problematic Decomposition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