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9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22C4B-550A-A641-87AA-5A80D7385D4A}" type="datetimeFigureOut">
              <a:rPr lang="en-US" smtClean="0"/>
              <a:t>03/06/2014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54FD-4DA4-FF42-95A5-6654AD75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13933"/>
            <a:ext cx="7772400" cy="2286517"/>
          </a:xfrm>
        </p:spPr>
        <p:txBody>
          <a:bodyPr>
            <a:normAutofit/>
          </a:bodyPr>
          <a:lstStyle/>
          <a:p>
            <a:r>
              <a:rPr lang="en-US" dirty="0" smtClean="0"/>
              <a:t>From System Specification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VHDL Controller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Southampton</a:t>
            </a:r>
          </a:p>
          <a:p>
            <a:r>
              <a:rPr lang="en-US" dirty="0" smtClean="0"/>
              <a:t>Wednesday 28</a:t>
            </a:r>
            <a:r>
              <a:rPr lang="en-US" baseline="30000" dirty="0" smtClean="0"/>
              <a:t>th</a:t>
            </a:r>
            <a:r>
              <a:rPr lang="en-US" dirty="0" smtClean="0"/>
              <a:t> 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7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VHDL Code </a:t>
            </a:r>
            <a:r>
              <a:rPr lang="en-US" dirty="0" smtClean="0"/>
              <a:t>Generation – 3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4337" y="732151"/>
            <a:ext cx="4297827" cy="6186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ControllerSample</a:t>
            </a:r>
            <a:r>
              <a:rPr lang="en-US" sz="1200" dirty="0" smtClean="0"/>
              <a:t>:  </a:t>
            </a:r>
            <a:r>
              <a:rPr lang="en-US" sz="1200" dirty="0"/>
              <a:t>process </a:t>
            </a:r>
            <a:r>
              <a:rPr lang="en-US" sz="1200" dirty="0" smtClean="0"/>
              <a:t>(state, </a:t>
            </a:r>
            <a:r>
              <a:rPr lang="en-US" sz="1200" dirty="0" err="1" smtClean="0"/>
              <a:t>TCAcknowledgeInit</a:t>
            </a:r>
            <a:r>
              <a:rPr lang="en-US" sz="1200" dirty="0" smtClean="0"/>
              <a:t>, vin)   </a:t>
            </a:r>
            <a:r>
              <a:rPr lang="en-US" sz="1200" dirty="0"/>
              <a:t>-- </a:t>
            </a:r>
            <a:r>
              <a:rPr lang="en-US" sz="1200" dirty="0" smtClean="0"/>
              <a:t>combinatorial</a:t>
            </a:r>
            <a:r>
              <a:rPr lang="en-US" sz="1200" dirty="0" smtClean="0"/>
              <a:t> </a:t>
            </a:r>
            <a:r>
              <a:rPr lang="en-US" sz="1200" dirty="0"/>
              <a:t>process</a:t>
            </a:r>
          </a:p>
          <a:p>
            <a:r>
              <a:rPr lang="en-US" sz="1200" dirty="0" smtClean="0"/>
              <a:t>Begin</a:t>
            </a:r>
            <a:endParaRPr lang="en-US" sz="1200" dirty="0"/>
          </a:p>
          <a:p>
            <a:r>
              <a:rPr lang="en-US" sz="1200" dirty="0" smtClean="0"/>
              <a:t>            case  </a:t>
            </a:r>
            <a:r>
              <a:rPr lang="en-US" sz="1200" dirty="0"/>
              <a:t>state  is</a:t>
            </a:r>
          </a:p>
          <a:p>
            <a:r>
              <a:rPr lang="en-US" sz="1200" dirty="0"/>
              <a:t>                  when INACTIVE  =&gt;</a:t>
            </a:r>
          </a:p>
          <a:p>
            <a:r>
              <a:rPr lang="en-US" sz="1200" dirty="0"/>
              <a:t>                        if  </a:t>
            </a:r>
            <a:r>
              <a:rPr lang="en-US" sz="1200" dirty="0" err="1"/>
              <a:t>TCInit</a:t>
            </a:r>
            <a:r>
              <a:rPr lang="en-US" sz="1200" dirty="0"/>
              <a:t>  =  false  then</a:t>
            </a:r>
          </a:p>
          <a:p>
            <a:r>
              <a:rPr lang="cs-CZ" sz="1200" dirty="0"/>
              <a:t>                              TCInit &lt;= true;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TCAcknowledgeInit</a:t>
            </a:r>
            <a:r>
              <a:rPr lang="en-US" sz="1200" dirty="0"/>
              <a:t>  =  true then</a:t>
            </a:r>
          </a:p>
          <a:p>
            <a:r>
              <a:rPr lang="en-US" sz="1200" dirty="0"/>
              <a:t>                              </a:t>
            </a:r>
            <a:r>
              <a:rPr lang="en-US" sz="1200" dirty="0" err="1" smtClean="0"/>
              <a:t>state</a:t>
            </a:r>
            <a:r>
              <a:rPr lang="en-US" sz="1200" b="1" i="1" dirty="0" err="1" smtClean="0">
                <a:solidFill>
                  <a:srgbClr val="FF0000"/>
                </a:solidFill>
              </a:rPr>
              <a:t>prime</a:t>
            </a:r>
            <a:r>
              <a:rPr lang="en-US" sz="1200" dirty="0" smtClean="0"/>
              <a:t>   </a:t>
            </a:r>
            <a:r>
              <a:rPr lang="en-US" sz="1200" b="1" i="1" dirty="0" smtClean="0">
                <a:solidFill>
                  <a:srgbClr val="FF0000"/>
                </a:solidFill>
              </a:rPr>
              <a:t>:=  </a:t>
            </a:r>
            <a:r>
              <a:rPr lang="en-US" sz="1200" dirty="0" smtClean="0"/>
              <a:t> </a:t>
            </a:r>
            <a:r>
              <a:rPr lang="en-US" sz="1200" dirty="0"/>
              <a:t>ACTIVE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CRetrycount</a:t>
            </a:r>
            <a:r>
              <a:rPr lang="en-US" sz="1200" dirty="0"/>
              <a:t> &gt; 0  then</a:t>
            </a:r>
          </a:p>
          <a:p>
            <a:r>
              <a:rPr lang="en-US" sz="1200" dirty="0"/>
              <a:t>                              </a:t>
            </a:r>
            <a:r>
              <a:rPr lang="en-US" sz="1200" dirty="0" err="1"/>
              <a:t>CRetrycount</a:t>
            </a:r>
            <a:r>
              <a:rPr lang="en-US" sz="1200" dirty="0"/>
              <a:t>  :=  </a:t>
            </a:r>
            <a:r>
              <a:rPr lang="en-US" sz="1200" dirty="0" err="1"/>
              <a:t>CRetrycount</a:t>
            </a:r>
            <a:r>
              <a:rPr lang="en-US" sz="1200" dirty="0"/>
              <a:t> - 1</a:t>
            </a:r>
          </a:p>
          <a:p>
            <a:r>
              <a:rPr lang="hu-HU" sz="1200" dirty="0"/>
              <a:t>                        else</a:t>
            </a:r>
          </a:p>
          <a:p>
            <a:r>
              <a:rPr lang="sv-SE" sz="1200" dirty="0"/>
              <a:t>                              TCInit  &lt;=  </a:t>
            </a:r>
            <a:r>
              <a:rPr lang="sv-SE" sz="1200" dirty="0" smtClean="0"/>
              <a:t>false;</a:t>
            </a:r>
            <a:endParaRPr lang="sv-SE" sz="1200" dirty="0"/>
          </a:p>
          <a:p>
            <a:r>
              <a:rPr lang="da-DK" sz="1200" dirty="0"/>
              <a:t>                        end if;</a:t>
            </a:r>
          </a:p>
          <a:p>
            <a:r>
              <a:rPr lang="en-US" sz="1200" dirty="0"/>
              <a:t>                  when ACTIVE  =&gt;</a:t>
            </a:r>
          </a:p>
          <a:p>
            <a:r>
              <a:rPr lang="cs-CZ" sz="1200" dirty="0"/>
              <a:t>                        v := vin;</a:t>
            </a:r>
          </a:p>
          <a:p>
            <a:r>
              <a:rPr lang="en-US" sz="1200" dirty="0"/>
              <a:t>                        if  </a:t>
            </a:r>
            <a:r>
              <a:rPr lang="en-US" sz="1200" dirty="0" err="1"/>
              <a:t>currentvoltage</a:t>
            </a:r>
            <a:r>
              <a:rPr lang="en-US" sz="1200" dirty="0"/>
              <a:t>  &lt;  240     AND</a:t>
            </a:r>
          </a:p>
          <a:p>
            <a:r>
              <a:rPr lang="en-US" sz="1200" dirty="0"/>
              <a:t>                            </a:t>
            </a:r>
            <a:r>
              <a:rPr lang="en-US" sz="1200" dirty="0" err="1"/>
              <a:t>predictedvoltage</a:t>
            </a:r>
            <a:r>
              <a:rPr lang="en-US" sz="1200" dirty="0"/>
              <a:t>  &lt; 240  AND</a:t>
            </a:r>
          </a:p>
          <a:p>
            <a:r>
              <a:rPr lang="en-US" sz="1200" dirty="0"/>
              <a:t>                            count = 0                                         then</a:t>
            </a:r>
          </a:p>
          <a:p>
            <a:r>
              <a:rPr lang="es-ES_tradnl" sz="1200" dirty="0"/>
              <a:t>                             </a:t>
            </a:r>
            <a:r>
              <a:rPr lang="es-ES_tradnl" sz="1200" dirty="0" smtClean="0"/>
              <a:t>      </a:t>
            </a:r>
            <a:r>
              <a:rPr lang="es-ES_tradnl" sz="1200" dirty="0"/>
              <a:t>tappos  </a:t>
            </a:r>
            <a:r>
              <a:rPr lang="es-ES_tradnl" sz="1200" dirty="0" smtClean="0"/>
              <a:t>:=  </a:t>
            </a:r>
            <a:r>
              <a:rPr lang="es-ES_tradnl" sz="1200" dirty="0"/>
              <a:t>tappos  + 1</a:t>
            </a:r>
            <a:r>
              <a:rPr lang="es-ES_tradnl" sz="1200" dirty="0" smtClean="0"/>
              <a:t>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</a:t>
            </a:r>
            <a:r>
              <a:rPr lang="es-ES_tradnl" sz="1200" dirty="0" smtClean="0"/>
              <a:t>reset</a:t>
            </a:r>
            <a:r>
              <a:rPr lang="en-US" sz="1200" b="1" i="1" dirty="0" smtClean="0">
                <a:solidFill>
                  <a:srgbClr val="FF0000"/>
                </a:solidFill>
              </a:rPr>
              <a:t>prime</a:t>
            </a:r>
            <a:r>
              <a:rPr lang="es-ES_tradnl" sz="1200" dirty="0"/>
              <a:t> </a:t>
            </a:r>
            <a:r>
              <a:rPr lang="es-ES_tradnl" sz="1200" b="1" i="1" dirty="0" smtClean="0">
                <a:solidFill>
                  <a:srgbClr val="FF0000"/>
                </a:solidFill>
              </a:rPr>
              <a:t>:=</a:t>
            </a:r>
            <a:r>
              <a:rPr lang="es-ES_tradnl" sz="1200" dirty="0" smtClean="0"/>
              <a:t>   </a:t>
            </a:r>
            <a:r>
              <a:rPr lang="es-ES_tradnl" sz="1200" dirty="0" smtClean="0"/>
              <a:t>true;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safemode := true;</a:t>
            </a:r>
            <a:endParaRPr lang="es-ES_tradnl" sz="1200" dirty="0"/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currentvoltage</a:t>
            </a:r>
            <a:r>
              <a:rPr lang="en-US" sz="1200" dirty="0"/>
              <a:t>  &gt; 240   AND</a:t>
            </a:r>
          </a:p>
          <a:p>
            <a:r>
              <a:rPr lang="en-US" sz="1200" dirty="0"/>
              <a:t>                            </a:t>
            </a:r>
            <a:r>
              <a:rPr lang="en-US" sz="1200" dirty="0" err="1"/>
              <a:t>predictedvoltage</a:t>
            </a:r>
            <a:r>
              <a:rPr lang="en-US" sz="1200" dirty="0"/>
              <a:t>  &gt; 240    AND</a:t>
            </a:r>
          </a:p>
          <a:p>
            <a:r>
              <a:rPr lang="en-US" sz="1200" dirty="0"/>
              <a:t>                            count = 0                                         then</a:t>
            </a:r>
          </a:p>
          <a:p>
            <a:r>
              <a:rPr lang="es-ES_tradnl" sz="1200" dirty="0"/>
              <a:t>                            </a:t>
            </a:r>
            <a:r>
              <a:rPr lang="es-ES_tradnl" sz="1200" dirty="0" smtClean="0"/>
              <a:t>       </a:t>
            </a:r>
            <a:r>
              <a:rPr lang="es-ES_tradnl" sz="1200" dirty="0"/>
              <a:t>tappos  </a:t>
            </a:r>
            <a:r>
              <a:rPr lang="es-ES_tradnl" sz="1200" dirty="0" smtClean="0"/>
              <a:t>:=  </a:t>
            </a:r>
            <a:r>
              <a:rPr lang="es-ES_tradnl" sz="1200" dirty="0"/>
              <a:t>tappos  - 1</a:t>
            </a:r>
            <a:r>
              <a:rPr lang="es-ES_tradnl" sz="1200" dirty="0" smtClean="0"/>
              <a:t>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</a:t>
            </a:r>
            <a:r>
              <a:rPr lang="es-ES_tradnl" sz="1200" dirty="0" smtClean="0"/>
              <a:t>reset</a:t>
            </a:r>
            <a:r>
              <a:rPr lang="en-US" sz="1200" b="1" i="1" dirty="0">
                <a:solidFill>
                  <a:srgbClr val="FF0000"/>
                </a:solidFill>
              </a:rPr>
              <a:t>prime</a:t>
            </a:r>
            <a:r>
              <a:rPr lang="es-ES_tradnl" sz="1200" dirty="0" smtClean="0"/>
              <a:t>   </a:t>
            </a:r>
            <a:r>
              <a:rPr lang="es-ES_tradnl" sz="1200" b="1" i="1" dirty="0" smtClean="0">
                <a:solidFill>
                  <a:srgbClr val="FF0000"/>
                </a:solidFill>
              </a:rPr>
              <a:t>:=</a:t>
            </a:r>
            <a:r>
              <a:rPr lang="es-ES_tradnl" sz="1200" dirty="0" smtClean="0"/>
              <a:t>   </a:t>
            </a:r>
            <a:r>
              <a:rPr lang="es-ES_tradnl" sz="1200" dirty="0" smtClean="0"/>
              <a:t>true;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safemode := true;</a:t>
            </a:r>
            <a:endParaRPr lang="es-ES_tradnl" sz="1200" dirty="0"/>
          </a:p>
          <a:p>
            <a:r>
              <a:rPr lang="hu-HU" sz="1200" dirty="0"/>
              <a:t>                         elsif</a:t>
            </a:r>
          </a:p>
          <a:p>
            <a:r>
              <a:rPr lang="hu-HU" sz="1200" dirty="0"/>
              <a:t>                               </a:t>
            </a:r>
            <a:r>
              <a:rPr lang="hu-HU" sz="1200" dirty="0" smtClean="0"/>
              <a:t>.</a:t>
            </a:r>
            <a:endParaRPr lang="hu-HU" sz="1200" dirty="0"/>
          </a:p>
          <a:p>
            <a:r>
              <a:rPr lang="da-DK" sz="1200" dirty="0"/>
              <a:t>                        end if;</a:t>
            </a:r>
          </a:p>
          <a:p>
            <a:r>
              <a:rPr lang="en-US" sz="1200" dirty="0"/>
              <a:t>            end  case;</a:t>
            </a:r>
          </a:p>
          <a:p>
            <a:r>
              <a:rPr lang="en-US" sz="1200" dirty="0"/>
              <a:t>end process;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646" y="1463224"/>
            <a:ext cx="42953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/>
              <a:t>ControllerInitiateTapChangerComms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646" y="2593231"/>
            <a:ext cx="446814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ControllerCompleteTapChangerComms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4572000" y="1647890"/>
            <a:ext cx="10921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4744786" y="2358349"/>
            <a:ext cx="919348" cy="41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6646" y="3051129"/>
            <a:ext cx="4295354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ControllerRetryTapChangerComms</a:t>
            </a:r>
            <a:r>
              <a:rPr lang="en-US" dirty="0" smtClean="0"/>
              <a:t>     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572000" y="2777897"/>
            <a:ext cx="1302228" cy="45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1385" y="3519391"/>
            <a:ext cx="4823495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ControllerCompleteTapChangerCommsFail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4954880" y="3051129"/>
            <a:ext cx="919348" cy="652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9046" y="4685818"/>
            <a:ext cx="369775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ControllerAdjustTapPositionUp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4126805" y="4417114"/>
            <a:ext cx="1747423" cy="453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1446" y="5188056"/>
            <a:ext cx="39784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ControllerAdjustTapPositionDown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559856" y="5372722"/>
            <a:ext cx="1409078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" y="4047782"/>
            <a:ext cx="291836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ControllerReadVoltage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375562" y="3610097"/>
            <a:ext cx="2288572" cy="713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31385" y="1296802"/>
            <a:ext cx="4572000" cy="4801315"/>
          </a:xfrm>
          <a:prstGeom prst="rect">
            <a:avLst/>
          </a:prstGeom>
          <a:solidFill>
            <a:srgbClr val="A5A9A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ControllerEvaluate</a:t>
            </a:r>
            <a:r>
              <a:rPr lang="en-US" dirty="0"/>
              <a:t>:  process (</a:t>
            </a:r>
            <a:r>
              <a:rPr lang="en-US" dirty="0" err="1"/>
              <a:t>clk</a:t>
            </a:r>
            <a:r>
              <a:rPr lang="en-US" dirty="0"/>
              <a:t>)   -- synchronous clocked process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  if  </a:t>
            </a:r>
            <a:r>
              <a:rPr lang="en-US" dirty="0" err="1"/>
              <a:t>rising_edge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  then</a:t>
            </a:r>
          </a:p>
          <a:p>
            <a:r>
              <a:rPr lang="en-US" dirty="0"/>
              <a:t>            </a:t>
            </a:r>
            <a:r>
              <a:rPr lang="en-US" dirty="0" smtClean="0"/>
              <a:t>state &lt;= </a:t>
            </a:r>
            <a:r>
              <a:rPr lang="en-US" dirty="0" err="1" smtClean="0"/>
              <a:t>state</a:t>
            </a:r>
            <a:r>
              <a:rPr lang="en-US" b="1" i="1" dirty="0" err="1" smtClean="0">
                <a:solidFill>
                  <a:srgbClr val="FF0000"/>
                </a:solidFill>
              </a:rPr>
              <a:t>prime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end if;</a:t>
            </a:r>
          </a:p>
          <a:p>
            <a:r>
              <a:rPr lang="en-US" dirty="0" smtClean="0"/>
              <a:t>end process;</a:t>
            </a:r>
          </a:p>
          <a:p>
            <a:endParaRPr lang="en-US" dirty="0"/>
          </a:p>
          <a:p>
            <a:r>
              <a:rPr lang="en-US" dirty="0" err="1" smtClean="0"/>
              <a:t>ControllerSet</a:t>
            </a:r>
            <a:r>
              <a:rPr lang="en-US" dirty="0" smtClean="0"/>
              <a:t> Outputs:  </a:t>
            </a:r>
            <a:r>
              <a:rPr lang="en-US" dirty="0"/>
              <a:t>process (</a:t>
            </a:r>
            <a:r>
              <a:rPr lang="en-US" dirty="0" err="1"/>
              <a:t>clk</a:t>
            </a:r>
            <a:r>
              <a:rPr lang="en-US" dirty="0"/>
              <a:t>)   -- synchronous clocked process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  if  </a:t>
            </a:r>
            <a:r>
              <a:rPr lang="en-US" dirty="0" err="1"/>
              <a:t>rising_edge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  then</a:t>
            </a:r>
          </a:p>
          <a:p>
            <a:r>
              <a:rPr lang="en-US" dirty="0" smtClean="0"/>
              <a:t>           reset </a:t>
            </a:r>
            <a:r>
              <a:rPr lang="en-US" dirty="0"/>
              <a:t>&lt;= </a:t>
            </a:r>
            <a:r>
              <a:rPr lang="en-US" dirty="0" err="1"/>
              <a:t>reset</a:t>
            </a:r>
            <a:r>
              <a:rPr lang="en-US" b="1" i="1" dirty="0" err="1">
                <a:solidFill>
                  <a:srgbClr val="FF0000"/>
                </a:solidFill>
              </a:rPr>
              <a:t>prime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end if;</a:t>
            </a:r>
            <a:endParaRPr lang="en-US" dirty="0"/>
          </a:p>
          <a:p>
            <a:r>
              <a:rPr lang="en-US" dirty="0"/>
              <a:t>end process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Abstract System Specification</a:t>
            </a:r>
          </a:p>
          <a:p>
            <a:r>
              <a:rPr lang="en-US" dirty="0" smtClean="0"/>
              <a:t>Partition System </a:t>
            </a:r>
            <a:r>
              <a:rPr lang="en-US" dirty="0"/>
              <a:t>a</a:t>
            </a:r>
            <a:r>
              <a:rPr lang="en-US" dirty="0" smtClean="0"/>
              <a:t>nd refine Controller implementation slice</a:t>
            </a:r>
          </a:p>
          <a:p>
            <a:r>
              <a:rPr lang="en-US" dirty="0" smtClean="0"/>
              <a:t>Compose for full controller implementation</a:t>
            </a:r>
          </a:p>
          <a:p>
            <a:r>
              <a:rPr lang="en-US" dirty="0" smtClean="0"/>
              <a:t>Decompose and generate VHDL implementation for full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1, 2 or 3 process VHDL </a:t>
            </a:r>
            <a:r>
              <a:rPr lang="en-US" dirty="0" err="1" smtClean="0"/>
              <a:t>synthesisable</a:t>
            </a:r>
            <a:r>
              <a:rPr lang="en-US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7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248"/>
            <a:ext cx="8229600" cy="703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Refinement Strategy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9793" y="1153341"/>
            <a:ext cx="2189743" cy="1357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Specification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29161" y="3434473"/>
            <a:ext cx="5094799" cy="3237385"/>
            <a:chOff x="2408716" y="3620615"/>
            <a:chExt cx="5094799" cy="3237385"/>
          </a:xfrm>
        </p:grpSpPr>
        <p:sp>
          <p:nvSpPr>
            <p:cNvPr id="7" name="Rectangle 6"/>
            <p:cNvSpPr/>
            <p:nvPr/>
          </p:nvSpPr>
          <p:spPr>
            <a:xfrm>
              <a:off x="2632343" y="3970997"/>
              <a:ext cx="958834" cy="2700861"/>
            </a:xfrm>
            <a:prstGeom prst="rect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Grid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7204" y="3970997"/>
              <a:ext cx="1273580" cy="2700861"/>
            </a:xfrm>
            <a:prstGeom prst="rect">
              <a:avLst/>
            </a:prstGeom>
            <a:ln w="12700" cmpd="sng"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66322" y="3970997"/>
              <a:ext cx="1518222" cy="817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Predictor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66322" y="5766706"/>
              <a:ext cx="1518222" cy="905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Tap</a:t>
              </a:r>
            </a:p>
            <a:p>
              <a:pPr algn="ctr"/>
              <a:r>
                <a:rPr lang="en-US" dirty="0" smtClean="0"/>
                <a:t>Changer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66322" y="4963747"/>
              <a:ext cx="890495" cy="642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Timer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240784" y="4160788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40784" y="5130746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40784" y="6246697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240784" y="4627964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240784" y="5451930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3664170" y="4963747"/>
              <a:ext cx="273838" cy="802959"/>
            </a:xfrm>
            <a:prstGeom prst="rightArrow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8716" y="3620615"/>
              <a:ext cx="5094799" cy="323738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257889" y="266172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099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703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Refinement Strategy Step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9793" y="1153341"/>
            <a:ext cx="2189743" cy="1357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Specification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3433235"/>
            <a:ext cx="3912338" cy="2540269"/>
            <a:chOff x="2408716" y="3620615"/>
            <a:chExt cx="5094799" cy="3237385"/>
          </a:xfrm>
        </p:grpSpPr>
        <p:sp>
          <p:nvSpPr>
            <p:cNvPr id="7" name="Rectangle 6"/>
            <p:cNvSpPr/>
            <p:nvPr/>
          </p:nvSpPr>
          <p:spPr>
            <a:xfrm>
              <a:off x="2632343" y="3970997"/>
              <a:ext cx="958834" cy="2700861"/>
            </a:xfrm>
            <a:prstGeom prst="rect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Grid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7204" y="3970997"/>
              <a:ext cx="1273580" cy="2700861"/>
            </a:xfrm>
            <a:prstGeom prst="rect">
              <a:avLst/>
            </a:prstGeom>
            <a:ln w="12700" cmpd="sng"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</a:p>
            <a:p>
              <a:pPr algn="ctr"/>
              <a:r>
                <a:rPr lang="en-US" sz="1400" dirty="0" smtClean="0"/>
                <a:t>Slice A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66322" y="3970997"/>
              <a:ext cx="1518222" cy="817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Predictor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66322" y="5766706"/>
              <a:ext cx="1518222" cy="9051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Tap</a:t>
              </a:r>
            </a:p>
            <a:p>
              <a:pPr algn="ctr"/>
              <a:r>
                <a:rPr lang="en-US" sz="1400" dirty="0" smtClean="0"/>
                <a:t>Changer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66322" y="4963747"/>
              <a:ext cx="890495" cy="642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Timer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240784" y="4160788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40784" y="5130746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40784" y="6246697"/>
              <a:ext cx="525538" cy="0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240784" y="4627964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240784" y="5451930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3664170" y="4963747"/>
              <a:ext cx="273838" cy="802959"/>
            </a:xfrm>
            <a:prstGeom prst="rightArrow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8716" y="3620615"/>
              <a:ext cx="5094799" cy="323738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965958" y="279598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⊆</a:t>
            </a:r>
            <a:endParaRPr lang="en-US" sz="28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774462" y="3439576"/>
            <a:ext cx="3912338" cy="2540269"/>
            <a:chOff x="2408716" y="3620615"/>
            <a:chExt cx="5094799" cy="3237385"/>
          </a:xfrm>
        </p:grpSpPr>
        <p:sp>
          <p:nvSpPr>
            <p:cNvPr id="37" name="Rectangle 36"/>
            <p:cNvSpPr/>
            <p:nvPr/>
          </p:nvSpPr>
          <p:spPr>
            <a:xfrm>
              <a:off x="2632343" y="3970997"/>
              <a:ext cx="958834" cy="2700861"/>
            </a:xfrm>
            <a:prstGeom prst="rect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Grid</a:t>
              </a:r>
              <a:endParaRPr 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7204" y="3970997"/>
              <a:ext cx="1273580" cy="2700861"/>
            </a:xfrm>
            <a:prstGeom prst="rect">
              <a:avLst/>
            </a:prstGeom>
            <a:ln w="12700" cmpd="sng"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</a:p>
            <a:p>
              <a:pPr algn="ctr"/>
              <a:r>
                <a:rPr lang="en-US" sz="1400" dirty="0" smtClean="0"/>
                <a:t>Slice B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66322" y="3970997"/>
              <a:ext cx="1518222" cy="8175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Predictor</a:t>
              </a:r>
              <a:endParaRPr lang="en-US" sz="1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66322" y="5766706"/>
              <a:ext cx="1518222" cy="905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Tap</a:t>
              </a:r>
            </a:p>
            <a:p>
              <a:pPr algn="ctr"/>
              <a:r>
                <a:rPr lang="en-US" sz="1400" dirty="0" smtClean="0"/>
                <a:t>Changer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66322" y="4963747"/>
              <a:ext cx="890495" cy="6423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Timer</a:t>
              </a:r>
              <a:endParaRPr lang="en-US" sz="1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240784" y="4160788"/>
              <a:ext cx="525538" cy="0"/>
            </a:xfrm>
            <a:prstGeom prst="straightConnector1">
              <a:avLst/>
            </a:prstGeom>
            <a:ln>
              <a:solidFill>
                <a:srgbClr val="C6D9F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240784" y="5130746"/>
              <a:ext cx="525538" cy="0"/>
            </a:xfrm>
            <a:prstGeom prst="straightConnector1">
              <a:avLst/>
            </a:prstGeom>
            <a:ln>
              <a:solidFill>
                <a:srgbClr val="C6D9F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240784" y="6246697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5240784" y="4627964"/>
              <a:ext cx="525538" cy="0"/>
            </a:xfrm>
            <a:prstGeom prst="straightConnector1">
              <a:avLst/>
            </a:prstGeom>
            <a:ln>
              <a:solidFill>
                <a:srgbClr val="C6D9F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5240784" y="5451930"/>
              <a:ext cx="525538" cy="0"/>
            </a:xfrm>
            <a:prstGeom prst="straightConnector1">
              <a:avLst/>
            </a:prstGeom>
            <a:ln>
              <a:solidFill>
                <a:srgbClr val="C6D9F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3664170" y="4963747"/>
              <a:ext cx="273838" cy="802959"/>
            </a:xfrm>
            <a:prstGeom prst="rightArrow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8716" y="3620615"/>
              <a:ext cx="5094799" cy="323738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6556236" y="279598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⊆</a:t>
            </a:r>
            <a:endParaRPr lang="en-US" sz="28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971238" y="2160690"/>
            <a:ext cx="584998" cy="635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09697" y="2160690"/>
            <a:ext cx="789515" cy="635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9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1050"/>
            <a:ext cx="8229600" cy="703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Refinement Strategy Step II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71809"/>
            <a:ext cx="3912338" cy="2540269"/>
            <a:chOff x="2408716" y="3620615"/>
            <a:chExt cx="5094799" cy="3237385"/>
          </a:xfrm>
        </p:grpSpPr>
        <p:sp>
          <p:nvSpPr>
            <p:cNvPr id="7" name="Rectangle 6"/>
            <p:cNvSpPr/>
            <p:nvPr/>
          </p:nvSpPr>
          <p:spPr>
            <a:xfrm>
              <a:off x="2632343" y="3970997"/>
              <a:ext cx="958834" cy="2700861"/>
            </a:xfrm>
            <a:prstGeom prst="rect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Grid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67204" y="3970997"/>
              <a:ext cx="1273580" cy="2700861"/>
            </a:xfrm>
            <a:prstGeom prst="rect">
              <a:avLst/>
            </a:prstGeom>
            <a:ln w="12700" cmpd="sng"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</a:p>
            <a:p>
              <a:pPr algn="ctr"/>
              <a:r>
                <a:rPr lang="en-US" sz="1400" dirty="0" smtClean="0"/>
                <a:t>Slice A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66322" y="3970997"/>
              <a:ext cx="1518222" cy="817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Predictor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66322" y="5766706"/>
              <a:ext cx="1518222" cy="9051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Tap</a:t>
              </a:r>
            </a:p>
            <a:p>
              <a:pPr algn="ctr"/>
              <a:r>
                <a:rPr lang="en-US" sz="1400" dirty="0" smtClean="0"/>
                <a:t>Changer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66322" y="4963747"/>
              <a:ext cx="890495" cy="642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Timer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240784" y="4160788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40784" y="5130746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40784" y="6246697"/>
              <a:ext cx="525538" cy="0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240784" y="4627964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240784" y="5451930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3664170" y="4963747"/>
              <a:ext cx="273838" cy="802959"/>
            </a:xfrm>
            <a:prstGeom prst="rightArrow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8716" y="3620615"/>
              <a:ext cx="5094799" cy="323738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74462" y="978150"/>
            <a:ext cx="3912338" cy="2540269"/>
            <a:chOff x="2408716" y="3620615"/>
            <a:chExt cx="5094799" cy="3237385"/>
          </a:xfrm>
        </p:grpSpPr>
        <p:sp>
          <p:nvSpPr>
            <p:cNvPr id="37" name="Rectangle 36"/>
            <p:cNvSpPr/>
            <p:nvPr/>
          </p:nvSpPr>
          <p:spPr>
            <a:xfrm>
              <a:off x="2632343" y="3970997"/>
              <a:ext cx="958834" cy="2700861"/>
            </a:xfrm>
            <a:prstGeom prst="rect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Grid</a:t>
              </a:r>
              <a:endParaRPr 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7204" y="3970997"/>
              <a:ext cx="1273580" cy="2700861"/>
            </a:xfrm>
            <a:prstGeom prst="rect">
              <a:avLst/>
            </a:prstGeom>
            <a:ln w="12700" cmpd="sng"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</a:p>
            <a:p>
              <a:pPr algn="ctr"/>
              <a:r>
                <a:rPr lang="en-US" sz="1400" dirty="0" smtClean="0"/>
                <a:t>Slice B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66322" y="3970997"/>
              <a:ext cx="1518222" cy="8175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Predictor</a:t>
              </a:r>
              <a:endParaRPr lang="en-US" sz="1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66322" y="5766706"/>
              <a:ext cx="1518222" cy="905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Tap</a:t>
              </a:r>
            </a:p>
            <a:p>
              <a:pPr algn="ctr"/>
              <a:r>
                <a:rPr lang="en-US" sz="1400" dirty="0" smtClean="0"/>
                <a:t>Changer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66322" y="4963747"/>
              <a:ext cx="890495" cy="6423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Timer</a:t>
              </a:r>
              <a:endParaRPr lang="en-US" sz="1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240784" y="4160788"/>
              <a:ext cx="525538" cy="0"/>
            </a:xfrm>
            <a:prstGeom prst="straightConnector1">
              <a:avLst/>
            </a:prstGeom>
            <a:ln>
              <a:solidFill>
                <a:srgbClr val="C6D9F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240784" y="5130746"/>
              <a:ext cx="525538" cy="0"/>
            </a:xfrm>
            <a:prstGeom prst="straightConnector1">
              <a:avLst/>
            </a:prstGeom>
            <a:ln>
              <a:solidFill>
                <a:srgbClr val="C6D9F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240784" y="6246697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5240784" y="4627964"/>
              <a:ext cx="525538" cy="0"/>
            </a:xfrm>
            <a:prstGeom prst="straightConnector1">
              <a:avLst/>
            </a:prstGeom>
            <a:ln>
              <a:solidFill>
                <a:srgbClr val="C6D9F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5240784" y="5451930"/>
              <a:ext cx="525538" cy="0"/>
            </a:xfrm>
            <a:prstGeom prst="straightConnector1">
              <a:avLst/>
            </a:prstGeom>
            <a:ln>
              <a:solidFill>
                <a:srgbClr val="C6D9F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3664170" y="4963747"/>
              <a:ext cx="273838" cy="802959"/>
            </a:xfrm>
            <a:prstGeom prst="rightArrow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8716" y="3620615"/>
              <a:ext cx="5094799" cy="323738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18293" y="4232546"/>
            <a:ext cx="3912338" cy="2540269"/>
            <a:chOff x="2408716" y="3620615"/>
            <a:chExt cx="5094799" cy="3237385"/>
          </a:xfrm>
        </p:grpSpPr>
        <p:sp>
          <p:nvSpPr>
            <p:cNvPr id="35" name="Rectangle 34"/>
            <p:cNvSpPr/>
            <p:nvPr/>
          </p:nvSpPr>
          <p:spPr>
            <a:xfrm>
              <a:off x="2632343" y="3970997"/>
              <a:ext cx="958834" cy="2700861"/>
            </a:xfrm>
            <a:prstGeom prst="rect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Grid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67204" y="3970997"/>
              <a:ext cx="1273580" cy="2700861"/>
            </a:xfrm>
            <a:prstGeom prst="rect">
              <a:avLst/>
            </a:prstGeom>
            <a:ln w="12700" cmpd="sng"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66322" y="3970997"/>
              <a:ext cx="1518222" cy="817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Predictor</a:t>
              </a:r>
              <a:endParaRPr lang="en-US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66322" y="4963747"/>
              <a:ext cx="890495" cy="642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Timer</a:t>
              </a:r>
              <a:endParaRPr lang="en-US" sz="1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240784" y="4160788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240784" y="5130746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240784" y="6246697"/>
              <a:ext cx="525538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240784" y="4627964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240784" y="5451930"/>
              <a:ext cx="525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ight Arrow 58"/>
            <p:cNvSpPr/>
            <p:nvPr/>
          </p:nvSpPr>
          <p:spPr>
            <a:xfrm>
              <a:off x="3664170" y="4963747"/>
              <a:ext cx="273838" cy="802959"/>
            </a:xfrm>
            <a:prstGeom prst="rightArrow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08716" y="3620615"/>
              <a:ext cx="5094799" cy="323738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5365889" y="5942640"/>
            <a:ext cx="1165855" cy="710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Tap</a:t>
            </a:r>
          </a:p>
          <a:p>
            <a:pPr algn="ctr"/>
            <a:r>
              <a:rPr lang="en-US" sz="1400" dirty="0" smtClean="0"/>
              <a:t>Changer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35549" y="3620615"/>
            <a:ext cx="1379520" cy="437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145074" y="3620615"/>
            <a:ext cx="1585557" cy="437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5069" y="3702622"/>
            <a:ext cx="114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5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1050"/>
            <a:ext cx="8229600" cy="703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Refinement Strategy Step III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18293" y="947713"/>
            <a:ext cx="3912338" cy="2540269"/>
            <a:chOff x="2818293" y="4232546"/>
            <a:chExt cx="3912338" cy="2540269"/>
          </a:xfrm>
        </p:grpSpPr>
        <p:grpSp>
          <p:nvGrpSpPr>
            <p:cNvPr id="34" name="Group 33"/>
            <p:cNvGrpSpPr/>
            <p:nvPr/>
          </p:nvGrpSpPr>
          <p:grpSpPr>
            <a:xfrm>
              <a:off x="2818293" y="4232546"/>
              <a:ext cx="3912338" cy="2540269"/>
              <a:chOff x="2408716" y="3620615"/>
              <a:chExt cx="5094799" cy="3237385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632343" y="3970997"/>
                <a:ext cx="958834" cy="2700861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Grid</a:t>
                </a:r>
                <a:endParaRPr lang="en-US" sz="14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967204" y="3970997"/>
                <a:ext cx="1273580" cy="2700861"/>
              </a:xfrm>
              <a:prstGeom prst="rect">
                <a:avLst/>
              </a:prstGeom>
              <a:ln w="12700" cmpd="sng"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766322" y="3970997"/>
                <a:ext cx="1518222" cy="817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Predictor</a:t>
                </a:r>
                <a:endParaRPr lang="en-US" sz="14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766322" y="4963747"/>
                <a:ext cx="890495" cy="642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Timer</a:t>
                </a:r>
                <a:endParaRPr lang="en-US" sz="1400" dirty="0"/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5240784" y="4160788"/>
                <a:ext cx="5255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5240784" y="5130746"/>
                <a:ext cx="5255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5240784" y="6246697"/>
                <a:ext cx="525538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5240784" y="4627964"/>
                <a:ext cx="5255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5240784" y="5451930"/>
                <a:ext cx="5255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ight Arrow 58"/>
              <p:cNvSpPr/>
              <p:nvPr/>
            </p:nvSpPr>
            <p:spPr>
              <a:xfrm>
                <a:off x="3664170" y="4963747"/>
                <a:ext cx="273838" cy="802959"/>
              </a:xfrm>
              <a:prstGeom prst="rightArrow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408716" y="3620615"/>
                <a:ext cx="5094799" cy="3237385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365889" y="5942640"/>
              <a:ext cx="1165855" cy="7102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Tap</a:t>
              </a:r>
            </a:p>
            <a:p>
              <a:pPr algn="ctr"/>
              <a:r>
                <a:rPr lang="en-US" sz="1400" dirty="0" smtClean="0"/>
                <a:t>Changer</a:t>
              </a:r>
              <a:endParaRPr lang="en-US" sz="14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015069" y="3702622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DECOMPOSE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990018" y="4455489"/>
            <a:ext cx="977993" cy="2119276"/>
          </a:xfrm>
          <a:prstGeom prst="rect">
            <a:avLst/>
          </a:prstGeom>
          <a:ln w="12700" cmpd="sng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5184069" y="4455489"/>
            <a:ext cx="1165855" cy="641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Predictor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5184069" y="5249068"/>
            <a:ext cx="683818" cy="504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Timer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5184069" y="5864522"/>
            <a:ext cx="1165855" cy="710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Tap</a:t>
            </a:r>
          </a:p>
          <a:p>
            <a:pPr algn="ctr"/>
            <a:r>
              <a:rPr lang="en-US" sz="1400" dirty="0" smtClean="0"/>
              <a:t>Changer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93061" y="4071954"/>
            <a:ext cx="874826" cy="176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445195" y="4071954"/>
            <a:ext cx="890495" cy="176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2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7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VHDL Code </a:t>
            </a:r>
            <a:r>
              <a:rPr lang="en-US" dirty="0" smtClean="0"/>
              <a:t>Generation – 1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4337" y="732151"/>
            <a:ext cx="4297827" cy="637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ControllerEvaluate</a:t>
            </a:r>
            <a:r>
              <a:rPr lang="en-US" sz="1200" dirty="0"/>
              <a:t>:  process (</a:t>
            </a:r>
            <a:r>
              <a:rPr lang="en-US" sz="1200" dirty="0" err="1"/>
              <a:t>clk</a:t>
            </a:r>
            <a:r>
              <a:rPr lang="en-US" sz="1200" dirty="0"/>
              <a:t>)   -- synchronous clocked process</a:t>
            </a:r>
          </a:p>
          <a:p>
            <a:r>
              <a:rPr lang="en-US" sz="1200" dirty="0"/>
              <a:t>begin</a:t>
            </a:r>
          </a:p>
          <a:p>
            <a:r>
              <a:rPr lang="en-US" sz="1200" dirty="0"/>
              <a:t>      if  </a:t>
            </a:r>
            <a:r>
              <a:rPr lang="en-US" sz="1200" dirty="0" err="1"/>
              <a:t>rising_edge</a:t>
            </a:r>
            <a:r>
              <a:rPr lang="en-US" sz="1200" dirty="0"/>
              <a:t>(</a:t>
            </a:r>
            <a:r>
              <a:rPr lang="en-US" sz="1200" dirty="0" err="1"/>
              <a:t>clk</a:t>
            </a:r>
            <a:r>
              <a:rPr lang="en-US" sz="1200" dirty="0"/>
              <a:t>)  then</a:t>
            </a:r>
          </a:p>
          <a:p>
            <a:r>
              <a:rPr lang="en-US" sz="1200" dirty="0"/>
              <a:t>            case  state  is</a:t>
            </a:r>
          </a:p>
          <a:p>
            <a:r>
              <a:rPr lang="en-US" sz="1200" dirty="0"/>
              <a:t>                  when INACTIVE  =&gt;</a:t>
            </a:r>
          </a:p>
          <a:p>
            <a:r>
              <a:rPr lang="en-US" sz="1200" dirty="0"/>
              <a:t>                        if  </a:t>
            </a:r>
            <a:r>
              <a:rPr lang="en-US" sz="1200" dirty="0" err="1"/>
              <a:t>TCInit</a:t>
            </a:r>
            <a:r>
              <a:rPr lang="en-US" sz="1200" dirty="0"/>
              <a:t>  =  false  then</a:t>
            </a:r>
          </a:p>
          <a:p>
            <a:r>
              <a:rPr lang="cs-CZ" sz="1200" dirty="0"/>
              <a:t>                              TCInit &lt;= true;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TCAcknowledgeInit</a:t>
            </a:r>
            <a:r>
              <a:rPr lang="en-US" sz="1200" dirty="0"/>
              <a:t>  =  true then</a:t>
            </a:r>
          </a:p>
          <a:p>
            <a:r>
              <a:rPr lang="en-US" sz="1200" dirty="0"/>
              <a:t>                              state  &lt;=  ACTIVE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CRetrycount</a:t>
            </a:r>
            <a:r>
              <a:rPr lang="en-US" sz="1200" dirty="0"/>
              <a:t> &gt; 0  then</a:t>
            </a:r>
          </a:p>
          <a:p>
            <a:r>
              <a:rPr lang="en-US" sz="1200" dirty="0"/>
              <a:t>                              </a:t>
            </a:r>
            <a:r>
              <a:rPr lang="en-US" sz="1200" dirty="0" err="1"/>
              <a:t>CRetrycount</a:t>
            </a:r>
            <a:r>
              <a:rPr lang="en-US" sz="1200" dirty="0"/>
              <a:t>  :=  </a:t>
            </a:r>
            <a:r>
              <a:rPr lang="en-US" sz="1200" dirty="0" err="1"/>
              <a:t>CRetrycount</a:t>
            </a:r>
            <a:r>
              <a:rPr lang="en-US" sz="1200" dirty="0"/>
              <a:t> - 1</a:t>
            </a:r>
          </a:p>
          <a:p>
            <a:r>
              <a:rPr lang="hu-HU" sz="1200" dirty="0"/>
              <a:t>                        else</a:t>
            </a:r>
          </a:p>
          <a:p>
            <a:r>
              <a:rPr lang="sv-SE" sz="1200" dirty="0"/>
              <a:t>                              TCInit  &lt;=  </a:t>
            </a:r>
            <a:r>
              <a:rPr lang="sv-SE" sz="1200" dirty="0" smtClean="0"/>
              <a:t>false;</a:t>
            </a:r>
            <a:endParaRPr lang="sv-SE" sz="1200" dirty="0"/>
          </a:p>
          <a:p>
            <a:r>
              <a:rPr lang="da-DK" sz="1200" dirty="0"/>
              <a:t>                        end if;</a:t>
            </a:r>
          </a:p>
          <a:p>
            <a:r>
              <a:rPr lang="en-US" sz="1200" dirty="0"/>
              <a:t>                  when ACTIVE  =&gt;</a:t>
            </a:r>
          </a:p>
          <a:p>
            <a:r>
              <a:rPr lang="cs-CZ" sz="1200" dirty="0"/>
              <a:t>                        v := vin;</a:t>
            </a:r>
          </a:p>
          <a:p>
            <a:r>
              <a:rPr lang="en-US" sz="1200" dirty="0"/>
              <a:t>                        if  </a:t>
            </a:r>
            <a:r>
              <a:rPr lang="en-US" sz="1200" dirty="0" err="1"/>
              <a:t>currentvoltage</a:t>
            </a:r>
            <a:r>
              <a:rPr lang="en-US" sz="1200" dirty="0"/>
              <a:t>  &lt;  240     AND</a:t>
            </a:r>
          </a:p>
          <a:p>
            <a:r>
              <a:rPr lang="en-US" sz="1200" dirty="0"/>
              <a:t>                            </a:t>
            </a:r>
            <a:r>
              <a:rPr lang="en-US" sz="1200" dirty="0" err="1"/>
              <a:t>predictedvoltage</a:t>
            </a:r>
            <a:r>
              <a:rPr lang="en-US" sz="1200" dirty="0"/>
              <a:t>  &lt; 240  AND</a:t>
            </a:r>
          </a:p>
          <a:p>
            <a:r>
              <a:rPr lang="en-US" sz="1200" dirty="0"/>
              <a:t>                            count = 0                                         then</a:t>
            </a:r>
          </a:p>
          <a:p>
            <a:r>
              <a:rPr lang="es-ES_tradnl" sz="1200" dirty="0"/>
              <a:t>                             </a:t>
            </a:r>
            <a:r>
              <a:rPr lang="es-ES_tradnl" sz="1200" dirty="0" smtClean="0"/>
              <a:t>      </a:t>
            </a:r>
            <a:r>
              <a:rPr lang="es-ES_tradnl" sz="1200" dirty="0"/>
              <a:t>tappos  </a:t>
            </a:r>
            <a:r>
              <a:rPr lang="es-ES_tradnl" sz="1200" dirty="0" smtClean="0"/>
              <a:t>:=  </a:t>
            </a:r>
            <a:r>
              <a:rPr lang="es-ES_tradnl" sz="1200" dirty="0"/>
              <a:t>tappos  + 1</a:t>
            </a:r>
            <a:r>
              <a:rPr lang="es-ES_tradnl" sz="1200" dirty="0" smtClean="0"/>
              <a:t>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reset   &lt;=   true;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safemode := true;</a:t>
            </a:r>
            <a:endParaRPr lang="es-ES_tradnl" sz="1200" dirty="0"/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currentvoltage</a:t>
            </a:r>
            <a:r>
              <a:rPr lang="en-US" sz="1200" dirty="0"/>
              <a:t>  &gt; 240   AND</a:t>
            </a:r>
          </a:p>
          <a:p>
            <a:r>
              <a:rPr lang="en-US" sz="1200" dirty="0"/>
              <a:t>                            </a:t>
            </a:r>
            <a:r>
              <a:rPr lang="en-US" sz="1200" dirty="0" err="1"/>
              <a:t>predictedvoltage</a:t>
            </a:r>
            <a:r>
              <a:rPr lang="en-US" sz="1200" dirty="0"/>
              <a:t>  &gt; 240    AND</a:t>
            </a:r>
          </a:p>
          <a:p>
            <a:r>
              <a:rPr lang="en-US" sz="1200" dirty="0"/>
              <a:t>                            count = 0                                         then</a:t>
            </a:r>
          </a:p>
          <a:p>
            <a:r>
              <a:rPr lang="es-ES_tradnl" sz="1200" dirty="0"/>
              <a:t>                            </a:t>
            </a:r>
            <a:r>
              <a:rPr lang="es-ES_tradnl" sz="1200" dirty="0" smtClean="0"/>
              <a:t>       </a:t>
            </a:r>
            <a:r>
              <a:rPr lang="es-ES_tradnl" sz="1200" dirty="0"/>
              <a:t>tappos  </a:t>
            </a:r>
            <a:r>
              <a:rPr lang="es-ES_tradnl" sz="1200" dirty="0" smtClean="0"/>
              <a:t>:=  </a:t>
            </a:r>
            <a:r>
              <a:rPr lang="es-ES_tradnl" sz="1200" dirty="0"/>
              <a:t>tappos  - 1</a:t>
            </a:r>
            <a:r>
              <a:rPr lang="es-ES_tradnl" sz="1200" dirty="0" smtClean="0"/>
              <a:t>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reset   &lt;=   true;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safemode := true;</a:t>
            </a:r>
            <a:endParaRPr lang="es-ES_tradnl" sz="1200" dirty="0"/>
          </a:p>
          <a:p>
            <a:r>
              <a:rPr lang="hu-HU" sz="1200" dirty="0"/>
              <a:t>                         elsif</a:t>
            </a:r>
          </a:p>
          <a:p>
            <a:r>
              <a:rPr lang="hu-HU" sz="1200" dirty="0"/>
              <a:t>                               </a:t>
            </a:r>
            <a:r>
              <a:rPr lang="hu-HU" sz="1200" dirty="0" smtClean="0"/>
              <a:t>.</a:t>
            </a:r>
            <a:endParaRPr lang="hu-HU" sz="1200" dirty="0"/>
          </a:p>
          <a:p>
            <a:r>
              <a:rPr lang="da-DK" sz="1200" dirty="0"/>
              <a:t>                        end if;</a:t>
            </a:r>
          </a:p>
          <a:p>
            <a:r>
              <a:rPr lang="en-US" sz="1200" dirty="0"/>
              <a:t>            end  case;</a:t>
            </a:r>
          </a:p>
          <a:p>
            <a:r>
              <a:rPr lang="en-US" sz="1200" dirty="0"/>
              <a:t>end process;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646" y="1463224"/>
            <a:ext cx="42953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/>
              <a:t>ControllerInitiateTapChangerComms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646" y="2593231"/>
            <a:ext cx="446814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ControllerCompleteTapChangerComms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4572000" y="1647890"/>
            <a:ext cx="10921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4744786" y="2358349"/>
            <a:ext cx="919348" cy="41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6646" y="3051129"/>
            <a:ext cx="4295354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ControllerRetryTapChangerComms</a:t>
            </a:r>
            <a:r>
              <a:rPr lang="en-US" dirty="0" smtClean="0"/>
              <a:t>     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572000" y="2777897"/>
            <a:ext cx="1302228" cy="45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1385" y="3519391"/>
            <a:ext cx="4823495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ControllerCompleteTapChangerCommsFail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4954880" y="3051129"/>
            <a:ext cx="919348" cy="652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9046" y="4685818"/>
            <a:ext cx="369775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ControllerAdjustTapPositionUp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4126805" y="4417114"/>
            <a:ext cx="1747423" cy="453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1446" y="5188056"/>
            <a:ext cx="39784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ControllerAdjustTapPositionDown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559856" y="5372722"/>
            <a:ext cx="1409078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" y="4047782"/>
            <a:ext cx="291836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ControllerReadVoltage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375562" y="3610097"/>
            <a:ext cx="2288572" cy="713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296" y="-4122"/>
            <a:ext cx="8229600" cy="7427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VHDL Code </a:t>
            </a:r>
            <a:r>
              <a:rPr lang="en-US" dirty="0"/>
              <a:t>Generation – 1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55460" y="706235"/>
            <a:ext cx="4297827" cy="6186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ControllerEvaluate</a:t>
            </a:r>
            <a:r>
              <a:rPr lang="en-US" sz="1200" dirty="0"/>
              <a:t>:  process (</a:t>
            </a:r>
            <a:r>
              <a:rPr lang="en-US" sz="1200" dirty="0" err="1"/>
              <a:t>clk</a:t>
            </a:r>
            <a:r>
              <a:rPr lang="en-US" sz="1200" dirty="0"/>
              <a:t>)   -- synchronous clocked process</a:t>
            </a:r>
          </a:p>
          <a:p>
            <a:r>
              <a:rPr lang="en-US" sz="1200" dirty="0"/>
              <a:t>begin</a:t>
            </a:r>
          </a:p>
          <a:p>
            <a:r>
              <a:rPr lang="en-US" sz="1200" dirty="0"/>
              <a:t>      if  </a:t>
            </a:r>
            <a:r>
              <a:rPr lang="en-US" sz="1200" dirty="0" err="1"/>
              <a:t>rising_edge</a:t>
            </a:r>
            <a:r>
              <a:rPr lang="en-US" sz="1200" dirty="0"/>
              <a:t>(</a:t>
            </a:r>
            <a:r>
              <a:rPr lang="en-US" sz="1200" dirty="0" err="1"/>
              <a:t>clk</a:t>
            </a:r>
            <a:r>
              <a:rPr lang="en-US" sz="1200" dirty="0"/>
              <a:t>)  then</a:t>
            </a:r>
          </a:p>
          <a:p>
            <a:r>
              <a:rPr lang="en-US" sz="1200" dirty="0"/>
              <a:t>            case  state  is</a:t>
            </a:r>
          </a:p>
          <a:p>
            <a:r>
              <a:rPr lang="en-US" sz="1200" dirty="0"/>
              <a:t>                  when INACTIVE  =&gt;</a:t>
            </a:r>
          </a:p>
          <a:p>
            <a:r>
              <a:rPr lang="en-US" sz="1200" dirty="0"/>
              <a:t>                        if  </a:t>
            </a:r>
            <a:r>
              <a:rPr lang="en-US" sz="1200" dirty="0" err="1"/>
              <a:t>TCInit</a:t>
            </a:r>
            <a:r>
              <a:rPr lang="en-US" sz="1200" dirty="0"/>
              <a:t>  =  false  then</a:t>
            </a:r>
          </a:p>
          <a:p>
            <a:r>
              <a:rPr lang="cs-CZ" sz="1200" dirty="0"/>
              <a:t>                              TCInit &lt;= true;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TCAcknowledgeInit</a:t>
            </a:r>
            <a:r>
              <a:rPr lang="en-US" sz="1200" dirty="0"/>
              <a:t>  =  true then</a:t>
            </a:r>
          </a:p>
          <a:p>
            <a:r>
              <a:rPr lang="en-US" sz="1200" dirty="0"/>
              <a:t>                              state  &lt;=  ACTIVE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CRetrycount</a:t>
            </a:r>
            <a:r>
              <a:rPr lang="en-US" sz="1200" dirty="0"/>
              <a:t> &gt; 0  then</a:t>
            </a:r>
          </a:p>
          <a:p>
            <a:r>
              <a:rPr lang="en-US" sz="1200" dirty="0"/>
              <a:t>                              </a:t>
            </a:r>
            <a:r>
              <a:rPr lang="en-US" sz="1200" dirty="0" err="1"/>
              <a:t>CRetrycount</a:t>
            </a:r>
            <a:r>
              <a:rPr lang="en-US" sz="1200" dirty="0"/>
              <a:t>  :=  </a:t>
            </a:r>
            <a:r>
              <a:rPr lang="en-US" sz="1200" dirty="0" err="1"/>
              <a:t>CRetrycount</a:t>
            </a:r>
            <a:r>
              <a:rPr lang="en-US" sz="1200" dirty="0"/>
              <a:t> - 1</a:t>
            </a:r>
          </a:p>
          <a:p>
            <a:r>
              <a:rPr lang="hu-HU" sz="1200" dirty="0"/>
              <a:t>                        else</a:t>
            </a:r>
          </a:p>
          <a:p>
            <a:r>
              <a:rPr lang="sv-SE" sz="1200" dirty="0"/>
              <a:t>                              TCInit  &lt;=  </a:t>
            </a:r>
            <a:r>
              <a:rPr lang="sv-SE" sz="1200" dirty="0" smtClean="0"/>
              <a:t>false;</a:t>
            </a:r>
            <a:endParaRPr lang="sv-SE" sz="1200" dirty="0"/>
          </a:p>
          <a:p>
            <a:r>
              <a:rPr lang="da-DK" sz="1200" dirty="0"/>
              <a:t>                        end if;</a:t>
            </a:r>
          </a:p>
          <a:p>
            <a:r>
              <a:rPr lang="en-US" sz="1200" dirty="0"/>
              <a:t>                  when ACTIVE  =&gt;</a:t>
            </a:r>
          </a:p>
          <a:p>
            <a:r>
              <a:rPr lang="cs-CZ" sz="1200" dirty="0"/>
              <a:t>                        v := vin;</a:t>
            </a:r>
          </a:p>
          <a:p>
            <a:r>
              <a:rPr lang="en-US" sz="1200" dirty="0"/>
              <a:t>                        if  </a:t>
            </a:r>
            <a:r>
              <a:rPr lang="en-US" sz="1200" dirty="0" err="1"/>
              <a:t>currentvoltage</a:t>
            </a:r>
            <a:r>
              <a:rPr lang="en-US" sz="1200" dirty="0"/>
              <a:t>  &lt;  240     AND</a:t>
            </a:r>
          </a:p>
          <a:p>
            <a:r>
              <a:rPr lang="en-US" sz="1200" dirty="0"/>
              <a:t>                            </a:t>
            </a:r>
            <a:r>
              <a:rPr lang="en-US" sz="1200" dirty="0" err="1"/>
              <a:t>predictedvoltage</a:t>
            </a:r>
            <a:r>
              <a:rPr lang="en-US" sz="1200" dirty="0"/>
              <a:t>  &lt; 240  AND</a:t>
            </a:r>
          </a:p>
          <a:p>
            <a:r>
              <a:rPr lang="en-US" sz="1200" dirty="0"/>
              <a:t>                            count = 0                                         then</a:t>
            </a:r>
          </a:p>
          <a:p>
            <a:r>
              <a:rPr lang="es-ES_tradnl" sz="1200" dirty="0"/>
              <a:t>                             </a:t>
            </a:r>
            <a:r>
              <a:rPr lang="es-ES_tradnl" sz="1200" dirty="0" smtClean="0"/>
              <a:t>      </a:t>
            </a:r>
            <a:r>
              <a:rPr lang="es-ES_tradnl" sz="1200" dirty="0"/>
              <a:t>tappos  </a:t>
            </a:r>
            <a:r>
              <a:rPr lang="es-ES_tradnl" sz="1200" dirty="0" smtClean="0"/>
              <a:t>:=  </a:t>
            </a:r>
            <a:r>
              <a:rPr lang="es-ES_tradnl" sz="1200" dirty="0"/>
              <a:t>tappos  + 1</a:t>
            </a:r>
            <a:r>
              <a:rPr lang="es-ES_tradnl" sz="1200" dirty="0" smtClean="0"/>
              <a:t>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reset   &lt;=   true;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safemode := true;</a:t>
            </a:r>
            <a:endParaRPr lang="es-ES_tradnl" sz="1200" dirty="0"/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currentvoltage</a:t>
            </a:r>
            <a:r>
              <a:rPr lang="en-US" sz="1200" dirty="0"/>
              <a:t>  &gt; 240   AND</a:t>
            </a:r>
          </a:p>
          <a:p>
            <a:r>
              <a:rPr lang="en-US" sz="1200" dirty="0"/>
              <a:t>                            </a:t>
            </a:r>
            <a:r>
              <a:rPr lang="en-US" sz="1200" dirty="0" err="1"/>
              <a:t>predictedvoltage</a:t>
            </a:r>
            <a:r>
              <a:rPr lang="en-US" sz="1200" dirty="0"/>
              <a:t>  &gt; 240    AND</a:t>
            </a:r>
          </a:p>
          <a:p>
            <a:r>
              <a:rPr lang="en-US" sz="1200" dirty="0"/>
              <a:t>                            count = 0                                         then</a:t>
            </a:r>
          </a:p>
          <a:p>
            <a:r>
              <a:rPr lang="es-ES_tradnl" sz="1200" dirty="0"/>
              <a:t>                            </a:t>
            </a:r>
            <a:r>
              <a:rPr lang="es-ES_tradnl" sz="1200" dirty="0" smtClean="0"/>
              <a:t>       </a:t>
            </a:r>
            <a:r>
              <a:rPr lang="es-ES_tradnl" sz="1200" dirty="0"/>
              <a:t>tappos  </a:t>
            </a:r>
            <a:r>
              <a:rPr lang="es-ES_tradnl" sz="1200" dirty="0" smtClean="0"/>
              <a:t>:=  </a:t>
            </a:r>
            <a:r>
              <a:rPr lang="es-ES_tradnl" sz="1200" dirty="0"/>
              <a:t>tappos  - 1</a:t>
            </a:r>
            <a:r>
              <a:rPr lang="es-ES_tradnl" sz="1200" dirty="0" smtClean="0"/>
              <a:t>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reset   &lt;=   true;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safemode := true;</a:t>
            </a:r>
            <a:endParaRPr lang="es-ES_tradnl" sz="1200" dirty="0"/>
          </a:p>
          <a:p>
            <a:r>
              <a:rPr lang="hu-HU" sz="1200" dirty="0"/>
              <a:t>                         elsif</a:t>
            </a:r>
          </a:p>
          <a:p>
            <a:r>
              <a:rPr lang="hu-HU" sz="1200" dirty="0"/>
              <a:t>                               </a:t>
            </a:r>
            <a:r>
              <a:rPr lang="hu-HU" sz="1200" dirty="0" smtClean="0"/>
              <a:t>.</a:t>
            </a:r>
            <a:endParaRPr lang="hu-HU" sz="1200" dirty="0"/>
          </a:p>
          <a:p>
            <a:r>
              <a:rPr lang="da-DK" sz="1200" dirty="0"/>
              <a:t>                        end if;</a:t>
            </a:r>
          </a:p>
          <a:p>
            <a:r>
              <a:rPr lang="en-US" sz="1200" dirty="0"/>
              <a:t>            end  case;</a:t>
            </a:r>
          </a:p>
          <a:p>
            <a:r>
              <a:rPr lang="en-US" sz="1200" dirty="0"/>
              <a:t>end process;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646" y="1463224"/>
            <a:ext cx="42953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/>
              <a:t>ControllerInitiateTapChangerComms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646" y="2593231"/>
            <a:ext cx="446814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ControllerCompleteTapChangerComms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4572000" y="1647890"/>
            <a:ext cx="961375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744786" y="2343562"/>
            <a:ext cx="919348" cy="317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6646" y="3051129"/>
            <a:ext cx="4295354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ControllerRetryTapChangerComms</a:t>
            </a:r>
            <a:r>
              <a:rPr lang="en-US" dirty="0" smtClean="0"/>
              <a:t>     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572000" y="2661275"/>
            <a:ext cx="1302228" cy="574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1385" y="3519391"/>
            <a:ext cx="4823495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ControllerCompleteTapChangerCommsFail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4954880" y="3051129"/>
            <a:ext cx="919348" cy="652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4154959" y="4306844"/>
            <a:ext cx="1813975" cy="24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1446" y="5009060"/>
            <a:ext cx="39784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ControllerAdjustTapPositionDown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559856" y="5193726"/>
            <a:ext cx="1409078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2460184"/>
            <a:ext cx="3697759" cy="3693319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ControllerAdjustTapPositionUp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@grd1 </a:t>
            </a:r>
            <a:r>
              <a:rPr lang="en-US" dirty="0" err="1"/>
              <a:t>currentvoltage</a:t>
            </a:r>
            <a:r>
              <a:rPr lang="en-US" dirty="0"/>
              <a:t> &lt; 240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BFBFBF"/>
                </a:solidFill>
              </a:rPr>
              <a:t>@</a:t>
            </a:r>
            <a:r>
              <a:rPr lang="en-US" dirty="0" smtClean="0">
                <a:solidFill>
                  <a:srgbClr val="BFBFBF"/>
                </a:solidFill>
              </a:rPr>
              <a:t>grd2 </a:t>
            </a:r>
            <a:r>
              <a:rPr lang="en-US" dirty="0"/>
              <a:t>predicted &lt; </a:t>
            </a:r>
            <a:r>
              <a:rPr lang="en-US" dirty="0" smtClean="0"/>
              <a:t>240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BFBFBF"/>
                </a:solidFill>
              </a:rPr>
              <a:t>@grd3 </a:t>
            </a:r>
            <a:r>
              <a:rPr lang="en-US" dirty="0" smtClean="0"/>
              <a:t>count = 0</a:t>
            </a:r>
          </a:p>
          <a:p>
            <a:r>
              <a:rPr lang="en-US" dirty="0"/>
              <a:t> </a:t>
            </a:r>
            <a:r>
              <a:rPr lang="en-US" dirty="0" smtClean="0"/>
              <a:t>     .</a:t>
            </a:r>
          </a:p>
          <a:p>
            <a:r>
              <a:rPr lang="en-US" dirty="0"/>
              <a:t> </a:t>
            </a:r>
            <a:r>
              <a:rPr lang="en-US" dirty="0" smtClean="0"/>
              <a:t>     .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BFBFBF"/>
                </a:solidFill>
              </a:rPr>
              <a:t>@act1 </a:t>
            </a:r>
            <a:r>
              <a:rPr lang="en-US" dirty="0" err="1"/>
              <a:t>tappos</a:t>
            </a:r>
            <a:r>
              <a:rPr lang="en-US" dirty="0"/>
              <a:t> ≔ </a:t>
            </a:r>
            <a:r>
              <a:rPr lang="en-US" dirty="0" err="1"/>
              <a:t>tappos</a:t>
            </a:r>
            <a:r>
              <a:rPr lang="en-US" dirty="0"/>
              <a:t> + 1</a:t>
            </a:r>
            <a:endParaRPr lang="en-US" i="1" dirty="0"/>
          </a:p>
          <a:p>
            <a:r>
              <a:rPr lang="en-US" dirty="0"/>
              <a:t>      </a:t>
            </a:r>
            <a:r>
              <a:rPr lang="en-US" dirty="0">
                <a:solidFill>
                  <a:srgbClr val="BFBFBF"/>
                </a:solidFill>
              </a:rPr>
              <a:t>@act2 </a:t>
            </a:r>
            <a:r>
              <a:rPr lang="en-US" dirty="0" err="1"/>
              <a:t>reset</a:t>
            </a:r>
            <a:r>
              <a:rPr lang="en-US" dirty="0" err="1">
                <a:solidFill>
                  <a:srgbClr val="008000"/>
                </a:solidFill>
              </a:rPr>
              <a:t>prime</a:t>
            </a:r>
            <a:r>
              <a:rPr lang="en-US" dirty="0"/>
              <a:t> ≔ TRUE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BFBFBF"/>
                </a:solidFill>
              </a:rPr>
              <a:t>@act3 </a:t>
            </a:r>
            <a:r>
              <a:rPr lang="en-US" dirty="0" err="1"/>
              <a:t>safemode</a:t>
            </a:r>
            <a:r>
              <a:rPr lang="en-US" dirty="0"/>
              <a:t> ≔ </a:t>
            </a:r>
            <a:r>
              <a:rPr lang="en-US" dirty="0" smtClean="0"/>
              <a:t>FALSE</a:t>
            </a:r>
          </a:p>
          <a:p>
            <a:r>
              <a:rPr lang="en-US" dirty="0"/>
              <a:t> </a:t>
            </a:r>
            <a:r>
              <a:rPr lang="en-US" dirty="0" smtClean="0"/>
              <a:t>      .</a:t>
            </a:r>
          </a:p>
          <a:p>
            <a:r>
              <a:rPr lang="en-US" dirty="0"/>
              <a:t> </a:t>
            </a:r>
            <a:r>
              <a:rPr lang="en-US" dirty="0" smtClean="0"/>
              <a:t>      .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4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7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VHDL Code </a:t>
            </a:r>
            <a:r>
              <a:rPr lang="en-US" dirty="0"/>
              <a:t>Generation – 1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68419" y="732151"/>
            <a:ext cx="4297827" cy="6186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ControllerEvaluate</a:t>
            </a:r>
            <a:r>
              <a:rPr lang="en-US" sz="1200" dirty="0"/>
              <a:t>:  process (</a:t>
            </a:r>
            <a:r>
              <a:rPr lang="en-US" sz="1200" dirty="0" err="1"/>
              <a:t>clk</a:t>
            </a:r>
            <a:r>
              <a:rPr lang="en-US" sz="1200" dirty="0"/>
              <a:t>)   -- synchronous clocked process</a:t>
            </a:r>
          </a:p>
          <a:p>
            <a:r>
              <a:rPr lang="en-US" sz="1200" dirty="0"/>
              <a:t>begin</a:t>
            </a:r>
          </a:p>
          <a:p>
            <a:r>
              <a:rPr lang="en-US" sz="1200" dirty="0"/>
              <a:t>      if  </a:t>
            </a:r>
            <a:r>
              <a:rPr lang="en-US" sz="1200" dirty="0" err="1"/>
              <a:t>rising_edge</a:t>
            </a:r>
            <a:r>
              <a:rPr lang="en-US" sz="1200" dirty="0"/>
              <a:t>(</a:t>
            </a:r>
            <a:r>
              <a:rPr lang="en-US" sz="1200" dirty="0" err="1"/>
              <a:t>clk</a:t>
            </a:r>
            <a:r>
              <a:rPr lang="en-US" sz="1200" dirty="0"/>
              <a:t>)  then</a:t>
            </a:r>
          </a:p>
          <a:p>
            <a:r>
              <a:rPr lang="en-US" sz="1200" dirty="0"/>
              <a:t>            case  state  is</a:t>
            </a:r>
          </a:p>
          <a:p>
            <a:r>
              <a:rPr lang="en-US" sz="1200" dirty="0"/>
              <a:t>                  when INACTIVE  =&gt;</a:t>
            </a:r>
          </a:p>
          <a:p>
            <a:r>
              <a:rPr lang="en-US" sz="1200" dirty="0"/>
              <a:t>                        if  </a:t>
            </a:r>
            <a:r>
              <a:rPr lang="en-US" sz="1200" dirty="0" err="1"/>
              <a:t>TCInit</a:t>
            </a:r>
            <a:r>
              <a:rPr lang="en-US" sz="1200" dirty="0"/>
              <a:t>  =  false  then</a:t>
            </a:r>
          </a:p>
          <a:p>
            <a:r>
              <a:rPr lang="cs-CZ" sz="1200" dirty="0"/>
              <a:t>                              TCInit &lt;= true;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TCAcknowledgeInit</a:t>
            </a:r>
            <a:r>
              <a:rPr lang="en-US" sz="1200" dirty="0"/>
              <a:t>  =  true then</a:t>
            </a:r>
          </a:p>
          <a:p>
            <a:r>
              <a:rPr lang="en-US" sz="1200" dirty="0"/>
              <a:t>                              state  &lt;=  ACTIVE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CRetrycount</a:t>
            </a:r>
            <a:r>
              <a:rPr lang="en-US" sz="1200" dirty="0"/>
              <a:t> &gt; 0  then</a:t>
            </a:r>
          </a:p>
          <a:p>
            <a:r>
              <a:rPr lang="en-US" sz="1200" dirty="0"/>
              <a:t>                              </a:t>
            </a:r>
            <a:r>
              <a:rPr lang="en-US" sz="1200" dirty="0" err="1"/>
              <a:t>CRetrycount</a:t>
            </a:r>
            <a:r>
              <a:rPr lang="en-US" sz="1200" dirty="0"/>
              <a:t>  :=  </a:t>
            </a:r>
            <a:r>
              <a:rPr lang="en-US" sz="1200" dirty="0" err="1"/>
              <a:t>CRetrycount</a:t>
            </a:r>
            <a:r>
              <a:rPr lang="en-US" sz="1200" dirty="0"/>
              <a:t> - 1</a:t>
            </a:r>
          </a:p>
          <a:p>
            <a:r>
              <a:rPr lang="hu-HU" sz="1200" dirty="0"/>
              <a:t>                        else</a:t>
            </a:r>
          </a:p>
          <a:p>
            <a:r>
              <a:rPr lang="sv-SE" sz="1200" dirty="0"/>
              <a:t>                              TCInit  &lt;=  </a:t>
            </a:r>
            <a:r>
              <a:rPr lang="sv-SE" sz="1200" dirty="0" smtClean="0"/>
              <a:t>false;</a:t>
            </a:r>
            <a:endParaRPr lang="sv-SE" sz="1200" dirty="0"/>
          </a:p>
          <a:p>
            <a:r>
              <a:rPr lang="da-DK" sz="1200" dirty="0"/>
              <a:t>                        end if;</a:t>
            </a:r>
          </a:p>
          <a:p>
            <a:r>
              <a:rPr lang="en-US" sz="1200" dirty="0"/>
              <a:t>                  when ACTIVE  =&gt;</a:t>
            </a:r>
          </a:p>
          <a:p>
            <a:r>
              <a:rPr lang="cs-CZ" sz="1200" dirty="0"/>
              <a:t>                        v := vin;</a:t>
            </a:r>
          </a:p>
          <a:p>
            <a:r>
              <a:rPr lang="en-US" sz="1200" dirty="0"/>
              <a:t>                        if  </a:t>
            </a:r>
            <a:r>
              <a:rPr lang="en-US" sz="1200" dirty="0" err="1"/>
              <a:t>currentvoltage</a:t>
            </a:r>
            <a:r>
              <a:rPr lang="en-US" sz="1200" dirty="0"/>
              <a:t>  &lt;  240     AND</a:t>
            </a:r>
          </a:p>
          <a:p>
            <a:r>
              <a:rPr lang="en-US" sz="1200" dirty="0"/>
              <a:t>                            </a:t>
            </a:r>
            <a:r>
              <a:rPr lang="en-US" sz="1200" dirty="0" err="1"/>
              <a:t>predictedvoltage</a:t>
            </a:r>
            <a:r>
              <a:rPr lang="en-US" sz="1200" dirty="0"/>
              <a:t>  &lt; 240  AND</a:t>
            </a:r>
          </a:p>
          <a:p>
            <a:r>
              <a:rPr lang="en-US" sz="1200" dirty="0"/>
              <a:t>                            count = 0                                         then</a:t>
            </a:r>
          </a:p>
          <a:p>
            <a:r>
              <a:rPr lang="es-ES_tradnl" sz="1200" dirty="0"/>
              <a:t>                             </a:t>
            </a:r>
            <a:r>
              <a:rPr lang="es-ES_tradnl" sz="1200" dirty="0" smtClean="0"/>
              <a:t>      </a:t>
            </a:r>
            <a:r>
              <a:rPr lang="es-ES_tradnl" sz="1200" dirty="0"/>
              <a:t>tappos  </a:t>
            </a:r>
            <a:r>
              <a:rPr lang="es-ES_tradnl" sz="1200" dirty="0" smtClean="0"/>
              <a:t>:=  </a:t>
            </a:r>
            <a:r>
              <a:rPr lang="es-ES_tradnl" sz="1200" dirty="0"/>
              <a:t>tappos  + 1</a:t>
            </a:r>
            <a:r>
              <a:rPr lang="es-ES_tradnl" sz="1200" dirty="0" smtClean="0"/>
              <a:t>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reset   &lt;=   true;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safemode := true;</a:t>
            </a:r>
            <a:endParaRPr lang="es-ES_tradnl" sz="1200" dirty="0"/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currentvoltage</a:t>
            </a:r>
            <a:r>
              <a:rPr lang="en-US" sz="1200" dirty="0"/>
              <a:t>  &gt; 240   AND</a:t>
            </a:r>
          </a:p>
          <a:p>
            <a:r>
              <a:rPr lang="en-US" sz="1200" dirty="0"/>
              <a:t>                            </a:t>
            </a:r>
            <a:r>
              <a:rPr lang="en-US" sz="1200" dirty="0" err="1"/>
              <a:t>predictedvoltage</a:t>
            </a:r>
            <a:r>
              <a:rPr lang="en-US" sz="1200" dirty="0"/>
              <a:t>  &gt; 240    AND</a:t>
            </a:r>
          </a:p>
          <a:p>
            <a:r>
              <a:rPr lang="en-US" sz="1200" dirty="0"/>
              <a:t>                            count = 0                                         then</a:t>
            </a:r>
          </a:p>
          <a:p>
            <a:r>
              <a:rPr lang="es-ES_tradnl" sz="1200" dirty="0"/>
              <a:t>                            </a:t>
            </a:r>
            <a:r>
              <a:rPr lang="es-ES_tradnl" sz="1200" dirty="0" smtClean="0"/>
              <a:t>       </a:t>
            </a:r>
            <a:r>
              <a:rPr lang="es-ES_tradnl" sz="1200" dirty="0"/>
              <a:t>tappos  </a:t>
            </a:r>
            <a:r>
              <a:rPr lang="es-ES_tradnl" sz="1200" dirty="0" smtClean="0"/>
              <a:t>:=  </a:t>
            </a:r>
            <a:r>
              <a:rPr lang="es-ES_tradnl" sz="1200" dirty="0"/>
              <a:t>tappos  - 1</a:t>
            </a:r>
            <a:r>
              <a:rPr lang="es-ES_tradnl" sz="1200" dirty="0" smtClean="0"/>
              <a:t>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reset   &lt;=   true;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safemode := true;</a:t>
            </a:r>
            <a:endParaRPr lang="es-ES_tradnl" sz="1200" dirty="0"/>
          </a:p>
          <a:p>
            <a:r>
              <a:rPr lang="hu-HU" sz="1200" dirty="0"/>
              <a:t>                         elsif</a:t>
            </a:r>
          </a:p>
          <a:p>
            <a:r>
              <a:rPr lang="hu-HU" sz="1200" dirty="0"/>
              <a:t>                               </a:t>
            </a:r>
            <a:r>
              <a:rPr lang="hu-HU" sz="1200" dirty="0" smtClean="0"/>
              <a:t>.</a:t>
            </a:r>
            <a:endParaRPr lang="hu-HU" sz="1200" dirty="0"/>
          </a:p>
          <a:p>
            <a:r>
              <a:rPr lang="da-DK" sz="1200" dirty="0"/>
              <a:t>                        end if;</a:t>
            </a:r>
          </a:p>
          <a:p>
            <a:r>
              <a:rPr lang="en-US" sz="1200" dirty="0"/>
              <a:t>            end  case;</a:t>
            </a:r>
          </a:p>
          <a:p>
            <a:r>
              <a:rPr lang="en-US" sz="1200" dirty="0"/>
              <a:t>end process;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646" y="1463224"/>
            <a:ext cx="42953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/>
              <a:t>ControllerInitiateTapChangerComms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646" y="2593231"/>
            <a:ext cx="446814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ControllerCompleteTapChangerComms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4572000" y="1647890"/>
            <a:ext cx="1092134" cy="282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4744786" y="2332433"/>
            <a:ext cx="919348" cy="445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6646" y="3051129"/>
            <a:ext cx="4295354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ControllerRetryTapChangerComms</a:t>
            </a:r>
            <a:r>
              <a:rPr lang="en-US" dirty="0" smtClean="0"/>
              <a:t>     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572000" y="2777897"/>
            <a:ext cx="1092134" cy="45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1385" y="3519391"/>
            <a:ext cx="4823495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ControllerCompleteTapChangerCommsFail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4954880" y="3051129"/>
            <a:ext cx="919348" cy="652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4154959" y="4306844"/>
            <a:ext cx="18139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1446" y="5009060"/>
            <a:ext cx="39784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ControllerAdjustTapPositionDown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559856" y="5193726"/>
            <a:ext cx="1409078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2460184"/>
            <a:ext cx="3697759" cy="3693319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ControllerAdjustTapPositionUp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@grd1 </a:t>
            </a:r>
            <a:r>
              <a:rPr lang="en-US" dirty="0" err="1"/>
              <a:t>currentvoltage</a:t>
            </a:r>
            <a:r>
              <a:rPr lang="en-US" dirty="0"/>
              <a:t> &lt; 240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BFBFBF"/>
                </a:solidFill>
              </a:rPr>
              <a:t>@</a:t>
            </a:r>
            <a:r>
              <a:rPr lang="en-US" dirty="0" smtClean="0">
                <a:solidFill>
                  <a:srgbClr val="BFBFBF"/>
                </a:solidFill>
              </a:rPr>
              <a:t>grd2 </a:t>
            </a:r>
            <a:r>
              <a:rPr lang="en-US" dirty="0"/>
              <a:t>predicted &lt; </a:t>
            </a:r>
            <a:r>
              <a:rPr lang="en-US" dirty="0" smtClean="0"/>
              <a:t>240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BFBFBF"/>
                </a:solidFill>
              </a:rPr>
              <a:t>@grd3 </a:t>
            </a:r>
            <a:r>
              <a:rPr lang="en-US" dirty="0" smtClean="0"/>
              <a:t>count = 0</a:t>
            </a:r>
          </a:p>
          <a:p>
            <a:r>
              <a:rPr lang="en-US" dirty="0"/>
              <a:t> </a:t>
            </a:r>
            <a:r>
              <a:rPr lang="en-US" dirty="0" smtClean="0"/>
              <a:t>     .</a:t>
            </a:r>
          </a:p>
          <a:p>
            <a:r>
              <a:rPr lang="en-US" dirty="0"/>
              <a:t> </a:t>
            </a:r>
            <a:r>
              <a:rPr lang="en-US" dirty="0" smtClean="0"/>
              <a:t>     .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BFBFBF"/>
                </a:solidFill>
              </a:rPr>
              <a:t>@act1 </a:t>
            </a:r>
            <a:r>
              <a:rPr lang="en-US" dirty="0" err="1"/>
              <a:t>tappos</a:t>
            </a:r>
            <a:r>
              <a:rPr lang="en-US" dirty="0"/>
              <a:t> ≔ </a:t>
            </a:r>
            <a:r>
              <a:rPr lang="en-US" dirty="0" err="1"/>
              <a:t>tappos</a:t>
            </a:r>
            <a:r>
              <a:rPr lang="en-US" dirty="0"/>
              <a:t> + 1</a:t>
            </a:r>
            <a:endParaRPr lang="en-US" i="1" dirty="0"/>
          </a:p>
          <a:p>
            <a:r>
              <a:rPr lang="en-US" dirty="0"/>
              <a:t>      </a:t>
            </a:r>
            <a:r>
              <a:rPr lang="en-US" dirty="0">
                <a:solidFill>
                  <a:srgbClr val="BFBFBF"/>
                </a:solidFill>
              </a:rPr>
              <a:t>@act2 </a:t>
            </a:r>
            <a:r>
              <a:rPr lang="en-US" dirty="0" err="1"/>
              <a:t>reset</a:t>
            </a:r>
            <a:r>
              <a:rPr lang="en-US" dirty="0" err="1">
                <a:solidFill>
                  <a:srgbClr val="008000"/>
                </a:solidFill>
              </a:rPr>
              <a:t>prime</a:t>
            </a:r>
            <a:r>
              <a:rPr lang="en-US" dirty="0"/>
              <a:t> ≔ TRUE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BFBFBF"/>
                </a:solidFill>
              </a:rPr>
              <a:t>@act3 </a:t>
            </a:r>
            <a:r>
              <a:rPr lang="en-US" dirty="0" err="1"/>
              <a:t>safemode</a:t>
            </a:r>
            <a:r>
              <a:rPr lang="en-US" dirty="0"/>
              <a:t> ≔ </a:t>
            </a:r>
            <a:r>
              <a:rPr lang="en-US" dirty="0" smtClean="0"/>
              <a:t>FALSE</a:t>
            </a:r>
          </a:p>
          <a:p>
            <a:r>
              <a:rPr lang="en-US" dirty="0"/>
              <a:t> </a:t>
            </a:r>
            <a:r>
              <a:rPr lang="en-US" dirty="0" smtClean="0"/>
              <a:t>      .</a:t>
            </a:r>
          </a:p>
          <a:p>
            <a:r>
              <a:rPr lang="en-US" dirty="0"/>
              <a:t> </a:t>
            </a:r>
            <a:r>
              <a:rPr lang="en-US" dirty="0" smtClean="0"/>
              <a:t>      .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1560" y="5968837"/>
            <a:ext cx="186461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SIGNAL/REGISTER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125231" y="5009060"/>
            <a:ext cx="1801263" cy="959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5862" y="3937512"/>
            <a:ext cx="1101571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0" idx="1"/>
          </p:cNvCxnSpPr>
          <p:nvPr/>
        </p:nvCxnSpPr>
        <p:spPr>
          <a:xfrm flipH="1">
            <a:off x="1879015" y="4122178"/>
            <a:ext cx="1126847" cy="3742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0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7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VHDL Code </a:t>
            </a:r>
            <a:r>
              <a:rPr lang="en-US" dirty="0" smtClean="0"/>
              <a:t>Generation – 2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4337" y="732151"/>
            <a:ext cx="4297827" cy="6186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ControllerSample</a:t>
            </a:r>
            <a:r>
              <a:rPr lang="en-US" sz="1200" dirty="0" smtClean="0"/>
              <a:t>:  </a:t>
            </a:r>
            <a:r>
              <a:rPr lang="en-US" sz="1200" dirty="0"/>
              <a:t>process </a:t>
            </a:r>
            <a:r>
              <a:rPr lang="en-US" sz="1200" dirty="0" smtClean="0"/>
              <a:t>(state, </a:t>
            </a:r>
            <a:r>
              <a:rPr lang="en-US" sz="1200" dirty="0" err="1" smtClean="0"/>
              <a:t>TCAcknowledgeInit</a:t>
            </a:r>
            <a:r>
              <a:rPr lang="en-US" sz="1200" dirty="0" smtClean="0"/>
              <a:t>, vin)   </a:t>
            </a:r>
            <a:r>
              <a:rPr lang="en-US" sz="1200" dirty="0"/>
              <a:t>-- </a:t>
            </a:r>
            <a:r>
              <a:rPr lang="en-US" sz="1200" dirty="0" smtClean="0"/>
              <a:t>combinatorial</a:t>
            </a:r>
            <a:r>
              <a:rPr lang="en-US" sz="1200" dirty="0" smtClean="0"/>
              <a:t> </a:t>
            </a:r>
            <a:r>
              <a:rPr lang="en-US" sz="1200" dirty="0"/>
              <a:t>process</a:t>
            </a:r>
          </a:p>
          <a:p>
            <a:r>
              <a:rPr lang="en-US" sz="1200" dirty="0" smtClean="0"/>
              <a:t>Begin</a:t>
            </a:r>
            <a:endParaRPr lang="en-US" sz="1200" dirty="0"/>
          </a:p>
          <a:p>
            <a:r>
              <a:rPr lang="en-US" sz="1200" dirty="0" smtClean="0"/>
              <a:t>            case  </a:t>
            </a:r>
            <a:r>
              <a:rPr lang="en-US" sz="1200" dirty="0"/>
              <a:t>state  is</a:t>
            </a:r>
          </a:p>
          <a:p>
            <a:r>
              <a:rPr lang="en-US" sz="1200" dirty="0"/>
              <a:t>                  when INACTIVE  =&gt;</a:t>
            </a:r>
          </a:p>
          <a:p>
            <a:r>
              <a:rPr lang="en-US" sz="1200" dirty="0"/>
              <a:t>                        if  </a:t>
            </a:r>
            <a:r>
              <a:rPr lang="en-US" sz="1200" dirty="0" err="1"/>
              <a:t>TCInit</a:t>
            </a:r>
            <a:r>
              <a:rPr lang="en-US" sz="1200" dirty="0"/>
              <a:t>  =  false  then</a:t>
            </a:r>
          </a:p>
          <a:p>
            <a:r>
              <a:rPr lang="cs-CZ" sz="1200" dirty="0"/>
              <a:t>                              TCInit &lt;= true;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TCAcknowledgeInit</a:t>
            </a:r>
            <a:r>
              <a:rPr lang="en-US" sz="1200" dirty="0"/>
              <a:t>  =  true then</a:t>
            </a:r>
          </a:p>
          <a:p>
            <a:r>
              <a:rPr lang="en-US" sz="1200" dirty="0"/>
              <a:t>                              </a:t>
            </a:r>
            <a:r>
              <a:rPr lang="en-US" sz="1200" dirty="0" err="1" smtClean="0"/>
              <a:t>state</a:t>
            </a:r>
            <a:r>
              <a:rPr lang="en-US" sz="1200" b="1" i="1" dirty="0" err="1" smtClean="0">
                <a:solidFill>
                  <a:srgbClr val="FF0000"/>
                </a:solidFill>
              </a:rPr>
              <a:t>prime</a:t>
            </a:r>
            <a:r>
              <a:rPr lang="en-US" sz="1200" dirty="0" smtClean="0"/>
              <a:t>   </a:t>
            </a:r>
            <a:r>
              <a:rPr lang="en-US" sz="1200" b="1" i="1" dirty="0" smtClean="0">
                <a:solidFill>
                  <a:srgbClr val="FF0000"/>
                </a:solidFill>
              </a:rPr>
              <a:t>:=  </a:t>
            </a:r>
            <a:r>
              <a:rPr lang="en-US" sz="1200" dirty="0" smtClean="0"/>
              <a:t> </a:t>
            </a:r>
            <a:r>
              <a:rPr lang="en-US" sz="1200" dirty="0"/>
              <a:t>ACTIVE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CRetrycount</a:t>
            </a:r>
            <a:r>
              <a:rPr lang="en-US" sz="1200" dirty="0"/>
              <a:t> &gt; 0  then</a:t>
            </a:r>
          </a:p>
          <a:p>
            <a:r>
              <a:rPr lang="en-US" sz="1200" dirty="0"/>
              <a:t>                              </a:t>
            </a:r>
            <a:r>
              <a:rPr lang="en-US" sz="1200" dirty="0" err="1"/>
              <a:t>CRetrycount</a:t>
            </a:r>
            <a:r>
              <a:rPr lang="en-US" sz="1200" dirty="0"/>
              <a:t>  :=  </a:t>
            </a:r>
            <a:r>
              <a:rPr lang="en-US" sz="1200" dirty="0" err="1"/>
              <a:t>CRetrycount</a:t>
            </a:r>
            <a:r>
              <a:rPr lang="en-US" sz="1200" dirty="0"/>
              <a:t> - 1</a:t>
            </a:r>
          </a:p>
          <a:p>
            <a:r>
              <a:rPr lang="hu-HU" sz="1200" dirty="0"/>
              <a:t>                        else</a:t>
            </a:r>
          </a:p>
          <a:p>
            <a:r>
              <a:rPr lang="sv-SE" sz="1200" dirty="0"/>
              <a:t>                              TCInit  &lt;=  </a:t>
            </a:r>
            <a:r>
              <a:rPr lang="sv-SE" sz="1200" dirty="0" smtClean="0"/>
              <a:t>false;</a:t>
            </a:r>
            <a:endParaRPr lang="sv-SE" sz="1200" dirty="0"/>
          </a:p>
          <a:p>
            <a:r>
              <a:rPr lang="da-DK" sz="1200" dirty="0"/>
              <a:t>                        end if;</a:t>
            </a:r>
          </a:p>
          <a:p>
            <a:r>
              <a:rPr lang="en-US" sz="1200" dirty="0"/>
              <a:t>                  when ACTIVE  =&gt;</a:t>
            </a:r>
          </a:p>
          <a:p>
            <a:r>
              <a:rPr lang="cs-CZ" sz="1200" dirty="0"/>
              <a:t>                        v := vin;</a:t>
            </a:r>
          </a:p>
          <a:p>
            <a:r>
              <a:rPr lang="en-US" sz="1200" dirty="0"/>
              <a:t>                        if  </a:t>
            </a:r>
            <a:r>
              <a:rPr lang="en-US" sz="1200" dirty="0" err="1"/>
              <a:t>currentvoltage</a:t>
            </a:r>
            <a:r>
              <a:rPr lang="en-US" sz="1200" dirty="0"/>
              <a:t>  &lt;  240     AND</a:t>
            </a:r>
          </a:p>
          <a:p>
            <a:r>
              <a:rPr lang="en-US" sz="1200" dirty="0"/>
              <a:t>                            </a:t>
            </a:r>
            <a:r>
              <a:rPr lang="en-US" sz="1200" dirty="0" err="1"/>
              <a:t>predictedvoltage</a:t>
            </a:r>
            <a:r>
              <a:rPr lang="en-US" sz="1200" dirty="0"/>
              <a:t>  &lt; 240  AND</a:t>
            </a:r>
          </a:p>
          <a:p>
            <a:r>
              <a:rPr lang="en-US" sz="1200" dirty="0"/>
              <a:t>                            count = 0                                         then</a:t>
            </a:r>
          </a:p>
          <a:p>
            <a:r>
              <a:rPr lang="es-ES_tradnl" sz="1200" dirty="0"/>
              <a:t>                             </a:t>
            </a:r>
            <a:r>
              <a:rPr lang="es-ES_tradnl" sz="1200" dirty="0" smtClean="0"/>
              <a:t>      </a:t>
            </a:r>
            <a:r>
              <a:rPr lang="es-ES_tradnl" sz="1200" dirty="0"/>
              <a:t>tappos  </a:t>
            </a:r>
            <a:r>
              <a:rPr lang="es-ES_tradnl" sz="1200" dirty="0" smtClean="0"/>
              <a:t>:=  </a:t>
            </a:r>
            <a:r>
              <a:rPr lang="es-ES_tradnl" sz="1200" dirty="0"/>
              <a:t>tappos  + 1</a:t>
            </a:r>
            <a:r>
              <a:rPr lang="es-ES_tradnl" sz="1200" dirty="0" smtClean="0"/>
              <a:t>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</a:t>
            </a:r>
            <a:r>
              <a:rPr lang="es-ES_tradnl" sz="1200" dirty="0" smtClean="0"/>
              <a:t>reset</a:t>
            </a:r>
            <a:r>
              <a:rPr lang="en-US" sz="1200" b="1" i="1" dirty="0" smtClean="0">
                <a:solidFill>
                  <a:srgbClr val="FF0000"/>
                </a:solidFill>
              </a:rPr>
              <a:t>prime</a:t>
            </a:r>
            <a:r>
              <a:rPr lang="es-ES_tradnl" sz="1200" dirty="0"/>
              <a:t> </a:t>
            </a:r>
            <a:r>
              <a:rPr lang="es-ES_tradnl" sz="1200" b="1" i="1" dirty="0" smtClean="0">
                <a:solidFill>
                  <a:srgbClr val="FF0000"/>
                </a:solidFill>
              </a:rPr>
              <a:t>:=</a:t>
            </a:r>
            <a:r>
              <a:rPr lang="es-ES_tradnl" sz="1200" dirty="0" smtClean="0"/>
              <a:t>   </a:t>
            </a:r>
            <a:r>
              <a:rPr lang="es-ES_tradnl" sz="1200" dirty="0" smtClean="0"/>
              <a:t>true;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safemode := true;</a:t>
            </a:r>
            <a:endParaRPr lang="es-ES_tradnl" sz="1200" dirty="0"/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elsif</a:t>
            </a:r>
            <a:r>
              <a:rPr lang="en-US" sz="1200" dirty="0"/>
              <a:t>  </a:t>
            </a:r>
            <a:r>
              <a:rPr lang="en-US" sz="1200" dirty="0" err="1"/>
              <a:t>currentvoltage</a:t>
            </a:r>
            <a:r>
              <a:rPr lang="en-US" sz="1200" dirty="0"/>
              <a:t>  &gt; 240   AND</a:t>
            </a:r>
          </a:p>
          <a:p>
            <a:r>
              <a:rPr lang="en-US" sz="1200" dirty="0"/>
              <a:t>                            </a:t>
            </a:r>
            <a:r>
              <a:rPr lang="en-US" sz="1200" dirty="0" err="1"/>
              <a:t>predictedvoltage</a:t>
            </a:r>
            <a:r>
              <a:rPr lang="en-US" sz="1200" dirty="0"/>
              <a:t>  &gt; 240    AND</a:t>
            </a:r>
          </a:p>
          <a:p>
            <a:r>
              <a:rPr lang="en-US" sz="1200" dirty="0"/>
              <a:t>                            count = 0                                         then</a:t>
            </a:r>
          </a:p>
          <a:p>
            <a:r>
              <a:rPr lang="es-ES_tradnl" sz="1200" dirty="0"/>
              <a:t>                            </a:t>
            </a:r>
            <a:r>
              <a:rPr lang="es-ES_tradnl" sz="1200" dirty="0" smtClean="0"/>
              <a:t>       </a:t>
            </a:r>
            <a:r>
              <a:rPr lang="es-ES_tradnl" sz="1200" dirty="0"/>
              <a:t>tappos  </a:t>
            </a:r>
            <a:r>
              <a:rPr lang="es-ES_tradnl" sz="1200" dirty="0" smtClean="0"/>
              <a:t>:=  </a:t>
            </a:r>
            <a:r>
              <a:rPr lang="es-ES_tradnl" sz="1200" dirty="0"/>
              <a:t>tappos  - 1</a:t>
            </a:r>
            <a:r>
              <a:rPr lang="es-ES_tradnl" sz="1200" dirty="0" smtClean="0"/>
              <a:t>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</a:t>
            </a:r>
            <a:r>
              <a:rPr lang="es-ES_tradnl" sz="1200" dirty="0" smtClean="0"/>
              <a:t>reset</a:t>
            </a:r>
            <a:r>
              <a:rPr lang="en-US" sz="1200" b="1" i="1" dirty="0">
                <a:solidFill>
                  <a:srgbClr val="FF0000"/>
                </a:solidFill>
              </a:rPr>
              <a:t>prime</a:t>
            </a:r>
            <a:r>
              <a:rPr lang="es-ES_tradnl" sz="1200" dirty="0" smtClean="0"/>
              <a:t>   </a:t>
            </a:r>
            <a:r>
              <a:rPr lang="es-ES_tradnl" sz="1200" b="1" i="1" dirty="0" smtClean="0">
                <a:solidFill>
                  <a:srgbClr val="FF0000"/>
                </a:solidFill>
              </a:rPr>
              <a:t>:=</a:t>
            </a:r>
            <a:r>
              <a:rPr lang="es-ES_tradnl" sz="1200" dirty="0" smtClean="0"/>
              <a:t>   </a:t>
            </a:r>
            <a:r>
              <a:rPr lang="es-ES_tradnl" sz="1200" dirty="0" smtClean="0"/>
              <a:t>true;</a:t>
            </a:r>
          </a:p>
          <a:p>
            <a:r>
              <a:rPr lang="es-ES_tradnl" sz="1200" dirty="0"/>
              <a:t> </a:t>
            </a:r>
            <a:r>
              <a:rPr lang="es-ES_tradnl" sz="1200" dirty="0" smtClean="0"/>
              <a:t>                                  safemode := true;</a:t>
            </a:r>
            <a:endParaRPr lang="es-ES_tradnl" sz="1200" dirty="0"/>
          </a:p>
          <a:p>
            <a:r>
              <a:rPr lang="hu-HU" sz="1200" dirty="0"/>
              <a:t>                         elsif</a:t>
            </a:r>
          </a:p>
          <a:p>
            <a:r>
              <a:rPr lang="hu-HU" sz="1200" dirty="0"/>
              <a:t>                               </a:t>
            </a:r>
            <a:r>
              <a:rPr lang="hu-HU" sz="1200" dirty="0" smtClean="0"/>
              <a:t>.</a:t>
            </a:r>
            <a:endParaRPr lang="hu-HU" sz="1200" dirty="0"/>
          </a:p>
          <a:p>
            <a:r>
              <a:rPr lang="da-DK" sz="1200" dirty="0"/>
              <a:t>                        end if;</a:t>
            </a:r>
          </a:p>
          <a:p>
            <a:r>
              <a:rPr lang="en-US" sz="1200" dirty="0"/>
              <a:t>            end  case;</a:t>
            </a:r>
          </a:p>
          <a:p>
            <a:r>
              <a:rPr lang="en-US" sz="1200" dirty="0"/>
              <a:t>end process;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646" y="1463224"/>
            <a:ext cx="42953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/>
              <a:t>ControllerInitiateTapChangerComms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646" y="2593231"/>
            <a:ext cx="4468140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ControllerCompleteTapChangerComms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4572000" y="1647890"/>
            <a:ext cx="10921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4744786" y="2358349"/>
            <a:ext cx="919348" cy="41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6646" y="3051129"/>
            <a:ext cx="4295354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ControllerRetryTapChangerComms</a:t>
            </a:r>
            <a:r>
              <a:rPr lang="en-US" dirty="0" smtClean="0"/>
              <a:t>     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572000" y="2777897"/>
            <a:ext cx="1302228" cy="45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1385" y="3519391"/>
            <a:ext cx="4823495" cy="36933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ControllerCompleteTapChangerCommsFail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4954880" y="3051129"/>
            <a:ext cx="919348" cy="652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9046" y="4685818"/>
            <a:ext cx="369775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ControllerAdjustTapPositionUp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4126805" y="4417114"/>
            <a:ext cx="1747423" cy="453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1446" y="5188056"/>
            <a:ext cx="39784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ControllerAdjustTapPositionDown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559856" y="5372722"/>
            <a:ext cx="1409078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" y="4047782"/>
            <a:ext cx="291836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</a:t>
            </a:r>
            <a:r>
              <a:rPr lang="en-US" b="1" dirty="0"/>
              <a:t> </a:t>
            </a:r>
            <a:r>
              <a:rPr lang="en-US" dirty="0" err="1" smtClean="0"/>
              <a:t>ControllerReadVoltage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375562" y="3610097"/>
            <a:ext cx="2288572" cy="713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31385" y="1296802"/>
            <a:ext cx="4572000" cy="4524316"/>
          </a:xfrm>
          <a:prstGeom prst="rect">
            <a:avLst/>
          </a:prstGeom>
          <a:solidFill>
            <a:srgbClr val="A5A9A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ControllerEvaluate</a:t>
            </a:r>
            <a:r>
              <a:rPr lang="en-US" dirty="0"/>
              <a:t>:  process (</a:t>
            </a:r>
            <a:r>
              <a:rPr lang="en-US" dirty="0" err="1"/>
              <a:t>clk</a:t>
            </a:r>
            <a:r>
              <a:rPr lang="en-US" dirty="0"/>
              <a:t>)   -- synchronous clocked process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  if  </a:t>
            </a:r>
            <a:r>
              <a:rPr lang="en-US" dirty="0" err="1"/>
              <a:t>rising_edge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  then</a:t>
            </a:r>
          </a:p>
          <a:p>
            <a:r>
              <a:rPr lang="en-US" dirty="0"/>
              <a:t>            </a:t>
            </a:r>
            <a:r>
              <a:rPr lang="en-US" dirty="0" smtClean="0"/>
              <a:t>state &lt;= </a:t>
            </a:r>
            <a:r>
              <a:rPr lang="en-US" dirty="0" err="1" smtClean="0"/>
              <a:t>state</a:t>
            </a:r>
            <a:r>
              <a:rPr lang="en-US" b="1" i="1" dirty="0" err="1" smtClean="0">
                <a:solidFill>
                  <a:srgbClr val="FF0000"/>
                </a:solidFill>
              </a:rPr>
              <a:t>prime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reset &lt;= </a:t>
            </a:r>
            <a:r>
              <a:rPr lang="en-US" dirty="0" err="1" smtClean="0"/>
              <a:t>reset</a:t>
            </a:r>
            <a:r>
              <a:rPr lang="en-US" b="1" i="1" dirty="0" err="1" smtClean="0">
                <a:solidFill>
                  <a:srgbClr val="FF0000"/>
                </a:solidFill>
              </a:rPr>
              <a:t>prime</a:t>
            </a:r>
            <a:r>
              <a:rPr lang="en-US" dirty="0" smtClean="0"/>
              <a:t>;</a:t>
            </a:r>
          </a:p>
          <a:p>
            <a:r>
              <a:rPr lang="en-US" dirty="0"/>
              <a:t>e</a:t>
            </a:r>
            <a:r>
              <a:rPr lang="en-US" dirty="0" smtClean="0"/>
              <a:t>nd process;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1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1279</Words>
  <Application>Microsoft Macintosh PowerPoint</Application>
  <PresentationFormat>On-screen Show (4:3)</PresentationFormat>
  <Paragraphs>325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From System Specification to VHDL Controller Implementation</vt:lpstr>
      <vt:lpstr>Overall Refinement Strategy</vt:lpstr>
      <vt:lpstr>Refinement Strategy Step 1</vt:lpstr>
      <vt:lpstr>Refinement Strategy Step II</vt:lpstr>
      <vt:lpstr>Refinement Strategy Step III</vt:lpstr>
      <vt:lpstr>VHDL Code Generation – 1 Process</vt:lpstr>
      <vt:lpstr>VHDL Code Generation – 1 Process</vt:lpstr>
      <vt:lpstr>VHDL Code Generation – 1 Process</vt:lpstr>
      <vt:lpstr>VHDL Code Generation – 2 Process</vt:lpstr>
      <vt:lpstr>VHDL Code Generation – 3 Process</vt:lpstr>
      <vt:lpstr>Summary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System Specification to VHDL Controller Implementation</dc:title>
  <dc:creator>John Colley</dc:creator>
  <cp:lastModifiedBy>John Colley</cp:lastModifiedBy>
  <cp:revision>23</cp:revision>
  <dcterms:created xsi:type="dcterms:W3CDTF">2014-05-27T07:40:43Z</dcterms:created>
  <dcterms:modified xsi:type="dcterms:W3CDTF">2014-06-03T09:25:40Z</dcterms:modified>
</cp:coreProperties>
</file>