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309" r:id="rId3"/>
    <p:sldId id="299" r:id="rId4"/>
    <p:sldId id="301" r:id="rId5"/>
    <p:sldId id="303" r:id="rId6"/>
    <p:sldId id="302" r:id="rId7"/>
    <p:sldId id="310" r:id="rId8"/>
    <p:sldId id="304" r:id="rId9"/>
    <p:sldId id="305" r:id="rId10"/>
    <p:sldId id="306" r:id="rId11"/>
    <p:sldId id="308" r:id="rId12"/>
    <p:sldId id="311" r:id="rId13"/>
    <p:sldId id="322" r:id="rId14"/>
    <p:sldId id="321" r:id="rId15"/>
    <p:sldId id="331" r:id="rId16"/>
    <p:sldId id="332" r:id="rId17"/>
    <p:sldId id="313" r:id="rId18"/>
    <p:sldId id="312" r:id="rId19"/>
    <p:sldId id="325" r:id="rId20"/>
    <p:sldId id="319" r:id="rId21"/>
    <p:sldId id="316" r:id="rId22"/>
    <p:sldId id="315" r:id="rId23"/>
    <p:sldId id="314" r:id="rId24"/>
    <p:sldId id="318" r:id="rId25"/>
    <p:sldId id="320" r:id="rId26"/>
    <p:sldId id="326" r:id="rId27"/>
    <p:sldId id="327" r:id="rId28"/>
    <p:sldId id="328" r:id="rId29"/>
    <p:sldId id="329" r:id="rId30"/>
    <p:sldId id="330" r:id="rId31"/>
    <p:sldId id="323" r:id="rId32"/>
  </p:sldIdLst>
  <p:sldSz cx="9144000" cy="6858000" type="screen4x3"/>
  <p:notesSz cx="6858000" cy="9144000"/>
  <p:defaultTextStyle>
    <a:defPPr>
      <a:defRPr lang="en-GB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1998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00" autoAdjust="0"/>
    <p:restoredTop sz="86451" autoAdjust="0"/>
  </p:normalViewPr>
  <p:slideViewPr>
    <p:cSldViewPr snapToGrid="0" snapToObjects="1">
      <p:cViewPr>
        <p:scale>
          <a:sx n="100" d="100"/>
          <a:sy n="100" d="100"/>
        </p:scale>
        <p:origin x="-1960" y="-72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interSettings" Target="printerSettings/printerSettings1.bin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3600">
                <a:solidFill>
                  <a:srgbClr val="1998D2"/>
                </a:solidFill>
              </a:defRPr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3832" y="6356350"/>
            <a:ext cx="8252968" cy="365125"/>
          </a:xfrm>
          <a:solidFill>
            <a:srgbClr val="1998D2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56DF45A-CB05-904C-85CC-DB19629FE37F}" type="slidenum">
              <a:rPr lang="en-GB"/>
              <a:pPr/>
              <a:t>‹#›</a:t>
            </a:fld>
            <a:r>
              <a:rPr lang="en-GB"/>
              <a:t>/nn</a:t>
            </a:r>
          </a:p>
          <a:p>
            <a:endParaRPr lang="en-GB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28A77-EFB1-C942-AA04-FC275D19B99C}" type="datetimeFigureOut">
              <a:rPr lang="en-GB"/>
              <a:pPr/>
              <a:t>09/02/2013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DF45A-CB05-904C-85CC-DB19629FE37F}" type="slidenum">
              <a:rPr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28A77-EFB1-C942-AA04-FC275D19B99C}" type="datetimeFigureOut">
              <a:rPr lang="en-GB"/>
              <a:pPr/>
              <a:t>09/02/2013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DF45A-CB05-904C-85CC-DB19629FE37F}" type="slidenum">
              <a:rPr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28A77-EFB1-C942-AA04-FC275D19B99C}" type="datetimeFigureOut">
              <a:rPr lang="en-GB"/>
              <a:pPr/>
              <a:t>09/02/2013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DF45A-CB05-904C-85CC-DB19629FE37F}" type="slidenum">
              <a:rPr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28A77-EFB1-C942-AA04-FC275D19B99C}" type="datetimeFigureOut">
              <a:rPr lang="en-GB"/>
              <a:pPr/>
              <a:t>09/02/2013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DF45A-CB05-904C-85CC-DB19629FE37F}" type="slidenum">
              <a:rPr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28A77-EFB1-C942-AA04-FC275D19B99C}" type="datetimeFigureOut">
              <a:rPr lang="en-GB"/>
              <a:pPr/>
              <a:t>09/02/2013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DF45A-CB05-904C-85CC-DB19629FE37F}" type="slidenum">
              <a:rPr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28A77-EFB1-C942-AA04-FC275D19B99C}" type="datetimeFigureOut">
              <a:rPr lang="en-GB"/>
              <a:pPr/>
              <a:t>09/02/2013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DF45A-CB05-904C-85CC-DB19629FE37F}" type="slidenum">
              <a:rPr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28A77-EFB1-C942-AA04-FC275D19B99C}" type="datetimeFigureOut">
              <a:rPr lang="en-GB"/>
              <a:pPr/>
              <a:t>09/02/2013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DF45A-CB05-904C-85CC-DB19629FE37F}" type="slidenum">
              <a:rPr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28A77-EFB1-C942-AA04-FC275D19B99C}" type="datetimeFigureOut">
              <a:rPr lang="en-GB"/>
              <a:pPr/>
              <a:t>09/02/2013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DF45A-CB05-904C-85CC-DB19629FE37F}" type="slidenum">
              <a:rPr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28A77-EFB1-C942-AA04-FC275D19B99C}" type="datetimeFigureOut">
              <a:rPr lang="en-GB"/>
              <a:pPr/>
              <a:t>09/02/2013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DF45A-CB05-904C-85CC-DB19629FE37F}" type="slidenum">
              <a:rPr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28A77-EFB1-C942-AA04-FC275D19B99C}" type="datetimeFigureOut">
              <a:rPr lang="en-GB"/>
              <a:pPr/>
              <a:t>09/02/2013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DF45A-CB05-904C-85CC-DB19629FE37F}" type="slidenum">
              <a:rPr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5900" y="0"/>
            <a:ext cx="8013700" cy="825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0207" y="1600200"/>
            <a:ext cx="7716593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028A77-EFB1-C942-AA04-FC275D19B99C}" type="datetimeFigureOut">
              <a:rPr lang="en-GB"/>
              <a:pPr/>
              <a:t>09/02/2013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DF45A-CB05-904C-85CC-DB19629FE37F}" type="slidenum">
              <a:rPr/>
              <a:pPr/>
              <a:t>‹#›</a:t>
            </a:fld>
            <a:endParaRPr lang="en-GB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0" y="6527801"/>
            <a:ext cx="9144000" cy="330200"/>
          </a:xfrm>
          <a:prstGeom prst="rect">
            <a:avLst/>
          </a:prstGeom>
          <a:solidFill>
            <a:srgbClr val="1998D2"/>
          </a:solidFill>
        </p:spPr>
        <p:txBody>
          <a:bodyPr vert="horz" lIns="91440" tIns="45720" rIns="91440" bIns="45720" rtlCol="0" anchor="ctr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6DF45A-CB05-904C-85CC-DB19629FE37F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200" b="0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kern="1200">
          <a:solidFill>
            <a:srgbClr val="1998D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Tx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971550" indent="-514350" algn="l" defTabSz="457200" rtl="0" eaLnBrk="1" latinLnBrk="0" hangingPunct="1">
        <a:spcBef>
          <a:spcPct val="20000"/>
        </a:spcBef>
        <a:buClr>
          <a:srgbClr val="1998D2"/>
        </a:buClr>
        <a:buFont typeface="Arial Unicode MS"/>
        <a:buChar char="►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3" Type="http://schemas.openxmlformats.org/officeDocument/2006/relationships/image" Target="../media/image2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Relationship Id="rId3" Type="http://schemas.openxmlformats.org/officeDocument/2006/relationships/image" Target="../media/image28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Relationship Id="rId3" Type="http://schemas.openxmlformats.org/officeDocument/2006/relationships/image" Target="../media/image30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0220"/>
            <a:ext cx="7772400" cy="1470025"/>
          </a:xfrm>
        </p:spPr>
        <p:txBody>
          <a:bodyPr>
            <a:normAutofit/>
          </a:bodyPr>
          <a:lstStyle/>
          <a:p>
            <a:r>
              <a:rPr lang="en-GB"/>
              <a:t/>
            </a:r>
            <a:br>
              <a:rPr lang="en-GB"/>
            </a:br>
            <a:r>
              <a:rPr lang="en-GB" sz="4400"/>
              <a:t>Refinement in UML-B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Basis for refinement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800" y="2152650"/>
            <a:ext cx="1905000" cy="25527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6076" y="0"/>
            <a:ext cx="5047924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58800" y="1181100"/>
            <a:ext cx="1417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>
                <a:solidFill>
                  <a:srgbClr val="FF0000"/>
                </a:solidFill>
              </a:rPr>
              <a:t>Refined Class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98700" y="2438400"/>
            <a:ext cx="1936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>
                <a:solidFill>
                  <a:srgbClr val="FF0000"/>
                </a:solidFill>
              </a:rPr>
              <a:t>Inherited Attribute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58454" y="4705350"/>
            <a:ext cx="28804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Copies of abstract </a:t>
            </a:r>
            <a:r>
              <a:rPr lang="en-GB">
                <a:solidFill>
                  <a:srgbClr val="FF0000"/>
                </a:solidFill>
              </a:rPr>
              <a:t>Events </a:t>
            </a:r>
            <a:r>
              <a:rPr lang="en-GB"/>
              <a:t>are </a:t>
            </a:r>
          </a:p>
          <a:p>
            <a:r>
              <a:rPr lang="en-GB"/>
              <a:t>retained for refinement 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rot="16200000" flipH="1">
            <a:off x="775216" y="1943616"/>
            <a:ext cx="887968" cy="101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10800000" flipV="1">
            <a:off x="1816099" y="2807729"/>
            <a:ext cx="927104" cy="5069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8" idx="0"/>
          </p:cNvCxnSpPr>
          <p:nvPr/>
        </p:nvCxnSpPr>
        <p:spPr>
          <a:xfrm rot="16200000" flipV="1">
            <a:off x="1724027" y="4130676"/>
            <a:ext cx="666749" cy="4825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47294" y="5587424"/>
            <a:ext cx="26584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>
                <a:solidFill>
                  <a:srgbClr val="FF0000"/>
                </a:solidFill>
              </a:rPr>
              <a:t>Statemachines</a:t>
            </a:r>
            <a:r>
              <a:rPr lang="en-GB" sz="1400"/>
              <a:t> are copied</a:t>
            </a:r>
          </a:p>
          <a:p>
            <a:r>
              <a:rPr lang="en-GB" sz="1400"/>
              <a:t> ready for refinement (not shown)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Refine a Class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750" y="1752600"/>
            <a:ext cx="3187700" cy="33528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799351" y="1383268"/>
            <a:ext cx="3172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add new attributes/associations</a:t>
            </a:r>
          </a:p>
        </p:txBody>
      </p:sp>
      <p:cxnSp>
        <p:nvCxnSpPr>
          <p:cNvPr id="11" name="Straight Arrow Connector 10"/>
          <p:cNvCxnSpPr>
            <a:stCxn id="9" idx="1"/>
          </p:cNvCxnSpPr>
          <p:nvPr/>
        </p:nvCxnSpPr>
        <p:spPr>
          <a:xfrm rot="10800000" flipV="1">
            <a:off x="2095503" y="1567934"/>
            <a:ext cx="2703849" cy="15181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799352" y="2146300"/>
            <a:ext cx="31974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refine existing events</a:t>
            </a:r>
          </a:p>
          <a:p>
            <a:r>
              <a:rPr lang="en-GB"/>
              <a:t>(strengthen guards, add actions,</a:t>
            </a:r>
          </a:p>
          <a:p>
            <a:r>
              <a:rPr lang="en-GB"/>
              <a:t>   split, merge)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799352" y="3238501"/>
            <a:ext cx="29299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add new events</a:t>
            </a:r>
          </a:p>
          <a:p>
            <a:r>
              <a:rPr lang="en-GB"/>
              <a:t>(can only alter new variables)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799352" y="4538703"/>
            <a:ext cx="1954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add new invariants </a:t>
            </a:r>
          </a:p>
        </p:txBody>
      </p:sp>
      <p:cxnSp>
        <p:nvCxnSpPr>
          <p:cNvPr id="17" name="Straight Arrow Connector 16"/>
          <p:cNvCxnSpPr>
            <a:stCxn id="12" idx="1"/>
          </p:cNvCxnSpPr>
          <p:nvPr/>
        </p:nvCxnSpPr>
        <p:spPr>
          <a:xfrm rot="10800000" flipV="1">
            <a:off x="1714500" y="2607964"/>
            <a:ext cx="3084852" cy="10877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3" idx="1"/>
          </p:cNvCxnSpPr>
          <p:nvPr/>
        </p:nvCxnSpPr>
        <p:spPr>
          <a:xfrm rot="10800000" flipV="1">
            <a:off x="1714500" y="3561666"/>
            <a:ext cx="3084852" cy="5150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5" idx="1"/>
          </p:cNvCxnSpPr>
          <p:nvPr/>
        </p:nvCxnSpPr>
        <p:spPr>
          <a:xfrm rot="10800000" flipV="1">
            <a:off x="3365500" y="4723368"/>
            <a:ext cx="1433852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Example – Bank Accounts and ATMs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ABSTRACT</a:t>
            </a:r>
          </a:p>
          <a:p>
            <a:r>
              <a:rPr lang="en-GB"/>
              <a:t>Bank</a:t>
            </a:r>
            <a:r>
              <a:rPr lang="en-GB">
                <a:solidFill>
                  <a:srgbClr val="FF0000"/>
                </a:solidFill>
              </a:rPr>
              <a:t> accounts </a:t>
            </a:r>
            <a:r>
              <a:rPr lang="en-GB"/>
              <a:t>have a </a:t>
            </a:r>
            <a:r>
              <a:rPr lang="en-GB">
                <a:solidFill>
                  <a:srgbClr val="FF0000"/>
                </a:solidFill>
              </a:rPr>
              <a:t>balance</a:t>
            </a:r>
            <a:r>
              <a:rPr lang="en-GB"/>
              <a:t> which is zero when the account is </a:t>
            </a:r>
            <a:r>
              <a:rPr lang="en-GB">
                <a:solidFill>
                  <a:srgbClr val="FF0000"/>
                </a:solidFill>
              </a:rPr>
              <a:t>opened</a:t>
            </a:r>
            <a:r>
              <a:rPr lang="en-GB"/>
              <a:t>. </a:t>
            </a:r>
          </a:p>
          <a:p>
            <a:r>
              <a:rPr lang="en-GB"/>
              <a:t>Money may then be </a:t>
            </a:r>
            <a:r>
              <a:rPr lang="en-GB">
                <a:solidFill>
                  <a:srgbClr val="FF0000"/>
                </a:solidFill>
              </a:rPr>
              <a:t>deposited</a:t>
            </a:r>
            <a:r>
              <a:rPr lang="en-GB"/>
              <a:t> in the account, increasing the balance by some </a:t>
            </a:r>
            <a:r>
              <a:rPr lang="en-GB">
                <a:solidFill>
                  <a:srgbClr val="FF0000"/>
                </a:solidFill>
              </a:rPr>
              <a:t>amount</a:t>
            </a:r>
            <a:r>
              <a:rPr lang="en-GB"/>
              <a:t>, </a:t>
            </a:r>
          </a:p>
          <a:p>
            <a:r>
              <a:rPr lang="en-GB"/>
              <a:t>or </a:t>
            </a:r>
            <a:r>
              <a:rPr lang="en-GB">
                <a:solidFill>
                  <a:srgbClr val="FF0000"/>
                </a:solidFill>
              </a:rPr>
              <a:t>withdrawn</a:t>
            </a:r>
            <a:r>
              <a:rPr lang="en-GB"/>
              <a:t>, depleting the balance by some amount.</a:t>
            </a:r>
          </a:p>
          <a:p>
            <a:endParaRPr lang="en-GB"/>
          </a:p>
          <a:p>
            <a:r>
              <a:rPr lang="en-GB"/>
              <a:t>REFINEMENT</a:t>
            </a:r>
          </a:p>
          <a:p>
            <a:r>
              <a:rPr lang="en-GB"/>
              <a:t>A</a:t>
            </a:r>
            <a:r>
              <a:rPr lang="en-GB">
                <a:solidFill>
                  <a:srgbClr val="FF0000"/>
                </a:solidFill>
              </a:rPr>
              <a:t> card</a:t>
            </a:r>
            <a:r>
              <a:rPr lang="en-GB"/>
              <a:t> is associated with an account and withdrawls are made via an </a:t>
            </a:r>
            <a:r>
              <a:rPr lang="en-GB">
                <a:solidFill>
                  <a:srgbClr val="FF0000"/>
                </a:solidFill>
              </a:rPr>
              <a:t>ATM</a:t>
            </a:r>
            <a:r>
              <a:rPr lang="en-GB"/>
              <a:t> machine. </a:t>
            </a:r>
          </a:p>
          <a:p>
            <a:r>
              <a:rPr lang="en-GB"/>
              <a:t>The card is</a:t>
            </a:r>
            <a:r>
              <a:rPr lang="en-GB">
                <a:solidFill>
                  <a:srgbClr val="FF0000"/>
                </a:solidFill>
              </a:rPr>
              <a:t> inserted</a:t>
            </a:r>
            <a:r>
              <a:rPr lang="en-GB"/>
              <a:t> into the ATM and either a successful </a:t>
            </a:r>
            <a:r>
              <a:rPr lang="en-GB">
                <a:solidFill>
                  <a:srgbClr val="FF0000"/>
                </a:solidFill>
              </a:rPr>
              <a:t>withdrawl</a:t>
            </a:r>
            <a:r>
              <a:rPr lang="en-GB"/>
              <a:t> is completed and the card is </a:t>
            </a:r>
            <a:r>
              <a:rPr lang="en-GB">
                <a:solidFill>
                  <a:srgbClr val="FF0000"/>
                </a:solidFill>
              </a:rPr>
              <a:t>ejected</a:t>
            </a:r>
            <a:r>
              <a:rPr lang="en-GB"/>
              <a:t> or the transaction </a:t>
            </a:r>
            <a:r>
              <a:rPr lang="en-GB">
                <a:solidFill>
                  <a:srgbClr val="FF0000"/>
                </a:solidFill>
              </a:rPr>
              <a:t>fail</a:t>
            </a:r>
            <a:r>
              <a:rPr lang="en-GB"/>
              <a:t>s. </a:t>
            </a:r>
          </a:p>
          <a:p>
            <a:endParaRPr lang="en-GB"/>
          </a:p>
          <a:p>
            <a:r>
              <a:rPr lang="en-GB"/>
              <a:t>(based on a case study by Mar Yah Said)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Example – Abstract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700" y="2381250"/>
            <a:ext cx="1905000" cy="18161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314700" y="1197064"/>
            <a:ext cx="49149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Note: for this example it is necessary to rename the contextual class instance from </a:t>
            </a:r>
            <a:r>
              <a:rPr lang="en-GB">
                <a:solidFill>
                  <a:srgbClr val="FF0000"/>
                </a:solidFill>
              </a:rPr>
              <a:t>self</a:t>
            </a:r>
            <a:r>
              <a:rPr lang="en-GB"/>
              <a:t> to </a:t>
            </a:r>
            <a:r>
              <a:rPr lang="en-GB">
                <a:solidFill>
                  <a:srgbClr val="FF0000"/>
                </a:solidFill>
              </a:rPr>
              <a:t>thisAccount</a:t>
            </a:r>
            <a:r>
              <a:rPr lang="en-GB"/>
              <a:t> so that it can be disambiguated when the event </a:t>
            </a:r>
            <a:r>
              <a:rPr lang="en-GB">
                <a:solidFill>
                  <a:srgbClr val="FF0000"/>
                </a:solidFill>
              </a:rPr>
              <a:t>withdraw</a:t>
            </a:r>
            <a:r>
              <a:rPr lang="en-GB"/>
              <a:t> is moved to a different class.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796995" y="4470400"/>
            <a:ext cx="5686608" cy="856397"/>
            <a:chOff x="4574993" y="2413000"/>
            <a:chExt cx="1972716" cy="856397"/>
          </a:xfrm>
        </p:grpSpPr>
        <p:sp>
          <p:nvSpPr>
            <p:cNvPr id="7" name="Rectangle 6"/>
            <p:cNvSpPr/>
            <p:nvPr/>
          </p:nvSpPr>
          <p:spPr>
            <a:xfrm>
              <a:off x="4574993" y="2746177"/>
              <a:ext cx="1972715" cy="5232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en-US" sz="1400">
                  <a:solidFill>
                    <a:srgbClr val="FF0000"/>
                  </a:solidFill>
                </a:rPr>
                <a:t>action:</a:t>
              </a:r>
              <a:r>
                <a:rPr lang="en-US" sz="1400"/>
                <a:t>	</a:t>
              </a:r>
              <a:r>
                <a:rPr lang="en-GB" sz="1400" smtClean="0">
                  <a:solidFill>
                    <a:srgbClr val="000000"/>
                  </a:solidFill>
                  <a:latin typeface="Brave Sans Mono"/>
                  <a:ea typeface="Brave Sans Mono"/>
                  <a:cs typeface="Brave Sans Mono"/>
                </a:rPr>
                <a:t>balance(thisAccount) ≔</a:t>
              </a:r>
            </a:p>
            <a:p>
              <a:r>
                <a:rPr lang="en-GB" sz="1400" smtClean="0">
                  <a:solidFill>
                    <a:srgbClr val="000000"/>
                  </a:solidFill>
                  <a:latin typeface="Brave Sans Mono"/>
                  <a:ea typeface="Brave Sans Mono"/>
                  <a:cs typeface="Brave Sans Mono"/>
                </a:rPr>
                <a:t>			 balance(thisAccount) − amount</a:t>
              </a:r>
              <a:endParaRPr lang="en-GB" sz="1400">
                <a:latin typeface="Brave Sans Mono"/>
                <a:cs typeface="Brave Sans Mono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4574994" y="2413000"/>
              <a:ext cx="1972715" cy="30777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en-US" sz="1400">
                  <a:solidFill>
                    <a:srgbClr val="FF0000"/>
                  </a:solidFill>
                </a:rPr>
                <a:t>parameter:</a:t>
              </a:r>
              <a:r>
                <a:rPr lang="en-US" sz="1400"/>
                <a:t>  	</a:t>
              </a:r>
              <a:r>
                <a:rPr lang="en-US" sz="1400">
                  <a:latin typeface="Brave Sans Mono"/>
                  <a:cs typeface="Brave Sans Mono"/>
                </a:rPr>
                <a:t>amount ∈ </a:t>
              </a:r>
              <a:r>
                <a:rPr lang="en-GB" sz="1400" smtClean="0">
                  <a:solidFill>
                    <a:srgbClr val="000000"/>
                  </a:solidFill>
                  <a:latin typeface="Brave Sans Mono"/>
                  <a:ea typeface="Brave Sans Mono"/>
                  <a:cs typeface="Brave Sans Mono"/>
                </a:rPr>
                <a:t> ℕ1</a:t>
              </a:r>
              <a:endParaRPr lang="en-GB" sz="1400">
                <a:latin typeface="Brave Sans Mono"/>
                <a:cs typeface="Brave Sans Mono"/>
              </a:endParaRPr>
            </a:p>
          </p:txBody>
        </p:sp>
      </p:grpSp>
      <p:cxnSp>
        <p:nvCxnSpPr>
          <p:cNvPr id="11" name="Straight Arrow Connector 10"/>
          <p:cNvCxnSpPr/>
          <p:nvPr/>
        </p:nvCxnSpPr>
        <p:spPr>
          <a:xfrm rot="16200000" flipV="1">
            <a:off x="2389099" y="4037101"/>
            <a:ext cx="584200" cy="2315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2500" y="2819400"/>
            <a:ext cx="2235200" cy="4064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/>
          <p:cNvPicPr>
            <a:picLocks noChangeAspect="1"/>
          </p:cNvPicPr>
          <p:nvPr/>
        </p:nvPicPr>
        <p:blipFill>
          <a:blip r:embed="rId2"/>
          <a:srcRect b="16106"/>
          <a:stretch>
            <a:fillRect/>
          </a:stretch>
        </p:blipFill>
        <p:spPr>
          <a:xfrm>
            <a:off x="-1" y="4982817"/>
            <a:ext cx="9108549" cy="187518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59163"/>
            <a:ext cx="9108549" cy="333424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Example – Refinement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882596" y="3408688"/>
            <a:ext cx="3299006" cy="654686"/>
            <a:chOff x="4574994" y="2233711"/>
            <a:chExt cx="2127834" cy="654686"/>
          </a:xfrm>
        </p:grpSpPr>
        <p:sp>
          <p:nvSpPr>
            <p:cNvPr id="8" name="Rectangle 7"/>
            <p:cNvSpPr/>
            <p:nvPr/>
          </p:nvSpPr>
          <p:spPr>
            <a:xfrm>
              <a:off x="4574994" y="2580620"/>
              <a:ext cx="2127834" cy="30777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en-US" sz="1400">
                  <a:solidFill>
                    <a:srgbClr val="FF0000"/>
                  </a:solidFill>
                </a:rPr>
                <a:t>action:</a:t>
              </a:r>
              <a:r>
                <a:rPr lang="en-US" sz="1400"/>
                <a:t>	</a:t>
              </a:r>
              <a:r>
                <a:rPr lang="en-GB" sz="1400" smtClean="0">
                  <a:solidFill>
                    <a:srgbClr val="000000"/>
                  </a:solidFill>
                  <a:latin typeface="Brave Sans Mono"/>
                  <a:ea typeface="Brave Sans Mono"/>
                  <a:cs typeface="Brave Sans Mono"/>
                </a:rPr>
                <a:t>icard(thisATM) := cd</a:t>
              </a:r>
              <a:endParaRPr lang="en-GB" sz="1400">
                <a:latin typeface="Brave Sans Mono"/>
                <a:cs typeface="Brave Sans Mono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4574994" y="2233711"/>
              <a:ext cx="2127834" cy="30777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en-US" sz="1400">
                  <a:solidFill>
                    <a:srgbClr val="FF0000"/>
                  </a:solidFill>
                </a:rPr>
                <a:t>parameter:</a:t>
              </a:r>
              <a:r>
                <a:rPr lang="en-US" sz="1400"/>
                <a:t>  	</a:t>
              </a:r>
              <a:r>
                <a:rPr lang="en-US" sz="1400">
                  <a:latin typeface="Brave Sans Mono"/>
                  <a:cs typeface="Brave Sans Mono"/>
                </a:rPr>
                <a:t>cd ∈ </a:t>
              </a:r>
              <a:r>
                <a:rPr lang="en-GB" sz="1400" smtClean="0">
                  <a:solidFill>
                    <a:srgbClr val="000000"/>
                  </a:solidFill>
                  <a:latin typeface="Brave Sans Mono"/>
                  <a:ea typeface="Brave Sans Mono"/>
                  <a:cs typeface="Brave Sans Mono"/>
                </a:rPr>
                <a:t> Card</a:t>
              </a:r>
            </a:p>
          </p:txBody>
        </p:sp>
      </p:grpSp>
      <p:cxnSp>
        <p:nvCxnSpPr>
          <p:cNvPr id="14" name="Straight Arrow Connector 13"/>
          <p:cNvCxnSpPr/>
          <p:nvPr/>
        </p:nvCxnSpPr>
        <p:spPr>
          <a:xfrm rot="5400000">
            <a:off x="2082490" y="5028889"/>
            <a:ext cx="1931027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4651194" y="4440316"/>
            <a:ext cx="3921306" cy="30777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>
                <a:solidFill>
                  <a:srgbClr val="FF0000"/>
                </a:solidFill>
              </a:rPr>
              <a:t>action:</a:t>
            </a:r>
            <a:r>
              <a:rPr lang="en-US" sz="1400"/>
              <a:t>	</a:t>
            </a:r>
            <a:r>
              <a:rPr lang="en-GB" sz="1400" smtClean="0">
                <a:solidFill>
                  <a:srgbClr val="000000"/>
                </a:solidFill>
                <a:latin typeface="Brave Sans Mono"/>
                <a:ea typeface="Brave Sans Mono"/>
                <a:cs typeface="Brave Sans Mono"/>
              </a:rPr>
              <a:t>icard ≔ {thisATM} ⩤ icard</a:t>
            </a:r>
            <a:endParaRPr lang="en-GB" sz="1400">
              <a:latin typeface="Brave Sans Mono"/>
              <a:cs typeface="Brave Sans Mono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rot="10800000" flipV="1">
            <a:off x="3759202" y="4787900"/>
            <a:ext cx="1193798" cy="914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rot="5400000">
            <a:off x="6230851" y="5478552"/>
            <a:ext cx="1739900" cy="3585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612007" y="2670024"/>
            <a:ext cx="330339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New Classes and Statemachines are added that represent an ATM and Card. withdraw becomes a transition in the ATM class.</a:t>
            </a:r>
          </a:p>
          <a:p>
            <a:endParaRPr lang="en-GB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rcRect b="16106"/>
          <a:stretch>
            <a:fillRect/>
          </a:stretch>
        </p:blipFill>
        <p:spPr>
          <a:xfrm>
            <a:off x="0" y="4982817"/>
            <a:ext cx="9108549" cy="187518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59163"/>
            <a:ext cx="9108549" cy="333424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Example – Refinement</a:t>
            </a:r>
          </a:p>
        </p:txBody>
      </p:sp>
      <p:grpSp>
        <p:nvGrpSpPr>
          <p:cNvPr id="3" name="Group 11"/>
          <p:cNvGrpSpPr/>
          <p:nvPr/>
        </p:nvGrpSpPr>
        <p:grpSpPr>
          <a:xfrm>
            <a:off x="2974793" y="2736213"/>
            <a:ext cx="6133755" cy="1225729"/>
            <a:chOff x="2796994" y="3334602"/>
            <a:chExt cx="6133755" cy="1225729"/>
          </a:xfrm>
        </p:grpSpPr>
        <p:grpSp>
          <p:nvGrpSpPr>
            <p:cNvPr id="4" name="Group 6"/>
            <p:cNvGrpSpPr/>
            <p:nvPr/>
          </p:nvGrpSpPr>
          <p:grpSpPr>
            <a:xfrm>
              <a:off x="2796994" y="3334602"/>
              <a:ext cx="6133755" cy="1225729"/>
              <a:chOff x="4574994" y="2233711"/>
              <a:chExt cx="2127834" cy="1225729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4574994" y="2936220"/>
                <a:ext cx="2127834" cy="52322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txBody>
              <a:bodyPr wrap="square">
                <a:spAutoFit/>
              </a:bodyPr>
              <a:lstStyle/>
              <a:p>
                <a:r>
                  <a:rPr lang="en-US" sz="1400">
                    <a:solidFill>
                      <a:srgbClr val="FF0000"/>
                    </a:solidFill>
                  </a:rPr>
                  <a:t>action:</a:t>
                </a:r>
                <a:r>
                  <a:rPr lang="en-US" sz="1400"/>
                  <a:t>	</a:t>
                </a:r>
                <a:r>
                  <a:rPr lang="en-GB" sz="1400" smtClean="0">
                    <a:solidFill>
                      <a:srgbClr val="000000"/>
                    </a:solidFill>
                    <a:latin typeface="Brave Sans Mono"/>
                    <a:ea typeface="Brave Sans Mono"/>
                    <a:cs typeface="Brave Sans Mono"/>
                  </a:rPr>
                  <a:t>balance(</a:t>
                </a:r>
                <a:r>
                  <a:rPr lang="en-US" sz="1400">
                    <a:latin typeface="Brave Sans Mono"/>
                    <a:cs typeface="Brave Sans Mono"/>
                  </a:rPr>
                  <a:t>account(icard(thisATM))</a:t>
                </a:r>
                <a:r>
                  <a:rPr lang="en-GB" sz="1400" smtClean="0">
                    <a:solidFill>
                      <a:srgbClr val="000000"/>
                    </a:solidFill>
                    <a:latin typeface="Brave Sans Mono"/>
                    <a:ea typeface="Brave Sans Mono"/>
                    <a:cs typeface="Brave Sans Mono"/>
                  </a:rPr>
                  <a:t>) ≔</a:t>
                </a:r>
              </a:p>
              <a:p>
                <a:r>
                  <a:rPr lang="en-GB" sz="1400" smtClean="0">
                    <a:solidFill>
                      <a:srgbClr val="000000"/>
                    </a:solidFill>
                    <a:latin typeface="Brave Sans Mono"/>
                    <a:ea typeface="Brave Sans Mono"/>
                    <a:cs typeface="Brave Sans Mono"/>
                  </a:rPr>
                  <a:t>			 balance(</a:t>
                </a:r>
                <a:r>
                  <a:rPr lang="en-US" sz="1400">
                    <a:latin typeface="Brave Sans Mono"/>
                    <a:cs typeface="Brave Sans Mono"/>
                  </a:rPr>
                  <a:t>account(icard(thisATM))</a:t>
                </a:r>
                <a:r>
                  <a:rPr lang="en-GB" sz="1400" smtClean="0">
                    <a:solidFill>
                      <a:srgbClr val="000000"/>
                    </a:solidFill>
                    <a:latin typeface="Brave Sans Mono"/>
                    <a:ea typeface="Brave Sans Mono"/>
                    <a:cs typeface="Brave Sans Mono"/>
                  </a:rPr>
                  <a:t>) − amount</a:t>
                </a:r>
                <a:endParaRPr lang="en-GB" sz="1400">
                  <a:latin typeface="Brave Sans Mono"/>
                  <a:cs typeface="Brave Sans Mono"/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4574994" y="2233711"/>
                <a:ext cx="2127834" cy="30777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txBody>
              <a:bodyPr wrap="square">
                <a:spAutoFit/>
              </a:bodyPr>
              <a:lstStyle/>
              <a:p>
                <a:r>
                  <a:rPr lang="en-US" sz="1400">
                    <a:solidFill>
                      <a:srgbClr val="FF0000"/>
                    </a:solidFill>
                  </a:rPr>
                  <a:t>parameter:</a:t>
                </a:r>
                <a:r>
                  <a:rPr lang="en-US" sz="1400"/>
                  <a:t>  	</a:t>
                </a:r>
                <a:r>
                  <a:rPr lang="en-US" sz="1400">
                    <a:latin typeface="Brave Sans Mono"/>
                    <a:cs typeface="Brave Sans Mono"/>
                  </a:rPr>
                  <a:t>amount ∈ </a:t>
                </a:r>
                <a:r>
                  <a:rPr lang="en-GB" sz="1400" smtClean="0">
                    <a:solidFill>
                      <a:srgbClr val="000000"/>
                    </a:solidFill>
                    <a:latin typeface="Brave Sans Mono"/>
                    <a:ea typeface="Brave Sans Mono"/>
                    <a:cs typeface="Brave Sans Mono"/>
                  </a:rPr>
                  <a:t> ℕ1</a:t>
                </a:r>
              </a:p>
            </p:txBody>
          </p:sp>
        </p:grpSp>
        <p:sp>
          <p:nvSpPr>
            <p:cNvPr id="11" name="Rectangle 10"/>
            <p:cNvSpPr/>
            <p:nvPr/>
          </p:nvSpPr>
          <p:spPr>
            <a:xfrm>
              <a:off x="2796995" y="3678534"/>
              <a:ext cx="6133754" cy="30777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en-US" sz="1400">
                  <a:solidFill>
                    <a:srgbClr val="FF0000"/>
                  </a:solidFill>
                </a:rPr>
                <a:t>witness:</a:t>
              </a:r>
              <a:r>
                <a:rPr lang="en-US" sz="1400"/>
                <a:t>  	</a:t>
              </a:r>
              <a:r>
                <a:rPr lang="en-US" sz="1400">
                  <a:latin typeface="Brave Sans Mono"/>
                  <a:cs typeface="Brave Sans Mono"/>
                </a:rPr>
                <a:t>thisAccount = account(icard(thisATM))</a:t>
              </a:r>
              <a:endParaRPr lang="en-GB" sz="1400" smtClean="0">
                <a:solidFill>
                  <a:srgbClr val="000000"/>
                </a:solidFill>
                <a:latin typeface="Brave Sans Mono"/>
                <a:ea typeface="Brave Sans Mono"/>
                <a:cs typeface="Brave Sans Mono"/>
              </a:endParaRPr>
            </a:p>
          </p:txBody>
        </p:sp>
      </p:grpSp>
      <p:cxnSp>
        <p:nvCxnSpPr>
          <p:cNvPr id="14" name="Straight Arrow Connector 13"/>
          <p:cNvCxnSpPr/>
          <p:nvPr/>
        </p:nvCxnSpPr>
        <p:spPr>
          <a:xfrm rot="5400000">
            <a:off x="6217215" y="4717821"/>
            <a:ext cx="1510964" cy="7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98499" y="4093407"/>
            <a:ext cx="22762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A </a:t>
            </a:r>
            <a:r>
              <a:rPr lang="en-GB">
                <a:solidFill>
                  <a:srgbClr val="FF0000"/>
                </a:solidFill>
              </a:rPr>
              <a:t>witness</a:t>
            </a:r>
            <a:r>
              <a:rPr lang="en-GB"/>
              <a:t> shows the relationship with the old class instance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rcRect b="16106"/>
          <a:stretch>
            <a:fillRect/>
          </a:stretch>
        </p:blipFill>
        <p:spPr>
          <a:xfrm>
            <a:off x="-1" y="4982817"/>
            <a:ext cx="9108549" cy="187518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59163"/>
            <a:ext cx="9108549" cy="333424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Example – Refinement</a:t>
            </a:r>
          </a:p>
        </p:txBody>
      </p:sp>
      <p:grpSp>
        <p:nvGrpSpPr>
          <p:cNvPr id="3" name="Group 11"/>
          <p:cNvGrpSpPr/>
          <p:nvPr/>
        </p:nvGrpSpPr>
        <p:grpSpPr>
          <a:xfrm>
            <a:off x="2717800" y="2878146"/>
            <a:ext cx="6133755" cy="1225729"/>
            <a:chOff x="2796994" y="3334602"/>
            <a:chExt cx="6133755" cy="1225729"/>
          </a:xfrm>
        </p:grpSpPr>
        <p:grpSp>
          <p:nvGrpSpPr>
            <p:cNvPr id="4" name="Group 6"/>
            <p:cNvGrpSpPr/>
            <p:nvPr/>
          </p:nvGrpSpPr>
          <p:grpSpPr>
            <a:xfrm>
              <a:off x="2796994" y="3334602"/>
              <a:ext cx="6133755" cy="1225729"/>
              <a:chOff x="4574994" y="2233711"/>
              <a:chExt cx="2127834" cy="1225729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4574994" y="2936220"/>
                <a:ext cx="2127834" cy="52322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txBody>
              <a:bodyPr wrap="square">
                <a:spAutoFit/>
              </a:bodyPr>
              <a:lstStyle/>
              <a:p>
                <a:r>
                  <a:rPr lang="en-US" sz="1400">
                    <a:solidFill>
                      <a:srgbClr val="FF0000"/>
                    </a:solidFill>
                  </a:rPr>
                  <a:t>action:</a:t>
                </a:r>
                <a:r>
                  <a:rPr lang="en-US" sz="1400"/>
                  <a:t>	</a:t>
                </a:r>
                <a:r>
                  <a:rPr lang="en-GB" sz="1400" smtClean="0">
                    <a:solidFill>
                      <a:srgbClr val="000000"/>
                    </a:solidFill>
                    <a:latin typeface="Brave Sans Mono"/>
                    <a:ea typeface="Brave Sans Mono"/>
                    <a:cs typeface="Brave Sans Mono"/>
                  </a:rPr>
                  <a:t>balance(</a:t>
                </a:r>
                <a:r>
                  <a:rPr lang="en-US" sz="1400">
                    <a:latin typeface="Brave Sans Mono"/>
                    <a:cs typeface="Brave Sans Mono"/>
                  </a:rPr>
                  <a:t>account(icard(thisATM))</a:t>
                </a:r>
                <a:r>
                  <a:rPr lang="en-GB" sz="1400" smtClean="0">
                    <a:solidFill>
                      <a:srgbClr val="000000"/>
                    </a:solidFill>
                    <a:latin typeface="Brave Sans Mono"/>
                    <a:ea typeface="Brave Sans Mono"/>
                    <a:cs typeface="Brave Sans Mono"/>
                  </a:rPr>
                  <a:t>) ≔</a:t>
                </a:r>
              </a:p>
              <a:p>
                <a:r>
                  <a:rPr lang="en-GB" sz="1400" smtClean="0">
                    <a:solidFill>
                      <a:srgbClr val="000000"/>
                    </a:solidFill>
                    <a:latin typeface="Brave Sans Mono"/>
                    <a:ea typeface="Brave Sans Mono"/>
                    <a:cs typeface="Brave Sans Mono"/>
                  </a:rPr>
                  <a:t>			 balance(</a:t>
                </a:r>
                <a:r>
                  <a:rPr lang="en-US" sz="1400">
                    <a:latin typeface="Brave Sans Mono"/>
                    <a:cs typeface="Brave Sans Mono"/>
                  </a:rPr>
                  <a:t>account(icard(thisATM))</a:t>
                </a:r>
                <a:r>
                  <a:rPr lang="en-GB" sz="1400" smtClean="0">
                    <a:solidFill>
                      <a:srgbClr val="000000"/>
                    </a:solidFill>
                    <a:latin typeface="Brave Sans Mono"/>
                    <a:ea typeface="Brave Sans Mono"/>
                    <a:cs typeface="Brave Sans Mono"/>
                  </a:rPr>
                  <a:t>) − amount</a:t>
                </a:r>
                <a:endParaRPr lang="en-GB" sz="1400">
                  <a:latin typeface="Brave Sans Mono"/>
                  <a:cs typeface="Brave Sans Mono"/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4574994" y="2233711"/>
                <a:ext cx="2127834" cy="30777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txBody>
              <a:bodyPr wrap="square">
                <a:spAutoFit/>
              </a:bodyPr>
              <a:lstStyle/>
              <a:p>
                <a:r>
                  <a:rPr lang="en-US" sz="1400">
                    <a:solidFill>
                      <a:srgbClr val="FF0000"/>
                    </a:solidFill>
                  </a:rPr>
                  <a:t>parameter:</a:t>
                </a:r>
                <a:r>
                  <a:rPr lang="en-US" sz="1400"/>
                  <a:t>  	</a:t>
                </a:r>
                <a:r>
                  <a:rPr lang="en-US" sz="1400">
                    <a:latin typeface="Brave Sans Mono"/>
                    <a:cs typeface="Brave Sans Mono"/>
                  </a:rPr>
                  <a:t>amount ∈ </a:t>
                </a:r>
                <a:r>
                  <a:rPr lang="en-GB" sz="1400" smtClean="0">
                    <a:solidFill>
                      <a:srgbClr val="000000"/>
                    </a:solidFill>
                    <a:latin typeface="Brave Sans Mono"/>
                    <a:ea typeface="Brave Sans Mono"/>
                    <a:cs typeface="Brave Sans Mono"/>
                  </a:rPr>
                  <a:t> ℕ1</a:t>
                </a:r>
              </a:p>
            </p:txBody>
          </p:sp>
        </p:grpSp>
        <p:sp>
          <p:nvSpPr>
            <p:cNvPr id="11" name="Rectangle 10"/>
            <p:cNvSpPr/>
            <p:nvPr/>
          </p:nvSpPr>
          <p:spPr>
            <a:xfrm>
              <a:off x="2796995" y="3678534"/>
              <a:ext cx="6133754" cy="30777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en-US" sz="1400">
                  <a:solidFill>
                    <a:srgbClr val="FF0000"/>
                  </a:solidFill>
                </a:rPr>
                <a:t>witness:</a:t>
              </a:r>
              <a:r>
                <a:rPr lang="en-US" sz="1400"/>
                <a:t>  	</a:t>
              </a:r>
              <a:r>
                <a:rPr lang="en-US" sz="1400">
                  <a:latin typeface="Brave Sans Mono"/>
                  <a:cs typeface="Brave Sans Mono"/>
                </a:rPr>
                <a:t>thisAccount = account(icard(thisATM))</a:t>
              </a:r>
              <a:endParaRPr lang="en-GB" sz="1400" smtClean="0">
                <a:solidFill>
                  <a:srgbClr val="000000"/>
                </a:solidFill>
                <a:latin typeface="Brave Sans Mono"/>
                <a:ea typeface="Brave Sans Mono"/>
                <a:cs typeface="Brave Sans Mono"/>
              </a:endParaRPr>
            </a:p>
          </p:txBody>
        </p:sp>
      </p:grpSp>
      <p:cxnSp>
        <p:nvCxnSpPr>
          <p:cNvPr id="14" name="Straight Arrow Connector 13"/>
          <p:cNvCxnSpPr/>
          <p:nvPr/>
        </p:nvCxnSpPr>
        <p:spPr>
          <a:xfrm rot="5400000">
            <a:off x="6065138" y="4769737"/>
            <a:ext cx="1331725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4292600" y="5867400"/>
            <a:ext cx="1955800" cy="49609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/>
          <p:cNvSpPr txBox="1"/>
          <p:nvPr/>
        </p:nvSpPr>
        <p:spPr>
          <a:xfrm>
            <a:off x="215900" y="4282132"/>
            <a:ext cx="48133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A state invariant is needed to help the well-definedness proof of the use of </a:t>
            </a:r>
            <a:r>
              <a:rPr lang="en-GB">
                <a:solidFill>
                  <a:srgbClr val="FF0000"/>
                </a:solidFill>
              </a:rPr>
              <a:t>icard</a:t>
            </a:r>
            <a:r>
              <a:rPr lang="en-GB"/>
              <a:t> in </a:t>
            </a:r>
            <a:r>
              <a:rPr lang="en-GB">
                <a:solidFill>
                  <a:srgbClr val="FF0000"/>
                </a:solidFill>
              </a:rPr>
              <a:t>withdraw</a:t>
            </a:r>
            <a:r>
              <a:rPr lang="en-GB"/>
              <a:t> (because it’s a partial function)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/>
              <a:t>Refining Statemachines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GB"/>
              <a:t>Slides show state sets translation. </a:t>
            </a:r>
          </a:p>
          <a:p>
            <a:pPr algn="l"/>
            <a:r>
              <a:rPr lang="en-GB"/>
              <a:t>Also works using state function translation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Starting from a Simple Statemachine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" y="2254250"/>
            <a:ext cx="3759200" cy="23495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“Make a refinement of this Machine”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050" y="825500"/>
            <a:ext cx="3700922" cy="5461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646103" y="3086100"/>
            <a:ext cx="258349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Select Machine,</a:t>
            </a:r>
          </a:p>
          <a:p>
            <a:r>
              <a:rPr lang="en-GB"/>
              <a:t>click Button in Properties,</a:t>
            </a:r>
          </a:p>
          <a:p>
            <a:r>
              <a:rPr lang="en-GB"/>
              <a:t>Makes a starting point</a:t>
            </a:r>
          </a:p>
          <a:p>
            <a:r>
              <a:rPr lang="en-GB"/>
              <a:t> for refinement</a:t>
            </a:r>
          </a:p>
        </p:txBody>
      </p:sp>
      <p:cxnSp>
        <p:nvCxnSpPr>
          <p:cNvPr id="9" name="Straight Arrow Connector 8"/>
          <p:cNvCxnSpPr>
            <a:stCxn id="5" idx="1"/>
          </p:cNvCxnSpPr>
          <p:nvPr/>
        </p:nvCxnSpPr>
        <p:spPr>
          <a:xfrm rot="10800000" flipV="1">
            <a:off x="3111501" y="3686264"/>
            <a:ext cx="2534603" cy="20795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296360" y="2082800"/>
            <a:ext cx="2933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>
                <a:solidFill>
                  <a:srgbClr val="FF0000"/>
                </a:solidFill>
              </a:rPr>
              <a:t>Same as for Class Refinement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962900" cy="1470025"/>
          </a:xfrm>
        </p:spPr>
        <p:txBody>
          <a:bodyPr/>
          <a:lstStyle/>
          <a:p>
            <a:r>
              <a:rPr lang="en-GB"/>
              <a:t>Extending Context Diagrams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gives us..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800" y="1562100"/>
            <a:ext cx="2514600" cy="18669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300" y="3429000"/>
            <a:ext cx="3073400" cy="2006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1802" y="-17074"/>
            <a:ext cx="4272198" cy="687507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541443" y="5752068"/>
            <a:ext cx="1467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RefinedStates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36611" y="1008102"/>
            <a:ext cx="2232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Refined Statemachine</a:t>
            </a:r>
          </a:p>
        </p:txBody>
      </p:sp>
      <p:cxnSp>
        <p:nvCxnSpPr>
          <p:cNvPr id="10" name="Straight Arrow Connector 9"/>
          <p:cNvCxnSpPr>
            <a:stCxn id="8" idx="2"/>
          </p:cNvCxnSpPr>
          <p:nvPr/>
        </p:nvCxnSpPr>
        <p:spPr>
          <a:xfrm rot="16200000" flipH="1">
            <a:off x="2371467" y="1558667"/>
            <a:ext cx="387866" cy="25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0"/>
          </p:cNvCxnSpPr>
          <p:nvPr/>
        </p:nvCxnSpPr>
        <p:spPr>
          <a:xfrm rot="16200000" flipV="1">
            <a:off x="1570623" y="5047588"/>
            <a:ext cx="570468" cy="8384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0"/>
          </p:cNvCxnSpPr>
          <p:nvPr/>
        </p:nvCxnSpPr>
        <p:spPr>
          <a:xfrm rot="5400000" flipH="1" flipV="1">
            <a:off x="2356699" y="5100006"/>
            <a:ext cx="570467" cy="7336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urved Connector 8"/>
          <p:cNvCxnSpPr/>
          <p:nvPr/>
        </p:nvCxnSpPr>
        <p:spPr>
          <a:xfrm rot="5400000">
            <a:off x="1991627" y="3217177"/>
            <a:ext cx="825500" cy="258547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518884" y="3090902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contains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What </a:t>
            </a:r>
            <a:r>
              <a:rPr lang="en-GB">
                <a:solidFill>
                  <a:srgbClr val="FF0000"/>
                </a:solidFill>
              </a:rPr>
              <a:t>can</a:t>
            </a:r>
            <a:r>
              <a:rPr lang="en-GB"/>
              <a:t> we do?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Refine the existing transitions</a:t>
            </a:r>
          </a:p>
          <a:p>
            <a:r>
              <a:rPr lang="en-GB"/>
              <a:t>	strengthen guards</a:t>
            </a:r>
          </a:p>
          <a:p>
            <a:r>
              <a:rPr lang="en-GB"/>
              <a:t>	add actions to alter any new variables</a:t>
            </a:r>
          </a:p>
          <a:p>
            <a:r>
              <a:rPr lang="en-GB"/>
              <a:t>	split transitions (as long as they have same source and target state)</a:t>
            </a:r>
          </a:p>
          <a:p>
            <a:endParaRPr lang="en-GB"/>
          </a:p>
          <a:p>
            <a:r>
              <a:rPr lang="en-GB"/>
              <a:t>Can add things to a state</a:t>
            </a:r>
          </a:p>
          <a:p>
            <a:r>
              <a:rPr lang="en-GB"/>
              <a:t>	Invariants</a:t>
            </a:r>
          </a:p>
          <a:p>
            <a:r>
              <a:rPr lang="en-GB"/>
              <a:t>	Nested State-machines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What we </a:t>
            </a:r>
            <a:r>
              <a:rPr lang="en-GB">
                <a:solidFill>
                  <a:srgbClr val="FF0000"/>
                </a:solidFill>
              </a:rPr>
              <a:t>can’t</a:t>
            </a:r>
            <a:r>
              <a:rPr lang="en-GB"/>
              <a:t> do (when refining statemachines)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Cannot add new states</a:t>
            </a:r>
          </a:p>
          <a:p>
            <a:r>
              <a:rPr lang="en-GB"/>
              <a:t>	state sets – would contradict the existing partition invariant</a:t>
            </a:r>
          </a:p>
          <a:p>
            <a:r>
              <a:rPr lang="en-GB"/>
              <a:t>	state function – would alter the exisiting enumerated type</a:t>
            </a:r>
          </a:p>
          <a:p>
            <a:endParaRPr lang="en-GB"/>
          </a:p>
          <a:p>
            <a:endParaRPr lang="en-GB"/>
          </a:p>
          <a:p>
            <a:r>
              <a:rPr lang="en-GB"/>
              <a:t>Cannot add completely new transitions</a:t>
            </a:r>
          </a:p>
          <a:p>
            <a:r>
              <a:rPr lang="en-GB"/>
              <a:t>	new events must not alter old variables (e.g. state change would)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/>
              <a:t>Transition Splitting – Preparing for a Nested Statemachine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59188" y="5586968"/>
            <a:ext cx="29733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t2 has been split into 2 ‘cases’</a:t>
            </a:r>
          </a:p>
          <a:p>
            <a:r>
              <a:rPr lang="en-GB"/>
              <a:t>(both refine t2)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350" y="1270000"/>
            <a:ext cx="2400300" cy="18034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350" y="3263900"/>
            <a:ext cx="3322261" cy="20574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2700" y="1092200"/>
            <a:ext cx="3810000" cy="54109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Adding a Nested Statemachine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rcRect l="4256" r="17025"/>
          <a:stretch>
            <a:fillRect/>
          </a:stretch>
        </p:blipFill>
        <p:spPr>
          <a:xfrm>
            <a:off x="5775854" y="1269999"/>
            <a:ext cx="2769229" cy="4965205"/>
          </a:xfrm>
          <a:prstGeom prst="rect">
            <a:avLst/>
          </a:prstGeom>
          <a:ln w="38100">
            <a:solidFill>
              <a:srgbClr val="CCFFCC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900" y="1524000"/>
            <a:ext cx="4521200" cy="3594100"/>
          </a:xfrm>
          <a:prstGeom prst="rect">
            <a:avLst/>
          </a:prstGeom>
        </p:spPr>
      </p:pic>
      <p:sp>
        <p:nvSpPr>
          <p:cNvPr id="16" name="Freeform 15"/>
          <p:cNvSpPr/>
          <p:nvPr/>
        </p:nvSpPr>
        <p:spPr>
          <a:xfrm>
            <a:off x="2184400" y="3162300"/>
            <a:ext cx="4318000" cy="2482850"/>
          </a:xfrm>
          <a:custGeom>
            <a:avLst/>
            <a:gdLst>
              <a:gd name="connsiteX0" fmla="*/ 508000 w 4318000"/>
              <a:gd name="connsiteY0" fmla="*/ 0 h 2482850"/>
              <a:gd name="connsiteX1" fmla="*/ 635000 w 4318000"/>
              <a:gd name="connsiteY1" fmla="*/ 2146300 h 2482850"/>
              <a:gd name="connsiteX2" fmla="*/ 4318000 w 4318000"/>
              <a:gd name="connsiteY2" fmla="*/ 2019300 h 2482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18000" h="2482850">
                <a:moveTo>
                  <a:pt x="508000" y="0"/>
                </a:moveTo>
                <a:cubicBezTo>
                  <a:pt x="254000" y="904875"/>
                  <a:pt x="0" y="1809750"/>
                  <a:pt x="635000" y="2146300"/>
                </a:cubicBezTo>
                <a:cubicBezTo>
                  <a:pt x="1270000" y="2482850"/>
                  <a:pt x="4318000" y="2019300"/>
                  <a:pt x="4318000" y="2019300"/>
                </a:cubicBezTo>
              </a:path>
            </a:pathLst>
          </a:custGeom>
          <a:ln w="3175">
            <a:prstDash val="sysDot"/>
            <a:headEnd type="arrow" w="med" len="lg"/>
            <a:tailEnd type="non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Freeform 16"/>
          <p:cNvSpPr/>
          <p:nvPr/>
        </p:nvSpPr>
        <p:spPr>
          <a:xfrm>
            <a:off x="1147233" y="3314700"/>
            <a:ext cx="6802967" cy="2885017"/>
          </a:xfrm>
          <a:custGeom>
            <a:avLst/>
            <a:gdLst>
              <a:gd name="connsiteX0" fmla="*/ 732367 w 6802967"/>
              <a:gd name="connsiteY0" fmla="*/ 0 h 2885017"/>
              <a:gd name="connsiteX1" fmla="*/ 1011767 w 6802967"/>
              <a:gd name="connsiteY1" fmla="*/ 2565400 h 2885017"/>
              <a:gd name="connsiteX2" fmla="*/ 6802967 w 6802967"/>
              <a:gd name="connsiteY2" fmla="*/ 1917700 h 28850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02967" h="2885017">
                <a:moveTo>
                  <a:pt x="732367" y="0"/>
                </a:moveTo>
                <a:cubicBezTo>
                  <a:pt x="366183" y="1122891"/>
                  <a:pt x="0" y="2245783"/>
                  <a:pt x="1011767" y="2565400"/>
                </a:cubicBezTo>
                <a:cubicBezTo>
                  <a:pt x="2023534" y="2885017"/>
                  <a:pt x="6802967" y="1917700"/>
                  <a:pt x="6802967" y="1917700"/>
                </a:cubicBezTo>
              </a:path>
            </a:pathLst>
          </a:custGeom>
          <a:ln w="3175">
            <a:prstDash val="sysDot"/>
            <a:headEnd type="arrow" w="med" len="lg"/>
            <a:tailEnd type="non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Freeform 17"/>
          <p:cNvSpPr/>
          <p:nvPr/>
        </p:nvSpPr>
        <p:spPr>
          <a:xfrm>
            <a:off x="1828800" y="1549400"/>
            <a:ext cx="5448300" cy="1409700"/>
          </a:xfrm>
          <a:custGeom>
            <a:avLst/>
            <a:gdLst>
              <a:gd name="connsiteX0" fmla="*/ 0 w 5448300"/>
              <a:gd name="connsiteY0" fmla="*/ 1409700 h 1409700"/>
              <a:gd name="connsiteX1" fmla="*/ 1638300 w 5448300"/>
              <a:gd name="connsiteY1" fmla="*/ 0 h 1409700"/>
              <a:gd name="connsiteX2" fmla="*/ 5448300 w 5448300"/>
              <a:gd name="connsiteY2" fmla="*/ 558800 h 1409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48300" h="1409700">
                <a:moveTo>
                  <a:pt x="0" y="1409700"/>
                </a:moveTo>
                <a:cubicBezTo>
                  <a:pt x="365125" y="775758"/>
                  <a:pt x="730250" y="141817"/>
                  <a:pt x="1638300" y="0"/>
                </a:cubicBezTo>
                <a:lnTo>
                  <a:pt x="5448300" y="558800"/>
                </a:lnTo>
              </a:path>
            </a:pathLst>
          </a:custGeom>
          <a:ln w="3175">
            <a:prstDash val="sysDot"/>
            <a:headEnd type="arrow" w="med" len="lg"/>
            <a:tailEnd type="non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xtBox 18"/>
          <p:cNvSpPr txBox="1"/>
          <p:nvPr/>
        </p:nvSpPr>
        <p:spPr>
          <a:xfrm>
            <a:off x="2978926" y="1085333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elaborates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4318000" y="4192588"/>
            <a:ext cx="1457854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Translation of Refinement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00" y="2703226"/>
            <a:ext cx="4572000" cy="217357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1300" y="1587199"/>
            <a:ext cx="3759200" cy="4433318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Example – Card Validation by PIN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In the ATM example, add a refinement to explain how card validation works.</a:t>
            </a:r>
          </a:p>
          <a:p>
            <a:endParaRPr lang="en-GB"/>
          </a:p>
          <a:p>
            <a:r>
              <a:rPr lang="en-GB"/>
              <a:t>There is a PIN number associated with a card. </a:t>
            </a:r>
          </a:p>
          <a:p>
            <a:r>
              <a:rPr lang="en-GB"/>
              <a:t>A number is entered at the ATM.</a:t>
            </a:r>
          </a:p>
          <a:p>
            <a:r>
              <a:rPr lang="en-GB"/>
              <a:t> If the number matches the inserted cards PIN the validation succeeds.</a:t>
            </a:r>
          </a:p>
          <a:p>
            <a:r>
              <a:rPr lang="en-GB"/>
              <a:t> If the number doesn’t match the PIN the validation fails.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Refined Class Diagram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00" y="1066800"/>
            <a:ext cx="6692900" cy="3439642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5321300" y="2374900"/>
            <a:ext cx="1308100" cy="5588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2796995" y="4752777"/>
            <a:ext cx="5686605" cy="30777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>
                <a:solidFill>
                  <a:srgbClr val="FF0000"/>
                </a:solidFill>
              </a:rPr>
              <a:t>action:</a:t>
            </a:r>
            <a:r>
              <a:rPr lang="en-US" sz="1400"/>
              <a:t>	pin(thisCard) := n</a:t>
            </a:r>
            <a:endParaRPr lang="en-GB" sz="1400">
              <a:latin typeface="Brave Sans Mono"/>
              <a:cs typeface="Brave Sans Mono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796995" y="4390653"/>
            <a:ext cx="5686605" cy="30777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>
                <a:solidFill>
                  <a:srgbClr val="FF0000"/>
                </a:solidFill>
              </a:rPr>
              <a:t>parameter:</a:t>
            </a:r>
            <a:r>
              <a:rPr lang="en-US" sz="1400"/>
              <a:t>  	</a:t>
            </a:r>
            <a:r>
              <a:rPr lang="en-US" sz="1400">
                <a:latin typeface="Brave Sans Mono"/>
                <a:cs typeface="Brave Sans Mono"/>
              </a:rPr>
              <a:t>n ∈ </a:t>
            </a:r>
            <a:r>
              <a:rPr lang="en-GB" sz="1400" smtClean="0">
                <a:solidFill>
                  <a:srgbClr val="000000"/>
                </a:solidFill>
                <a:latin typeface="Brave Sans Mono"/>
                <a:ea typeface="Brave Sans Mono"/>
                <a:cs typeface="Brave Sans Mono"/>
              </a:rPr>
              <a:t> ℕ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rot="16200000" flipV="1">
            <a:off x="5500874" y="3770127"/>
            <a:ext cx="1152153" cy="889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Refined Statemachine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350" y="2324100"/>
            <a:ext cx="8369300" cy="3213100"/>
          </a:xfrm>
          <a:prstGeom prst="rect">
            <a:avLst/>
          </a:prstGeom>
        </p:spPr>
      </p:pic>
      <p:sp>
        <p:nvSpPr>
          <p:cNvPr id="10" name="Oval 9"/>
          <p:cNvSpPr/>
          <p:nvPr/>
        </p:nvSpPr>
        <p:spPr>
          <a:xfrm>
            <a:off x="4013200" y="3124200"/>
            <a:ext cx="2692400" cy="26289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New nested statemachine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00" y="2590800"/>
            <a:ext cx="8674100" cy="2754449"/>
          </a:xfrm>
          <a:prstGeom prst="rect">
            <a:avLst/>
          </a:prstGeom>
        </p:spPr>
      </p:pic>
      <p:grpSp>
        <p:nvGrpSpPr>
          <p:cNvPr id="21" name="Group 20"/>
          <p:cNvGrpSpPr/>
          <p:nvPr/>
        </p:nvGrpSpPr>
        <p:grpSpPr>
          <a:xfrm>
            <a:off x="2645937" y="2013346"/>
            <a:ext cx="3702156" cy="615554"/>
            <a:chOff x="2480837" y="1975246"/>
            <a:chExt cx="3702156" cy="615554"/>
          </a:xfrm>
        </p:grpSpPr>
        <p:sp>
          <p:nvSpPr>
            <p:cNvPr id="15" name="Rectangle 14"/>
            <p:cNvSpPr/>
            <p:nvPr/>
          </p:nvSpPr>
          <p:spPr>
            <a:xfrm>
              <a:off x="2480838" y="2283023"/>
              <a:ext cx="3702155" cy="30777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txBody>
            <a:bodyPr wrap="none">
              <a:spAutoFit/>
            </a:bodyPr>
            <a:lstStyle/>
            <a:p>
              <a:r>
                <a:rPr lang="en-US" sz="1400">
                  <a:solidFill>
                    <a:srgbClr val="FF0000"/>
                  </a:solidFill>
                </a:rPr>
                <a:t>guard:</a:t>
              </a:r>
              <a:r>
                <a:rPr lang="en-US" sz="1400"/>
                <a:t>  	</a:t>
              </a:r>
              <a:r>
                <a:rPr lang="en-GB" sz="1400" smtClean="0">
                  <a:solidFill>
                    <a:srgbClr val="000000"/>
                  </a:solidFill>
                  <a:latin typeface="Brave Sans Mono"/>
                  <a:ea typeface="Brave Sans Mono"/>
                  <a:cs typeface="Brave Sans Mono"/>
                </a:rPr>
                <a:t>n = pin(icard(thisATM))</a:t>
              </a:r>
              <a:endParaRPr lang="en-GB" sz="140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480837" y="1975246"/>
              <a:ext cx="3702155" cy="30777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en-US" sz="1400">
                  <a:solidFill>
                    <a:srgbClr val="FF0000"/>
                  </a:solidFill>
                </a:rPr>
                <a:t>parameter:</a:t>
              </a:r>
              <a:r>
                <a:rPr lang="en-US" sz="1400"/>
                <a:t>  	</a:t>
              </a:r>
              <a:r>
                <a:rPr lang="en-US" sz="1400">
                  <a:latin typeface="Brave Sans Mono"/>
                  <a:cs typeface="Brave Sans Mono"/>
                </a:rPr>
                <a:t>n ∈ </a:t>
              </a:r>
              <a:r>
                <a:rPr lang="en-GB" sz="1400" smtClean="0">
                  <a:solidFill>
                    <a:srgbClr val="000000"/>
                  </a:solidFill>
                  <a:latin typeface="Brave Sans Mono"/>
                  <a:ea typeface="Brave Sans Mono"/>
                  <a:cs typeface="Brave Sans Mono"/>
                </a:rPr>
                <a:t>ℕ</a:t>
              </a:r>
              <a:endParaRPr lang="en-GB" sz="1400">
                <a:latin typeface="Brave Sans Mono"/>
                <a:cs typeface="Brave Sans Mono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2785638" y="5256349"/>
            <a:ext cx="3702155" cy="615554"/>
            <a:chOff x="2785638" y="5037472"/>
            <a:chExt cx="3702155" cy="615554"/>
          </a:xfrm>
        </p:grpSpPr>
        <p:sp>
          <p:nvSpPr>
            <p:cNvPr id="16" name="Rectangle 15"/>
            <p:cNvSpPr/>
            <p:nvPr/>
          </p:nvSpPr>
          <p:spPr>
            <a:xfrm>
              <a:off x="2785638" y="5345249"/>
              <a:ext cx="3702155" cy="30777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txBody>
            <a:bodyPr wrap="none">
              <a:spAutoFit/>
            </a:bodyPr>
            <a:lstStyle/>
            <a:p>
              <a:r>
                <a:rPr lang="en-US" sz="1400">
                  <a:solidFill>
                    <a:srgbClr val="FF0000"/>
                  </a:solidFill>
                </a:rPr>
                <a:t>guard:</a:t>
              </a:r>
              <a:r>
                <a:rPr lang="en-US" sz="1400"/>
                <a:t>  	</a:t>
              </a:r>
              <a:r>
                <a:rPr lang="en-GB" sz="1400" smtClean="0">
                  <a:solidFill>
                    <a:srgbClr val="000000"/>
                  </a:solidFill>
                  <a:latin typeface="Brave Sans Mono"/>
                  <a:ea typeface="Brave Sans Mono"/>
                  <a:cs typeface="Brave Sans Mono"/>
                </a:rPr>
                <a:t>n ≠ pin (icard(thisATM))</a:t>
              </a:r>
              <a:endParaRPr lang="en-GB" sz="140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785638" y="5037472"/>
              <a:ext cx="3702155" cy="30777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en-US" sz="1400">
                  <a:solidFill>
                    <a:srgbClr val="FF0000"/>
                  </a:solidFill>
                </a:rPr>
                <a:t>parameter:</a:t>
              </a:r>
              <a:r>
                <a:rPr lang="en-US" sz="1400"/>
                <a:t>  	</a:t>
              </a:r>
              <a:r>
                <a:rPr lang="en-US" sz="1400">
                  <a:latin typeface="Brave Sans Mono"/>
                  <a:cs typeface="Brave Sans Mono"/>
                </a:rPr>
                <a:t>n ∈ </a:t>
              </a:r>
              <a:r>
                <a:rPr lang="en-GB" sz="1400" smtClean="0">
                  <a:solidFill>
                    <a:srgbClr val="000000"/>
                  </a:solidFill>
                  <a:latin typeface="Brave Sans Mono"/>
                  <a:ea typeface="Brave Sans Mono"/>
                  <a:cs typeface="Brave Sans Mono"/>
                </a:rPr>
                <a:t>ℕ</a:t>
              </a:r>
              <a:endParaRPr lang="en-GB" sz="1400">
                <a:latin typeface="Brave Sans Mono"/>
                <a:cs typeface="Brave Sans Mono"/>
              </a:endParaRPr>
            </a:p>
          </p:txBody>
        </p:sp>
      </p:grpSp>
      <p:cxnSp>
        <p:nvCxnSpPr>
          <p:cNvPr id="23" name="Straight Arrow Connector 22"/>
          <p:cNvCxnSpPr/>
          <p:nvPr/>
        </p:nvCxnSpPr>
        <p:spPr>
          <a:xfrm rot="16200000" flipH="1">
            <a:off x="3200400" y="2882900"/>
            <a:ext cx="1079500" cy="5715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rot="5400000" flipH="1" flipV="1">
            <a:off x="3366226" y="4596675"/>
            <a:ext cx="900249" cy="4191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Starting from a Context Diagram with a Class Type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00" y="2667000"/>
            <a:ext cx="2565400" cy="1524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7650" y="1320800"/>
            <a:ext cx="4838700" cy="42164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New nested statemachine – transition elaboration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3439222"/>
            <a:ext cx="8674100" cy="275444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349" y="1172272"/>
            <a:ext cx="5117351" cy="1964628"/>
          </a:xfrm>
          <a:prstGeom prst="rect">
            <a:avLst/>
          </a:prstGeom>
        </p:spPr>
      </p:pic>
      <p:sp>
        <p:nvSpPr>
          <p:cNvPr id="12" name="Freeform 11"/>
          <p:cNvSpPr/>
          <p:nvPr/>
        </p:nvSpPr>
        <p:spPr>
          <a:xfrm>
            <a:off x="1663700" y="1955800"/>
            <a:ext cx="749300" cy="2870200"/>
          </a:xfrm>
          <a:custGeom>
            <a:avLst/>
            <a:gdLst>
              <a:gd name="connsiteX0" fmla="*/ 0 w 749300"/>
              <a:gd name="connsiteY0" fmla="*/ 2870200 h 2870200"/>
              <a:gd name="connsiteX1" fmla="*/ 495300 w 749300"/>
              <a:gd name="connsiteY1" fmla="*/ 2057400 h 2870200"/>
              <a:gd name="connsiteX2" fmla="*/ 749300 w 749300"/>
              <a:gd name="connsiteY2" fmla="*/ 0 h 287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9300" h="2870200">
                <a:moveTo>
                  <a:pt x="0" y="2870200"/>
                </a:moveTo>
                <a:cubicBezTo>
                  <a:pt x="185208" y="2702983"/>
                  <a:pt x="370417" y="2535767"/>
                  <a:pt x="495300" y="2057400"/>
                </a:cubicBezTo>
                <a:cubicBezTo>
                  <a:pt x="620183" y="1579033"/>
                  <a:pt x="684741" y="789516"/>
                  <a:pt x="749300" y="0"/>
                </a:cubicBezTo>
              </a:path>
            </a:pathLst>
          </a:cu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Freeform 12"/>
          <p:cNvSpPr/>
          <p:nvPr/>
        </p:nvSpPr>
        <p:spPr>
          <a:xfrm>
            <a:off x="4343400" y="865717"/>
            <a:ext cx="4218517" cy="3287183"/>
          </a:xfrm>
          <a:custGeom>
            <a:avLst/>
            <a:gdLst>
              <a:gd name="connsiteX0" fmla="*/ 3505200 w 4218517"/>
              <a:gd name="connsiteY0" fmla="*/ 3287183 h 3287183"/>
              <a:gd name="connsiteX1" fmla="*/ 3860800 w 4218517"/>
              <a:gd name="connsiteY1" fmla="*/ 1013883 h 3287183"/>
              <a:gd name="connsiteX2" fmla="*/ 1358900 w 4218517"/>
              <a:gd name="connsiteY2" fmla="*/ 10583 h 3287183"/>
              <a:gd name="connsiteX3" fmla="*/ 0 w 4218517"/>
              <a:gd name="connsiteY3" fmla="*/ 950383 h 32871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18517" h="3287183">
                <a:moveTo>
                  <a:pt x="3505200" y="3287183"/>
                </a:moveTo>
                <a:cubicBezTo>
                  <a:pt x="3861858" y="2423583"/>
                  <a:pt x="4218517" y="1559983"/>
                  <a:pt x="3860800" y="1013883"/>
                </a:cubicBezTo>
                <a:cubicBezTo>
                  <a:pt x="3503083" y="467783"/>
                  <a:pt x="2002367" y="21166"/>
                  <a:pt x="1358900" y="10583"/>
                </a:cubicBezTo>
                <a:cubicBezTo>
                  <a:pt x="715433" y="0"/>
                  <a:pt x="0" y="950383"/>
                  <a:pt x="0" y="950383"/>
                </a:cubicBezTo>
              </a:path>
            </a:pathLst>
          </a:cu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Freeform 13"/>
          <p:cNvSpPr/>
          <p:nvPr/>
        </p:nvSpPr>
        <p:spPr>
          <a:xfrm>
            <a:off x="2654300" y="2743200"/>
            <a:ext cx="4483100" cy="2781300"/>
          </a:xfrm>
          <a:custGeom>
            <a:avLst/>
            <a:gdLst>
              <a:gd name="connsiteX0" fmla="*/ 4483100 w 4483100"/>
              <a:gd name="connsiteY0" fmla="*/ 2781300 h 2781300"/>
              <a:gd name="connsiteX1" fmla="*/ 2286000 w 4483100"/>
              <a:gd name="connsiteY1" fmla="*/ 787400 h 2781300"/>
              <a:gd name="connsiteX2" fmla="*/ 457200 w 4483100"/>
              <a:gd name="connsiteY2" fmla="*/ 977900 h 2781300"/>
              <a:gd name="connsiteX3" fmla="*/ 0 w 4483100"/>
              <a:gd name="connsiteY3" fmla="*/ 0 h 278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83100" h="2781300">
                <a:moveTo>
                  <a:pt x="4483100" y="2781300"/>
                </a:moveTo>
                <a:cubicBezTo>
                  <a:pt x="3720041" y="1934633"/>
                  <a:pt x="2956983" y="1087967"/>
                  <a:pt x="2286000" y="787400"/>
                </a:cubicBezTo>
                <a:cubicBezTo>
                  <a:pt x="1615017" y="486833"/>
                  <a:pt x="838200" y="1109133"/>
                  <a:pt x="457200" y="977900"/>
                </a:cubicBezTo>
                <a:cubicBezTo>
                  <a:pt x="76200" y="846667"/>
                  <a:pt x="0" y="0"/>
                  <a:pt x="0" y="0"/>
                </a:cubicBezTo>
              </a:path>
            </a:pathLst>
          </a:cu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Extended Class Types</a:t>
            </a:r>
          </a:p>
          <a:p>
            <a:endParaRPr lang="en-GB"/>
          </a:p>
          <a:p>
            <a:r>
              <a:rPr lang="en-GB"/>
              <a:t>Refined Classes &amp; Inherited Attributes</a:t>
            </a:r>
          </a:p>
          <a:p>
            <a:endParaRPr lang="en-GB"/>
          </a:p>
          <a:p>
            <a:r>
              <a:rPr lang="en-GB"/>
              <a:t>Moving events between classes</a:t>
            </a:r>
          </a:p>
          <a:p>
            <a:endParaRPr lang="en-GB"/>
          </a:p>
          <a:p>
            <a:r>
              <a:rPr lang="en-GB"/>
              <a:t>Statemachine refinement</a:t>
            </a:r>
          </a:p>
          <a:p>
            <a:r>
              <a:rPr lang="en-GB"/>
              <a:t>	transition splitting</a:t>
            </a:r>
          </a:p>
          <a:p>
            <a:r>
              <a:rPr lang="en-GB"/>
              <a:t>	nested statemachines</a:t>
            </a:r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Make an Extension of this Context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700" y="1079500"/>
            <a:ext cx="5486400" cy="515885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400800" y="3086100"/>
            <a:ext cx="282267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1) Select context,</a:t>
            </a:r>
          </a:p>
          <a:p>
            <a:r>
              <a:rPr lang="en-GB"/>
              <a:t>2) Click Button in Properties,</a:t>
            </a:r>
          </a:p>
          <a:p>
            <a:r>
              <a:rPr lang="en-GB"/>
              <a:t>3) Makes a starting point</a:t>
            </a:r>
          </a:p>
          <a:p>
            <a:r>
              <a:rPr lang="en-GB"/>
              <a:t> for extending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rot="10800000" flipV="1">
            <a:off x="3924302" y="3686262"/>
            <a:ext cx="2476498" cy="21557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Provides a basis for extending classtypes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5750" y="2660650"/>
            <a:ext cx="1892300" cy="15367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4350" y="2139950"/>
            <a:ext cx="2044700" cy="25781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23900" y="1574800"/>
            <a:ext cx="2994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An empty </a:t>
            </a:r>
            <a:r>
              <a:rPr lang="en-GB">
                <a:solidFill>
                  <a:srgbClr val="FF0000"/>
                </a:solidFill>
              </a:rPr>
              <a:t>ExtendedClassType</a:t>
            </a:r>
          </a:p>
        </p:txBody>
      </p:sp>
      <p:cxnSp>
        <p:nvCxnSpPr>
          <p:cNvPr id="8" name="Straight Arrow Connector 7"/>
          <p:cNvCxnSpPr>
            <a:stCxn id="6" idx="2"/>
          </p:cNvCxnSpPr>
          <p:nvPr/>
        </p:nvCxnSpPr>
        <p:spPr>
          <a:xfrm rot="16200000" flipH="1">
            <a:off x="1888923" y="2276273"/>
            <a:ext cx="716518" cy="522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Add Attributes and Axioms to Extend ClassType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150" y="2178050"/>
            <a:ext cx="2806700" cy="20701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3950" y="1606550"/>
            <a:ext cx="5295900" cy="44069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/>
              <a:t>Refining Class Diagrams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900" y="0"/>
            <a:ext cx="3467100" cy="1358900"/>
          </a:xfrm>
        </p:spPr>
        <p:txBody>
          <a:bodyPr/>
          <a:lstStyle/>
          <a:p>
            <a:r>
              <a:rPr lang="en-GB"/>
              <a:t>Starting from a Class Diagram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00" y="2012950"/>
            <a:ext cx="3467100" cy="28321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2403" y="0"/>
            <a:ext cx="4761597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“Make a refinement of this Machine”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050" y="825500"/>
            <a:ext cx="3700922" cy="5461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646103" y="3086100"/>
            <a:ext cx="258349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Select Machine,</a:t>
            </a:r>
          </a:p>
          <a:p>
            <a:r>
              <a:rPr lang="en-GB"/>
              <a:t>click Button in Properties,</a:t>
            </a:r>
          </a:p>
          <a:p>
            <a:r>
              <a:rPr lang="en-GB"/>
              <a:t>Makes a starting point</a:t>
            </a:r>
          </a:p>
          <a:p>
            <a:r>
              <a:rPr lang="en-GB"/>
              <a:t> for refinement</a:t>
            </a:r>
          </a:p>
        </p:txBody>
      </p:sp>
      <p:cxnSp>
        <p:nvCxnSpPr>
          <p:cNvPr id="9" name="Straight Arrow Connector 8"/>
          <p:cNvCxnSpPr>
            <a:stCxn id="5" idx="1"/>
          </p:cNvCxnSpPr>
          <p:nvPr/>
        </p:nvCxnSpPr>
        <p:spPr>
          <a:xfrm rot="10800000" flipV="1">
            <a:off x="3111501" y="3686264"/>
            <a:ext cx="2534603" cy="20795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4006</TotalTime>
  <Words>586</Words>
  <Application>Microsoft Macintosh PowerPoint</Application>
  <PresentationFormat>On-screen Show (4:3)</PresentationFormat>
  <Paragraphs>132</Paragraphs>
  <Slides>31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Office Theme</vt:lpstr>
      <vt:lpstr> Refinement in UML-B</vt:lpstr>
      <vt:lpstr>Extending Context Diagrams</vt:lpstr>
      <vt:lpstr>Starting from a Context Diagram with a Class Type</vt:lpstr>
      <vt:lpstr>Make an Extension of this Context</vt:lpstr>
      <vt:lpstr>Provides a basis for extending classtypes</vt:lpstr>
      <vt:lpstr>Add Attributes and Axioms to Extend ClassType</vt:lpstr>
      <vt:lpstr>Refining Class Diagrams</vt:lpstr>
      <vt:lpstr>Starting from a Class Diagram </vt:lpstr>
      <vt:lpstr>“Make a refinement of this Machine”</vt:lpstr>
      <vt:lpstr>Basis for refinement</vt:lpstr>
      <vt:lpstr>Refine a Class</vt:lpstr>
      <vt:lpstr>Example – Bank Accounts and ATMs</vt:lpstr>
      <vt:lpstr>Example – Abstract</vt:lpstr>
      <vt:lpstr>Example – Refinement</vt:lpstr>
      <vt:lpstr>Example – Refinement</vt:lpstr>
      <vt:lpstr>Example – Refinement</vt:lpstr>
      <vt:lpstr>Refining Statemachines</vt:lpstr>
      <vt:lpstr>Starting from a Simple Statemachine</vt:lpstr>
      <vt:lpstr>“Make a refinement of this Machine”</vt:lpstr>
      <vt:lpstr>gives us..</vt:lpstr>
      <vt:lpstr>What can we do?</vt:lpstr>
      <vt:lpstr>What we can’t do (when refining statemachines)</vt:lpstr>
      <vt:lpstr>Transition Splitting – Preparing for a Nested Statemachine</vt:lpstr>
      <vt:lpstr>Adding a Nested Statemachine</vt:lpstr>
      <vt:lpstr>Translation of Refinement</vt:lpstr>
      <vt:lpstr>Example – Card Validation by PIN</vt:lpstr>
      <vt:lpstr>Refined Class Diagram</vt:lpstr>
      <vt:lpstr>Refined Statemachine</vt:lpstr>
      <vt:lpstr>New nested statemachine</vt:lpstr>
      <vt:lpstr>New nested statemachine – transition elaboration</vt:lpstr>
      <vt:lpstr>Summary</vt:lpstr>
    </vt:vector>
  </TitlesOfParts>
  <Company>University of Southampton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UML-B Class Diagrams</dc:title>
  <dc:creator>Colin Snook</dc:creator>
  <cp:lastModifiedBy>Colin Snook</cp:lastModifiedBy>
  <cp:revision>84</cp:revision>
  <cp:lastPrinted>2010-04-19T21:57:24Z</cp:lastPrinted>
  <dcterms:created xsi:type="dcterms:W3CDTF">2011-07-13T16:42:02Z</dcterms:created>
  <dcterms:modified xsi:type="dcterms:W3CDTF">2013-02-09T16:14:32Z</dcterms:modified>
</cp:coreProperties>
</file>