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A769A-FBE5-3142-A5A0-FC781E0182C7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5732-D7C3-A04E-91B3-350614A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6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Formal </a:t>
            </a:r>
            <a:r>
              <a:rPr lang="en-US" dirty="0" err="1" smtClean="0"/>
              <a:t>modelling</a:t>
            </a:r>
            <a:r>
              <a:rPr lang="en-US" dirty="0" smtClean="0"/>
              <a:t> literature</a:t>
            </a:r>
            <a:r>
              <a:rPr lang="en-US" baseline="0" dirty="0" smtClean="0"/>
              <a:t> tends to focus on what and how – why is important as well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NB inv2 was </a:t>
            </a:r>
            <a:r>
              <a:rPr lang="en-US" baseline="0" smtClean="0"/>
              <a:t>uncovered through </a:t>
            </a:r>
            <a:r>
              <a:rPr lang="en-US" baseline="0" dirty="0" smtClean="0"/>
              <a:t>proof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1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Investment opportunity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7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Satisfies precision but what about complexity?</a:t>
            </a:r>
          </a:p>
          <a:p>
            <a:r>
              <a:rPr lang="en-US" sz="1400" dirty="0" smtClean="0"/>
              <a:t>Who thinks this is not  too complex?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Who thinks this is too complex?</a:t>
            </a:r>
          </a:p>
          <a:p>
            <a:endParaRPr lang="en-US" sz="1400" dirty="0" smtClean="0"/>
          </a:p>
          <a:p>
            <a:r>
              <a:rPr lang="en-US" sz="1400" dirty="0" smtClean="0"/>
              <a:t>In what sense might this be too complex?</a:t>
            </a:r>
          </a:p>
          <a:p>
            <a:r>
              <a:rPr lang="en-US" sz="1400" dirty="0" smtClean="0"/>
              <a:t>Number of edges is potentially polynomial.  </a:t>
            </a:r>
          </a:p>
          <a:p>
            <a:r>
              <a:rPr lang="en-US" sz="1400" dirty="0" smtClean="0"/>
              <a:t>Graph</a:t>
            </a:r>
            <a:r>
              <a:rPr lang="en-US" sz="1400" baseline="0" dirty="0" smtClean="0"/>
              <a:t> with N nodes has (N.(N+1)) / 2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 is a ‘natural’ way to construct (and present) this data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 to check individual snapshots satisfy invariants</a:t>
            </a:r>
          </a:p>
          <a:p>
            <a:endParaRPr lang="en-US" dirty="0" smtClean="0"/>
          </a:p>
          <a:p>
            <a:r>
              <a:rPr lang="en-US" dirty="0" smtClean="0"/>
              <a:t>But we want to reason about all </a:t>
            </a:r>
            <a:r>
              <a:rPr lang="en-US" smtClean="0"/>
              <a:t>reachable snapshots</a:t>
            </a:r>
          </a:p>
          <a:p>
            <a:endParaRPr lang="en-US" dirty="0" smtClean="0"/>
          </a:p>
          <a:p>
            <a:r>
              <a:rPr lang="en-US" dirty="0" smtClean="0"/>
              <a:t>So we need to consider whether the</a:t>
            </a:r>
            <a:r>
              <a:rPr lang="en-US" baseline="0" dirty="0" smtClean="0"/>
              <a:t> events that cause transitions maintain invariants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67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Akin to Manfred’s air bag example: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Abstract: crash =&gt; activate airbag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Concrete: crash sensor signal =&gt; activate 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do: </a:t>
            </a:r>
            <a:r>
              <a:rPr lang="en-US" dirty="0" err="1" smtClean="0"/>
              <a:t>cf</a:t>
            </a:r>
            <a:r>
              <a:rPr lang="en-US" dirty="0" smtClean="0"/>
              <a:t> Ernie:  ask Hillel</a:t>
            </a:r>
            <a:r>
              <a:rPr lang="en-US" baseline="0" dirty="0" smtClean="0"/>
              <a:t>, </a:t>
            </a:r>
            <a:r>
              <a:rPr lang="en-US" dirty="0" err="1" smtClean="0"/>
              <a:t>Talmundic</a:t>
            </a:r>
            <a:r>
              <a:rPr lang="en-US" dirty="0" smtClean="0"/>
              <a:t> scholar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36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 </a:t>
            </a:r>
            <a:r>
              <a:rPr lang="en-US" dirty="0" err="1" smtClean="0"/>
              <a:t>modelling</a:t>
            </a:r>
            <a:r>
              <a:rPr lang="en-US" dirty="0" smtClean="0"/>
              <a:t> + verification</a:t>
            </a:r>
            <a:r>
              <a:rPr lang="en-US" baseline="0" dirty="0" smtClean="0"/>
              <a:t> allows you to become a domain expert quite quickly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0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6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2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6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1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7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0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1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C3FD3-B558-0E4A-B5BB-F91695CBD35E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ent-b.org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file://localhost/Users/mjb/Documents/Presentations/Cambridge%20Feb%202010/image1.tif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jb/Documents/Presentations/Cambridge%20Feb%202010/image1.tiff" TargetMode="External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file://localhost/Users/mjb/Documents/Presentations/Cambridge%20Feb%202010/image2.tif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file://localhost/Users/mjb/Documents/Presentations/Cambridge%20Feb%202010/image3.tif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file://localhost/Users/mjb/Documents/Presentations/Cambridge%20Feb%202010/image5.tif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Relationship Id="rId3" Type="http://schemas.openxmlformats.org/officeDocument/2006/relationships/image" Target="file://localhost/Users/mjb/Documents/Presentations/Cambridge%20Feb%202010/image7.tif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3" Type="http://schemas.openxmlformats.org/officeDocument/2006/relationships/image" Target="file://localhost/Users/mjb/Documents/Presentations/Cambridge%20Feb%202010/image8.tif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676400"/>
            <a:ext cx="864096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Modelling</a:t>
            </a:r>
            <a:br>
              <a:rPr lang="en-US" dirty="0" err="1" smtClean="0"/>
            </a:br>
            <a:r>
              <a:rPr lang="en-US" sz="3200"/>
              <a:t>(</a:t>
            </a:r>
            <a:r>
              <a:rPr lang="en-US" sz="3200" smtClean="0"/>
              <a:t>with Event</a:t>
            </a:r>
            <a:r>
              <a:rPr lang="en-US" sz="3200" dirty="0" smtClean="0"/>
              <a:t>-B)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7432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hlinkClick r:id="rId3"/>
              </a:rPr>
              <a:t>www.event-b.org</a:t>
            </a:r>
            <a:endParaRPr lang="en-US" sz="2400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4" name="Picture 11" descr="electronics"/>
          <p:cNvPicPr>
            <a:picLocks noChangeAspect="1" noChangeArrowheads="1"/>
          </p:cNvPicPr>
          <p:nvPr/>
        </p:nvPicPr>
        <p:blipFill>
          <a:blip r:embed="rId4"/>
          <a:srcRect b="43590"/>
          <a:stretch>
            <a:fillRect/>
          </a:stretch>
        </p:blipFill>
        <p:spPr bwMode="auto">
          <a:xfrm>
            <a:off x="5679838" y="76201"/>
            <a:ext cx="3387962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035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Access control requirements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dirty="0" smtClean="0">
                <a:solidFill>
                  <a:srgbClr val="0000FF"/>
                </a:solidFill>
              </a:rPr>
              <a:t>Users</a:t>
            </a:r>
            <a:r>
              <a:rPr lang="en-GB" dirty="0" smtClean="0"/>
              <a:t> </a:t>
            </a:r>
            <a:r>
              <a:rPr lang="en-GB" dirty="0"/>
              <a:t>are </a:t>
            </a:r>
            <a:r>
              <a:rPr lang="en-GB" dirty="0">
                <a:solidFill>
                  <a:srgbClr val="0000FF"/>
                </a:solidFill>
              </a:rPr>
              <a:t>authorised</a:t>
            </a:r>
            <a:r>
              <a:rPr lang="en-GB" dirty="0"/>
              <a:t> to </a:t>
            </a:r>
            <a:r>
              <a:rPr lang="en-GB" dirty="0">
                <a:solidFill>
                  <a:srgbClr val="0000FF"/>
                </a:solidFill>
              </a:rPr>
              <a:t>engage</a:t>
            </a:r>
            <a:r>
              <a:rPr lang="en-GB" dirty="0"/>
              <a:t> in </a:t>
            </a:r>
            <a:r>
              <a:rPr lang="en-GB" dirty="0" smtClean="0">
                <a:solidFill>
                  <a:srgbClr val="0000FF"/>
                </a:solidFill>
              </a:rPr>
              <a:t>activities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User authorisation may be </a:t>
            </a:r>
            <a:r>
              <a:rPr lang="en-GB" dirty="0" smtClean="0">
                <a:solidFill>
                  <a:srgbClr val="0000FF"/>
                </a:solidFill>
              </a:rPr>
              <a:t>added </a:t>
            </a:r>
            <a:r>
              <a:rPr lang="en-GB" dirty="0" smtClean="0"/>
              <a:t>or </a:t>
            </a:r>
            <a:r>
              <a:rPr lang="en-GB" dirty="0" smtClean="0">
                <a:solidFill>
                  <a:srgbClr val="0000FF"/>
                </a:solidFill>
              </a:rPr>
              <a:t>revoked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/>
              <a:t>Activities </a:t>
            </a:r>
            <a:r>
              <a:rPr lang="en-GB" dirty="0">
                <a:solidFill>
                  <a:srgbClr val="0000FF"/>
                </a:solidFill>
              </a:rPr>
              <a:t>take place </a:t>
            </a:r>
            <a:r>
              <a:rPr lang="en-GB" dirty="0"/>
              <a:t>in </a:t>
            </a:r>
            <a:r>
              <a:rPr lang="en-GB" dirty="0" smtClean="0">
                <a:solidFill>
                  <a:srgbClr val="0000FF"/>
                </a:solidFill>
              </a:rPr>
              <a:t>rooms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Users gain </a:t>
            </a:r>
            <a:r>
              <a:rPr lang="en-GB" dirty="0" smtClean="0">
                <a:solidFill>
                  <a:srgbClr val="0000FF"/>
                </a:solidFill>
              </a:rPr>
              <a:t>access </a:t>
            </a:r>
            <a:r>
              <a:rPr lang="en-GB" dirty="0" smtClean="0"/>
              <a:t>to a room using a </a:t>
            </a:r>
            <a:r>
              <a:rPr lang="en-GB" dirty="0" smtClean="0">
                <a:solidFill>
                  <a:srgbClr val="0000FF"/>
                </a:solidFill>
              </a:rPr>
              <a:t>one-time token </a:t>
            </a:r>
            <a:r>
              <a:rPr lang="en-GB" dirty="0" smtClean="0"/>
              <a:t>provided they have </a:t>
            </a:r>
            <a:r>
              <a:rPr lang="en-GB" dirty="0" smtClean="0">
                <a:solidFill>
                  <a:srgbClr val="0000FF"/>
                </a:solidFill>
              </a:rPr>
              <a:t>authority </a:t>
            </a:r>
            <a:r>
              <a:rPr lang="en-GB" dirty="0" smtClean="0"/>
              <a:t>to engage in the room activities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Tokens are </a:t>
            </a:r>
            <a:r>
              <a:rPr lang="en-GB" dirty="0" smtClean="0">
                <a:solidFill>
                  <a:srgbClr val="0000FF"/>
                </a:solidFill>
              </a:rPr>
              <a:t>issued</a:t>
            </a:r>
            <a:r>
              <a:rPr lang="en-GB" dirty="0" smtClean="0"/>
              <a:t> by a </a:t>
            </a:r>
            <a:r>
              <a:rPr lang="en-GB" dirty="0" smtClean="0">
                <a:solidFill>
                  <a:srgbClr val="0000FF"/>
                </a:solidFill>
              </a:rPr>
              <a:t>central authority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Tokens are </a:t>
            </a:r>
            <a:r>
              <a:rPr lang="en-GB" dirty="0" smtClean="0">
                <a:solidFill>
                  <a:srgbClr val="0000FF"/>
                </a:solidFill>
              </a:rPr>
              <a:t>time stamped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A </a:t>
            </a:r>
            <a:r>
              <a:rPr lang="en-GB" dirty="0" smtClean="0">
                <a:solidFill>
                  <a:srgbClr val="0000FF"/>
                </a:solidFill>
              </a:rPr>
              <a:t>room gateway </a:t>
            </a:r>
            <a:r>
              <a:rPr lang="en-GB" dirty="0" smtClean="0"/>
              <a:t>allows access with a token provided the token is </a:t>
            </a:r>
            <a:r>
              <a:rPr lang="en-GB" dirty="0" smtClean="0">
                <a:solidFill>
                  <a:srgbClr val="0000FF"/>
                </a:solidFill>
              </a:rPr>
              <a:t>valid  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</a:t>
            </a:r>
            <a:r>
              <a:rPr lang="en-US" dirty="0" smtClean="0">
                <a:solidFill>
                  <a:srgbClr val="0000FF"/>
                </a:solidFill>
              </a:rPr>
              <a:t>ntities and relationships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77"/>
          <p:cNvGrpSpPr/>
          <p:nvPr/>
        </p:nvGrpSpPr>
        <p:grpSpPr>
          <a:xfrm>
            <a:off x="1066800" y="1600200"/>
            <a:ext cx="7239001" cy="4648200"/>
            <a:chOff x="1066800" y="1600200"/>
            <a:chExt cx="7239001" cy="4648200"/>
          </a:xfrm>
        </p:grpSpPr>
        <p:sp>
          <p:nvSpPr>
            <p:cNvPr id="4" name="Rectangle 3"/>
            <p:cNvSpPr/>
            <p:nvPr/>
          </p:nvSpPr>
          <p:spPr>
            <a:xfrm>
              <a:off x="1219201" y="1600200"/>
              <a:ext cx="12192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29401" y="1600200"/>
              <a:ext cx="1295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ACTIVITY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2667000"/>
              <a:ext cx="11430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ROOM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3886200"/>
              <a:ext cx="11430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TOKEN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801" y="5334000"/>
              <a:ext cx="14478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AUTHORITY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29401" y="4495800"/>
              <a:ext cx="1676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GATEWAY</a:t>
              </a:r>
              <a:endParaRPr lang="en-US" dirty="0"/>
            </a:p>
          </p:txBody>
        </p:sp>
      </p:grpSp>
      <p:grpSp>
        <p:nvGrpSpPr>
          <p:cNvPr id="7" name="Group 78"/>
          <p:cNvGrpSpPr/>
          <p:nvPr/>
        </p:nvGrpSpPr>
        <p:grpSpPr>
          <a:xfrm>
            <a:off x="1638300" y="2057400"/>
            <a:ext cx="5829301" cy="3733800"/>
            <a:chOff x="1638300" y="2057400"/>
            <a:chExt cx="5829301" cy="3733800"/>
          </a:xfrm>
        </p:grpSpPr>
        <p:cxnSp>
          <p:nvCxnSpPr>
            <p:cNvPr id="8" name="Straight Arrow Connector 7"/>
            <p:cNvCxnSpPr>
              <a:stCxn id="4" idx="2"/>
              <a:endCxn id="6" idx="1"/>
            </p:cNvCxnSpPr>
            <p:nvPr/>
          </p:nvCxnSpPr>
          <p:spPr>
            <a:xfrm rot="16200000" flipH="1">
              <a:off x="2667000" y="1676400"/>
              <a:ext cx="609600" cy="2285999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2438401" y="2057400"/>
              <a:ext cx="4191000" cy="1588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6" idx="3"/>
            </p:cNvCxnSpPr>
            <p:nvPr/>
          </p:nvCxnSpPr>
          <p:spPr>
            <a:xfrm rot="5400000">
              <a:off x="5962651" y="1809750"/>
              <a:ext cx="609600" cy="20193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2"/>
              <a:endCxn id="18" idx="0"/>
            </p:cNvCxnSpPr>
            <p:nvPr/>
          </p:nvCxnSpPr>
          <p:spPr>
            <a:xfrm rot="5400000">
              <a:off x="1047751" y="3105150"/>
              <a:ext cx="1371600" cy="1905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1"/>
              <a:endCxn id="18" idx="3"/>
            </p:cNvCxnSpPr>
            <p:nvPr/>
          </p:nvCxnSpPr>
          <p:spPr>
            <a:xfrm rot="10800000" flipV="1">
              <a:off x="2209800" y="3124200"/>
              <a:ext cx="1905000" cy="12192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6" idx="0"/>
              <a:endCxn id="6" idx="3"/>
            </p:cNvCxnSpPr>
            <p:nvPr/>
          </p:nvCxnSpPr>
          <p:spPr>
            <a:xfrm rot="16200000" flipV="1">
              <a:off x="5676901" y="2705099"/>
              <a:ext cx="1371600" cy="22098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9" idx="1"/>
              <a:endCxn id="18" idx="2"/>
            </p:cNvCxnSpPr>
            <p:nvPr/>
          </p:nvCxnSpPr>
          <p:spPr>
            <a:xfrm rot="10800000">
              <a:off x="1638301" y="4800600"/>
              <a:ext cx="2095501" cy="9906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8" idx="3"/>
              <a:endCxn id="36" idx="1"/>
            </p:cNvCxnSpPr>
            <p:nvPr/>
          </p:nvCxnSpPr>
          <p:spPr>
            <a:xfrm>
              <a:off x="2209800" y="4343400"/>
              <a:ext cx="4419601" cy="6096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" idx="2"/>
              <a:endCxn id="19" idx="0"/>
            </p:cNvCxnSpPr>
            <p:nvPr/>
          </p:nvCxnSpPr>
          <p:spPr>
            <a:xfrm rot="5400000">
              <a:off x="3695701" y="4343401"/>
              <a:ext cx="1752600" cy="228599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" idx="2"/>
              <a:endCxn id="19" idx="0"/>
            </p:cNvCxnSpPr>
            <p:nvPr/>
          </p:nvCxnSpPr>
          <p:spPr>
            <a:xfrm rot="16200000" flipH="1">
              <a:off x="1733551" y="2609850"/>
              <a:ext cx="2819400" cy="26289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6" idx="2"/>
              <a:endCxn id="19" idx="3"/>
            </p:cNvCxnSpPr>
            <p:nvPr/>
          </p:nvCxnSpPr>
          <p:spPr>
            <a:xfrm rot="5400000">
              <a:off x="6134101" y="4457700"/>
              <a:ext cx="381000" cy="22860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" idx="2"/>
              <a:endCxn id="19" idx="3"/>
            </p:cNvCxnSpPr>
            <p:nvPr/>
          </p:nvCxnSpPr>
          <p:spPr>
            <a:xfrm rot="5400000">
              <a:off x="4591051" y="3105150"/>
              <a:ext cx="3276600" cy="20955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9"/>
          <p:cNvGrpSpPr/>
          <p:nvPr/>
        </p:nvGrpSpPr>
        <p:grpSpPr>
          <a:xfrm>
            <a:off x="1295400" y="1600200"/>
            <a:ext cx="6105998" cy="4267200"/>
            <a:chOff x="1295400" y="1600200"/>
            <a:chExt cx="6105998" cy="4267200"/>
          </a:xfrm>
        </p:grpSpPr>
        <p:grpSp>
          <p:nvGrpSpPr>
            <p:cNvPr id="11" name="Group 79"/>
            <p:cNvGrpSpPr/>
            <p:nvPr/>
          </p:nvGrpSpPr>
          <p:grpSpPr>
            <a:xfrm>
              <a:off x="1295400" y="1600200"/>
              <a:ext cx="5598378" cy="4267200"/>
              <a:chOff x="1295400" y="1600200"/>
              <a:chExt cx="5598378" cy="426720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048000" y="3276600"/>
                <a:ext cx="7453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room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72452" y="1600200"/>
                <a:ext cx="1309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authorised</a:t>
                </a:r>
                <a:endParaRPr lang="en-US" sz="2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15000" y="2590800"/>
                <a:ext cx="11787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takeplace</a:t>
                </a:r>
                <a:endParaRPr lang="en-US" sz="20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95400" y="3059668"/>
                <a:ext cx="797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holder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590800" y="51816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issuer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715000" y="5498068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trust</a:t>
                </a:r>
                <a:endParaRPr 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819400" y="2743200"/>
                <a:ext cx="937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location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800600" y="4659868"/>
                <a:ext cx="608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read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191000" y="3886200"/>
                <a:ext cx="93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971800" y="3962400"/>
                <a:ext cx="1075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authorise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620132" y="4202668"/>
                <a:ext cx="93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</a:t>
                </a:r>
                <a:endParaRPr 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6517422" y="3790890"/>
              <a:ext cx="8839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guards</a:t>
              </a:r>
              <a:endParaRPr lang="en-US" sz="2000" dirty="0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3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Entities and relationships</a:t>
            </a:r>
          </a:p>
        </p:txBody>
      </p:sp>
      <p:grpSp>
        <p:nvGrpSpPr>
          <p:cNvPr id="3" name="Group 77"/>
          <p:cNvGrpSpPr/>
          <p:nvPr/>
        </p:nvGrpSpPr>
        <p:grpSpPr>
          <a:xfrm>
            <a:off x="1066800" y="1600200"/>
            <a:ext cx="7239001" cy="4648200"/>
            <a:chOff x="1066800" y="1600200"/>
            <a:chExt cx="7239001" cy="4648200"/>
          </a:xfrm>
        </p:grpSpPr>
        <p:sp>
          <p:nvSpPr>
            <p:cNvPr id="4" name="Rectangle 3"/>
            <p:cNvSpPr/>
            <p:nvPr/>
          </p:nvSpPr>
          <p:spPr>
            <a:xfrm>
              <a:off x="1219201" y="1600200"/>
              <a:ext cx="12192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29401" y="1600200"/>
              <a:ext cx="1295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ACTIVITY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2667000"/>
              <a:ext cx="11430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ROOM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3886200"/>
              <a:ext cx="11430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TOKEN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801" y="5334000"/>
              <a:ext cx="14478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AUTHORITY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29401" y="4495800"/>
              <a:ext cx="1676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GATEWAY</a:t>
              </a:r>
              <a:endParaRPr lang="en-US" dirty="0"/>
            </a:p>
          </p:txBody>
        </p:sp>
      </p:grpSp>
      <p:grpSp>
        <p:nvGrpSpPr>
          <p:cNvPr id="7" name="Group 78"/>
          <p:cNvGrpSpPr/>
          <p:nvPr/>
        </p:nvGrpSpPr>
        <p:grpSpPr>
          <a:xfrm>
            <a:off x="1638300" y="2057400"/>
            <a:ext cx="5829301" cy="3733800"/>
            <a:chOff x="1638300" y="2057400"/>
            <a:chExt cx="5829301" cy="3733800"/>
          </a:xfrm>
        </p:grpSpPr>
        <p:cxnSp>
          <p:nvCxnSpPr>
            <p:cNvPr id="8" name="Straight Arrow Connector 7"/>
            <p:cNvCxnSpPr>
              <a:stCxn id="4" idx="2"/>
              <a:endCxn id="6" idx="1"/>
            </p:cNvCxnSpPr>
            <p:nvPr/>
          </p:nvCxnSpPr>
          <p:spPr>
            <a:xfrm rot="16200000" flipH="1">
              <a:off x="2667000" y="1676400"/>
              <a:ext cx="609600" cy="2285999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2438401" y="2057400"/>
              <a:ext cx="4191000" cy="1588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6" idx="3"/>
            </p:cNvCxnSpPr>
            <p:nvPr/>
          </p:nvCxnSpPr>
          <p:spPr>
            <a:xfrm rot="5400000">
              <a:off x="5962651" y="1809750"/>
              <a:ext cx="609600" cy="20193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2"/>
              <a:endCxn id="18" idx="0"/>
            </p:cNvCxnSpPr>
            <p:nvPr/>
          </p:nvCxnSpPr>
          <p:spPr>
            <a:xfrm rot="5400000">
              <a:off x="1047751" y="3105150"/>
              <a:ext cx="1371600" cy="1905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1"/>
              <a:endCxn id="18" idx="3"/>
            </p:cNvCxnSpPr>
            <p:nvPr/>
          </p:nvCxnSpPr>
          <p:spPr>
            <a:xfrm rot="10800000" flipV="1">
              <a:off x="2209800" y="3124200"/>
              <a:ext cx="1905000" cy="12192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6" idx="0"/>
              <a:endCxn id="6" idx="3"/>
            </p:cNvCxnSpPr>
            <p:nvPr/>
          </p:nvCxnSpPr>
          <p:spPr>
            <a:xfrm rot="16200000" flipV="1">
              <a:off x="5676901" y="2705099"/>
              <a:ext cx="1371600" cy="22098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9" idx="1"/>
              <a:endCxn id="18" idx="2"/>
            </p:cNvCxnSpPr>
            <p:nvPr/>
          </p:nvCxnSpPr>
          <p:spPr>
            <a:xfrm rot="10800000">
              <a:off x="1638301" y="4800600"/>
              <a:ext cx="2095501" cy="9906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8" idx="3"/>
              <a:endCxn id="36" idx="1"/>
            </p:cNvCxnSpPr>
            <p:nvPr/>
          </p:nvCxnSpPr>
          <p:spPr>
            <a:xfrm>
              <a:off x="2209800" y="4343400"/>
              <a:ext cx="4419601" cy="6096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" idx="2"/>
              <a:endCxn id="19" idx="0"/>
            </p:cNvCxnSpPr>
            <p:nvPr/>
          </p:nvCxnSpPr>
          <p:spPr>
            <a:xfrm rot="5400000">
              <a:off x="3695701" y="4343401"/>
              <a:ext cx="1752600" cy="228599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" idx="2"/>
              <a:endCxn id="19" idx="0"/>
            </p:cNvCxnSpPr>
            <p:nvPr/>
          </p:nvCxnSpPr>
          <p:spPr>
            <a:xfrm rot="16200000" flipH="1">
              <a:off x="1733551" y="2609850"/>
              <a:ext cx="2819400" cy="26289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6" idx="2"/>
              <a:endCxn id="19" idx="3"/>
            </p:cNvCxnSpPr>
            <p:nvPr/>
          </p:nvCxnSpPr>
          <p:spPr>
            <a:xfrm rot="5400000">
              <a:off x="6134101" y="4457700"/>
              <a:ext cx="381000" cy="22860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" idx="2"/>
              <a:endCxn id="19" idx="3"/>
            </p:cNvCxnSpPr>
            <p:nvPr/>
          </p:nvCxnSpPr>
          <p:spPr>
            <a:xfrm rot="5400000">
              <a:off x="4591051" y="3105150"/>
              <a:ext cx="3276600" cy="20955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9"/>
          <p:cNvGrpSpPr/>
          <p:nvPr/>
        </p:nvGrpSpPr>
        <p:grpSpPr>
          <a:xfrm>
            <a:off x="1295400" y="1600200"/>
            <a:ext cx="6105998" cy="4267200"/>
            <a:chOff x="1295400" y="1600200"/>
            <a:chExt cx="6105998" cy="4267200"/>
          </a:xfrm>
        </p:grpSpPr>
        <p:grpSp>
          <p:nvGrpSpPr>
            <p:cNvPr id="11" name="Group 79"/>
            <p:cNvGrpSpPr/>
            <p:nvPr/>
          </p:nvGrpSpPr>
          <p:grpSpPr>
            <a:xfrm>
              <a:off x="1295400" y="1600200"/>
              <a:ext cx="5598378" cy="4267200"/>
              <a:chOff x="1295400" y="1600200"/>
              <a:chExt cx="5598378" cy="426720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048000" y="3276600"/>
                <a:ext cx="7453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room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72452" y="1600200"/>
                <a:ext cx="1309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authorised</a:t>
                </a:r>
                <a:endParaRPr lang="en-US" sz="2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15000" y="2590800"/>
                <a:ext cx="11787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takeplace</a:t>
                </a:r>
                <a:endParaRPr lang="en-US" sz="20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95400" y="3059668"/>
                <a:ext cx="797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holder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590800" y="51816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issuer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715000" y="5498068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trust</a:t>
                </a:r>
                <a:endParaRPr 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819400" y="2743200"/>
                <a:ext cx="937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location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800600" y="4659868"/>
                <a:ext cx="608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read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191000" y="3886200"/>
                <a:ext cx="93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971800" y="3962400"/>
                <a:ext cx="1075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authorise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620132" y="4202668"/>
                <a:ext cx="93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</a:t>
                </a:r>
                <a:endParaRPr 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6517422" y="3790890"/>
              <a:ext cx="8839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guards</a:t>
              </a:r>
              <a:endParaRPr lang="en-US" sz="20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52600" y="3611940"/>
            <a:ext cx="5334001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This model is unnecessarily complex to specify the main access control policy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1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Extracting the essence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Purpose </a:t>
            </a:r>
            <a:r>
              <a:rPr lang="en-GB" dirty="0">
                <a:solidFill>
                  <a:srgbClr val="000000"/>
                </a:solidFill>
              </a:rPr>
              <a:t>of </a:t>
            </a:r>
            <a:r>
              <a:rPr lang="en-GB" dirty="0" smtClean="0">
                <a:solidFill>
                  <a:srgbClr val="000000"/>
                </a:solidFill>
              </a:rPr>
              <a:t>our </a:t>
            </a:r>
            <a:r>
              <a:rPr lang="en-GB" dirty="0">
                <a:solidFill>
                  <a:srgbClr val="000000"/>
                </a:solidFill>
              </a:rPr>
              <a:t>system is to enforce </a:t>
            </a:r>
            <a:r>
              <a:rPr lang="en-GB" dirty="0" smtClean="0">
                <a:solidFill>
                  <a:srgbClr val="000000"/>
                </a:solidFill>
              </a:rPr>
              <a:t>an access </a:t>
            </a:r>
            <a:r>
              <a:rPr lang="en-GB" dirty="0">
                <a:solidFill>
                  <a:srgbClr val="000000"/>
                </a:solidFill>
              </a:rPr>
              <a:t>control </a:t>
            </a:r>
            <a:r>
              <a:rPr lang="en-GB" dirty="0" smtClean="0">
                <a:solidFill>
                  <a:srgbClr val="000000"/>
                </a:solidFill>
              </a:rPr>
              <a:t>policy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FF"/>
                </a:solidFill>
              </a:rPr>
              <a:t>Access Control Policy</a:t>
            </a:r>
            <a:r>
              <a:rPr lang="en-GB" dirty="0" smtClean="0">
                <a:solidFill>
                  <a:srgbClr val="000000"/>
                </a:solidFill>
              </a:rPr>
              <a:t>: </a:t>
            </a:r>
            <a:r>
              <a:rPr lang="en-GB" i="1" dirty="0" smtClean="0">
                <a:solidFill>
                  <a:srgbClr val="000000"/>
                </a:solidFill>
              </a:rPr>
              <a:t>Users may </a:t>
            </a:r>
            <a:r>
              <a:rPr lang="en-GB" i="1" dirty="0">
                <a:solidFill>
                  <a:srgbClr val="000000"/>
                </a:solidFill>
              </a:rPr>
              <a:t>only be </a:t>
            </a:r>
            <a:r>
              <a:rPr lang="en-GB" i="1" dirty="0" smtClean="0">
                <a:solidFill>
                  <a:srgbClr val="000000"/>
                </a:solidFill>
              </a:rPr>
              <a:t>in a room if they are authorised to engage in all activities that may take place in that room</a:t>
            </a:r>
            <a:endParaRPr lang="en-GB" i="1" dirty="0">
              <a:solidFill>
                <a:srgbClr val="000000"/>
              </a:solidFill>
            </a:endParaRPr>
          </a:p>
          <a:p>
            <a:pPr eaLnBrk="1" hangingPunct="1"/>
            <a:endParaRPr lang="en-GB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GB" dirty="0" smtClean="0">
                <a:solidFill>
                  <a:srgbClr val="000000"/>
                </a:solidFill>
              </a:rPr>
              <a:t>To express this we only require </a:t>
            </a:r>
            <a:r>
              <a:rPr lang="en-GB" dirty="0" smtClean="0">
                <a:solidFill>
                  <a:srgbClr val="0000FF"/>
                </a:solidFill>
              </a:rPr>
              <a:t>Users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smtClean="0">
                <a:solidFill>
                  <a:srgbClr val="0000FF"/>
                </a:solidFill>
              </a:rPr>
              <a:t>Rooms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smtClean="0">
                <a:solidFill>
                  <a:srgbClr val="0000FF"/>
                </a:solidFill>
              </a:rPr>
              <a:t>Activities </a:t>
            </a:r>
            <a:r>
              <a:rPr lang="en-GB" dirty="0" smtClean="0">
                <a:solidFill>
                  <a:srgbClr val="000000"/>
                </a:solidFill>
              </a:rPr>
              <a:t>and </a:t>
            </a:r>
            <a:r>
              <a:rPr lang="en-GB" dirty="0" smtClean="0">
                <a:solidFill>
                  <a:srgbClr val="0000FF"/>
                </a:solidFill>
              </a:rPr>
              <a:t>relationships </a:t>
            </a:r>
            <a:r>
              <a:rPr lang="en-GB" dirty="0" smtClean="0">
                <a:solidFill>
                  <a:srgbClr val="000000"/>
                </a:solidFill>
              </a:rPr>
              <a:t>between them</a:t>
            </a:r>
          </a:p>
          <a:p>
            <a:pPr eaLnBrk="1" hangingPunct="1"/>
            <a:endParaRPr lang="en-GB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Abstraction</a:t>
            </a:r>
            <a:r>
              <a:rPr lang="en-US" dirty="0" smtClean="0">
                <a:solidFill>
                  <a:srgbClr val="1F497D"/>
                </a:solidFill>
              </a:rPr>
              <a:t>: </a:t>
            </a:r>
            <a:r>
              <a:rPr lang="en-US" dirty="0" smtClean="0"/>
              <a:t>focus on key entities in the problem domain related to the purpose of the system </a:t>
            </a:r>
          </a:p>
          <a:p>
            <a:pPr eaLnBrk="1" hangingPunct="1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Entities and relationships</a:t>
            </a:r>
          </a:p>
        </p:txBody>
      </p:sp>
      <p:grpSp>
        <p:nvGrpSpPr>
          <p:cNvPr id="3" name="Group 77"/>
          <p:cNvGrpSpPr/>
          <p:nvPr/>
        </p:nvGrpSpPr>
        <p:grpSpPr>
          <a:xfrm>
            <a:off x="1066800" y="1600200"/>
            <a:ext cx="7239001" cy="4648200"/>
            <a:chOff x="1066800" y="1600200"/>
            <a:chExt cx="7239001" cy="4648200"/>
          </a:xfrm>
        </p:grpSpPr>
        <p:sp>
          <p:nvSpPr>
            <p:cNvPr id="4" name="Rectangle 3"/>
            <p:cNvSpPr/>
            <p:nvPr/>
          </p:nvSpPr>
          <p:spPr>
            <a:xfrm>
              <a:off x="1219201" y="1600200"/>
              <a:ext cx="12192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29401" y="1600200"/>
              <a:ext cx="1295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ACTIVITY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2667000"/>
              <a:ext cx="11430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ROOM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3886200"/>
              <a:ext cx="11430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TOKEN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801" y="5334000"/>
              <a:ext cx="14478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AUTHORITY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29401" y="4495800"/>
              <a:ext cx="1676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GATEWAY</a:t>
              </a:r>
              <a:endParaRPr lang="en-US" dirty="0"/>
            </a:p>
          </p:txBody>
        </p:sp>
      </p:grpSp>
      <p:grpSp>
        <p:nvGrpSpPr>
          <p:cNvPr id="7" name="Group 78"/>
          <p:cNvGrpSpPr/>
          <p:nvPr/>
        </p:nvGrpSpPr>
        <p:grpSpPr>
          <a:xfrm>
            <a:off x="1638300" y="2057400"/>
            <a:ext cx="5829301" cy="3733800"/>
            <a:chOff x="1638300" y="2057400"/>
            <a:chExt cx="5829301" cy="3733800"/>
          </a:xfrm>
        </p:grpSpPr>
        <p:cxnSp>
          <p:nvCxnSpPr>
            <p:cNvPr id="8" name="Straight Arrow Connector 7"/>
            <p:cNvCxnSpPr>
              <a:stCxn id="4" idx="2"/>
              <a:endCxn id="6" idx="1"/>
            </p:cNvCxnSpPr>
            <p:nvPr/>
          </p:nvCxnSpPr>
          <p:spPr>
            <a:xfrm rot="16200000" flipH="1">
              <a:off x="2667000" y="1676400"/>
              <a:ext cx="609600" cy="2285999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2438401" y="2057400"/>
              <a:ext cx="4191000" cy="1588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6" idx="3"/>
            </p:cNvCxnSpPr>
            <p:nvPr/>
          </p:nvCxnSpPr>
          <p:spPr>
            <a:xfrm rot="5400000">
              <a:off x="5962651" y="1809750"/>
              <a:ext cx="609600" cy="20193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2"/>
              <a:endCxn id="18" idx="0"/>
            </p:cNvCxnSpPr>
            <p:nvPr/>
          </p:nvCxnSpPr>
          <p:spPr>
            <a:xfrm rot="5400000">
              <a:off x="1047751" y="3105150"/>
              <a:ext cx="1371600" cy="1905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1"/>
              <a:endCxn id="18" idx="3"/>
            </p:cNvCxnSpPr>
            <p:nvPr/>
          </p:nvCxnSpPr>
          <p:spPr>
            <a:xfrm rot="10800000" flipV="1">
              <a:off x="2209800" y="3124200"/>
              <a:ext cx="1905000" cy="12192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6" idx="0"/>
              <a:endCxn id="6" idx="3"/>
            </p:cNvCxnSpPr>
            <p:nvPr/>
          </p:nvCxnSpPr>
          <p:spPr>
            <a:xfrm rot="16200000" flipV="1">
              <a:off x="5676901" y="2705099"/>
              <a:ext cx="1371600" cy="22098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9" idx="1"/>
              <a:endCxn id="18" idx="2"/>
            </p:cNvCxnSpPr>
            <p:nvPr/>
          </p:nvCxnSpPr>
          <p:spPr>
            <a:xfrm rot="10800000">
              <a:off x="1638301" y="4800600"/>
              <a:ext cx="2095501" cy="9906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8" idx="3"/>
              <a:endCxn id="36" idx="1"/>
            </p:cNvCxnSpPr>
            <p:nvPr/>
          </p:nvCxnSpPr>
          <p:spPr>
            <a:xfrm>
              <a:off x="2209800" y="4343400"/>
              <a:ext cx="4419601" cy="6096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" idx="2"/>
              <a:endCxn id="19" idx="0"/>
            </p:cNvCxnSpPr>
            <p:nvPr/>
          </p:nvCxnSpPr>
          <p:spPr>
            <a:xfrm rot="5400000">
              <a:off x="3695701" y="4343401"/>
              <a:ext cx="1752600" cy="228599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" idx="2"/>
              <a:endCxn id="19" idx="0"/>
            </p:cNvCxnSpPr>
            <p:nvPr/>
          </p:nvCxnSpPr>
          <p:spPr>
            <a:xfrm rot="16200000" flipH="1">
              <a:off x="1733551" y="2609850"/>
              <a:ext cx="2819400" cy="26289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6" idx="2"/>
              <a:endCxn id="19" idx="3"/>
            </p:cNvCxnSpPr>
            <p:nvPr/>
          </p:nvCxnSpPr>
          <p:spPr>
            <a:xfrm rot="5400000">
              <a:off x="6134101" y="4457700"/>
              <a:ext cx="381000" cy="22860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" idx="2"/>
              <a:endCxn id="19" idx="3"/>
            </p:cNvCxnSpPr>
            <p:nvPr/>
          </p:nvCxnSpPr>
          <p:spPr>
            <a:xfrm rot="5400000">
              <a:off x="4591051" y="3105150"/>
              <a:ext cx="3276600" cy="20955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9"/>
          <p:cNvGrpSpPr/>
          <p:nvPr/>
        </p:nvGrpSpPr>
        <p:grpSpPr>
          <a:xfrm>
            <a:off x="1295400" y="1600200"/>
            <a:ext cx="6105998" cy="4267200"/>
            <a:chOff x="1295400" y="1600200"/>
            <a:chExt cx="6105998" cy="4267200"/>
          </a:xfrm>
        </p:grpSpPr>
        <p:grpSp>
          <p:nvGrpSpPr>
            <p:cNvPr id="11" name="Group 79"/>
            <p:cNvGrpSpPr/>
            <p:nvPr/>
          </p:nvGrpSpPr>
          <p:grpSpPr>
            <a:xfrm>
              <a:off x="1295400" y="1600200"/>
              <a:ext cx="5598378" cy="4267200"/>
              <a:chOff x="1295400" y="1600200"/>
              <a:chExt cx="5598378" cy="426720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048000" y="3276600"/>
                <a:ext cx="7453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room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72452" y="1600200"/>
                <a:ext cx="1309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authorised</a:t>
                </a:r>
                <a:endParaRPr lang="en-US" sz="2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15000" y="2590800"/>
                <a:ext cx="11787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takeplace</a:t>
                </a:r>
                <a:endParaRPr lang="en-US" sz="20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95400" y="3059668"/>
                <a:ext cx="797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holder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590800" y="51816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issuer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715000" y="5498068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trust</a:t>
                </a:r>
                <a:endParaRPr 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819400" y="2743200"/>
                <a:ext cx="937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location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800600" y="4659868"/>
                <a:ext cx="608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read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191000" y="3886200"/>
                <a:ext cx="93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971800" y="3962400"/>
                <a:ext cx="1075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authorise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620132" y="4202668"/>
                <a:ext cx="93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</a:t>
                </a:r>
                <a:endParaRPr 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6517422" y="3790890"/>
              <a:ext cx="8839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guards</a:t>
              </a:r>
              <a:endParaRPr lang="en-US" sz="2000" dirty="0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Abstract by removing entities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1" y="1600200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9401" y="1600200"/>
            <a:ext cx="1295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4800" y="2667000"/>
            <a:ext cx="1143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6" idx="1"/>
          </p:cNvCxnSpPr>
          <p:nvPr/>
        </p:nvCxnSpPr>
        <p:spPr>
          <a:xfrm rot="16200000" flipH="1">
            <a:off x="2667000" y="1676400"/>
            <a:ext cx="609600" cy="2285999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438401" y="2057400"/>
            <a:ext cx="4191000" cy="1588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3"/>
          </p:cNvCxnSpPr>
          <p:nvPr/>
        </p:nvCxnSpPr>
        <p:spPr>
          <a:xfrm rot="5400000">
            <a:off x="5962651" y="1809750"/>
            <a:ext cx="609600" cy="2019301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72452" y="1600200"/>
            <a:ext cx="1309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authorised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0" y="2590800"/>
            <a:ext cx="1178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takeplace</a:t>
            </a:r>
            <a:endParaRPr 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2819400" y="2743200"/>
            <a:ext cx="93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3175" y="4235604"/>
            <a:ext cx="73132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Relationships represented in Event</a:t>
            </a:r>
            <a:r>
              <a:rPr lang="en-US" sz="2400" dirty="0">
                <a:solidFill>
                  <a:srgbClr val="0000FF"/>
                </a:solidFill>
              </a:rPr>
              <a:t>-</a:t>
            </a:r>
            <a:r>
              <a:rPr lang="en-US" sz="2400" dirty="0" smtClean="0">
                <a:solidFill>
                  <a:srgbClr val="0000FF"/>
                </a:solidFill>
              </a:rPr>
              <a:t>B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/>
              <a:t>	</a:t>
            </a:r>
            <a:r>
              <a:rPr lang="en-US" sz="2400" dirty="0" err="1"/>
              <a:t>authorised</a:t>
            </a:r>
            <a:r>
              <a:rPr lang="en-US" sz="2400" dirty="0"/>
              <a:t>   ∈   USER ↔ ACTIVITY	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relation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takeplace</a:t>
            </a:r>
            <a:r>
              <a:rPr lang="en-US" sz="2400" dirty="0"/>
              <a:t>   ∈   ROOM ↔ ACTIVITY	 </a:t>
            </a:r>
            <a:r>
              <a:rPr lang="en-US" sz="2400" dirty="0">
                <a:solidFill>
                  <a:srgbClr val="7F7F7F"/>
                </a:solidFill>
              </a:rPr>
              <a:t>// relation</a:t>
            </a:r>
          </a:p>
          <a:p>
            <a:r>
              <a:rPr lang="en-US" sz="2400" dirty="0"/>
              <a:t>	location   ∈   USER ⇸ ROOM		 </a:t>
            </a:r>
            <a:r>
              <a:rPr lang="en-US" sz="2400" dirty="0">
                <a:solidFill>
                  <a:srgbClr val="7F7F7F"/>
                </a:solidFill>
              </a:rPr>
              <a:t>// partial function</a:t>
            </a:r>
          </a:p>
        </p:txBody>
      </p:sp>
    </p:spTree>
    <p:extLst>
      <p:ext uri="{BB962C8B-B14F-4D97-AF65-F5344CB8AC3E}">
        <p14:creationId xmlns:p14="http://schemas.microsoft.com/office/powerpoint/2010/main" val="351828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Access control invariant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1417638"/>
            <a:ext cx="8686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∀</a:t>
            </a:r>
            <a:r>
              <a:rPr lang="en-US" sz="2800" dirty="0" err="1" smtClean="0"/>
              <a:t>u,r</a:t>
            </a:r>
            <a:r>
              <a:rPr lang="en-US" sz="2800" dirty="0" smtClean="0"/>
              <a:t> .	u ∈ </a:t>
            </a:r>
            <a:r>
              <a:rPr lang="en-US" sz="2800" dirty="0" err="1" smtClean="0"/>
              <a:t>dom</a:t>
            </a:r>
            <a:r>
              <a:rPr lang="en-US" sz="2800" dirty="0" smtClean="0"/>
              <a:t>(location)   ∧  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location( u ) = r   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⇒   </a:t>
            </a:r>
          </a:p>
          <a:p>
            <a:r>
              <a:rPr lang="en-US" sz="2800" dirty="0" smtClean="0"/>
              <a:t>			</a:t>
            </a:r>
            <a:r>
              <a:rPr lang="en-US" sz="2800" dirty="0" err="1" smtClean="0"/>
              <a:t>takeplace</a:t>
            </a:r>
            <a:r>
              <a:rPr lang="en-US" sz="2800" dirty="0" smtClean="0"/>
              <a:t>[ r ]   ⊆  </a:t>
            </a:r>
            <a:r>
              <a:rPr lang="en-US" sz="2800" dirty="0" err="1" smtClean="0"/>
              <a:t>authorised</a:t>
            </a:r>
            <a:r>
              <a:rPr lang="en-US" sz="2800" dirty="0" smtClean="0"/>
              <a:t>[ u ]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800" b="1" dirty="0" smtClean="0"/>
              <a:t>if</a:t>
            </a:r>
            <a:r>
              <a:rPr lang="en-US" sz="2800" dirty="0" smtClean="0"/>
              <a:t> </a:t>
            </a:r>
            <a:r>
              <a:rPr lang="en-US" sz="2800" dirty="0"/>
              <a:t>user </a:t>
            </a:r>
            <a:r>
              <a:rPr lang="en-US" sz="2800" i="1" dirty="0">
                <a:solidFill>
                  <a:srgbClr val="0000FF"/>
                </a:solidFill>
              </a:rPr>
              <a:t>u</a:t>
            </a:r>
            <a:r>
              <a:rPr lang="en-US" sz="2800" dirty="0"/>
              <a:t> is in room </a:t>
            </a:r>
            <a:r>
              <a:rPr lang="en-US" sz="2800" i="1" dirty="0">
                <a:solidFill>
                  <a:srgbClr val="0000FF"/>
                </a:solidFill>
              </a:rPr>
              <a:t>r</a:t>
            </a:r>
            <a:r>
              <a:rPr lang="en-US" sz="2800" dirty="0"/>
              <a:t>, </a:t>
            </a:r>
          </a:p>
          <a:p>
            <a:r>
              <a:rPr lang="en-US" sz="2800" b="1" dirty="0" smtClean="0"/>
              <a:t>then </a:t>
            </a:r>
            <a:r>
              <a:rPr lang="en-US" sz="2800" i="1" dirty="0">
                <a:solidFill>
                  <a:srgbClr val="0000FF"/>
                </a:solidFill>
              </a:rPr>
              <a:t>u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must be </a:t>
            </a:r>
            <a:r>
              <a:rPr lang="en-US" sz="2800" dirty="0" err="1"/>
              <a:t>authorised</a:t>
            </a:r>
            <a:r>
              <a:rPr lang="en-US" sz="2800" dirty="0"/>
              <a:t> to engaged in </a:t>
            </a:r>
          </a:p>
          <a:p>
            <a:r>
              <a:rPr lang="en-US" sz="2800" dirty="0"/>
              <a:t>		all activities that can take place in </a:t>
            </a:r>
            <a:r>
              <a:rPr lang="en-US" sz="2800" i="1" dirty="0">
                <a:solidFill>
                  <a:srgbClr val="0000FF"/>
                </a:solidFill>
              </a:rPr>
              <a:t>r</a:t>
            </a:r>
          </a:p>
          <a:p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9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State snapshot as tables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128840"/>
              </p:ext>
            </p:extLst>
          </p:nvPr>
        </p:nvGraphicFramePr>
        <p:xfrm>
          <a:off x="1115616" y="1752600"/>
          <a:ext cx="2443714" cy="16764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221857"/>
                <a:gridCol w="1221857"/>
              </a:tblGrid>
              <a:tr h="4844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USER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ACTIVITY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a2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a1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63234"/>
              </p:ext>
            </p:extLst>
          </p:nvPr>
        </p:nvGraphicFramePr>
        <p:xfrm>
          <a:off x="3200400" y="4495800"/>
          <a:ext cx="1981200" cy="16764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990600"/>
                <a:gridCol w="990600"/>
              </a:tblGrid>
              <a:tr h="4844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USER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ROOM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r1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70533"/>
              </p:ext>
            </p:extLst>
          </p:nvPr>
        </p:nvGraphicFramePr>
        <p:xfrm>
          <a:off x="5004048" y="1752600"/>
          <a:ext cx="2292596" cy="16764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146298"/>
                <a:gridCol w="1146298"/>
              </a:tblGrid>
              <a:tr h="4844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ROOM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ACTIVITY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a2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62652" y="3429000"/>
            <a:ext cx="1360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authorised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497632" y="3429000"/>
            <a:ext cx="124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takeplace</a:t>
            </a:r>
            <a:endParaRPr lang="en-US" sz="2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559330" y="6153090"/>
            <a:ext cx="1080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location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9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Event for entering a room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Enter(</a:t>
            </a:r>
            <a:r>
              <a:rPr lang="en-US" dirty="0" err="1" smtClean="0"/>
              <a:t>u,r</a:t>
            </a:r>
            <a:r>
              <a:rPr lang="en-US" dirty="0" smtClean="0"/>
              <a:t>)   ≙   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when</a:t>
            </a:r>
          </a:p>
          <a:p>
            <a:pPr>
              <a:buNone/>
            </a:pPr>
            <a:r>
              <a:rPr lang="en-US" dirty="0" smtClean="0"/>
              <a:t>	grd1   :   	u ∈ USER	</a:t>
            </a:r>
          </a:p>
          <a:p>
            <a:pPr>
              <a:buNone/>
            </a:pPr>
            <a:r>
              <a:rPr lang="en-US" dirty="0" smtClean="0"/>
              <a:t>	grd2   :   	r ∈ ROOM	</a:t>
            </a:r>
          </a:p>
          <a:p>
            <a:pPr>
              <a:buNone/>
            </a:pPr>
            <a:r>
              <a:rPr lang="en-US" dirty="0" smtClean="0"/>
              <a:t>	grd3   :   	</a:t>
            </a:r>
            <a:r>
              <a:rPr lang="en-US" dirty="0" err="1" smtClean="0"/>
              <a:t>takeplace</a:t>
            </a:r>
            <a:r>
              <a:rPr lang="en-US" dirty="0" smtClean="0"/>
              <a:t>[ </a:t>
            </a:r>
            <a:r>
              <a:rPr lang="en-US" dirty="0" err="1" smtClean="0"/>
              <a:t>r</a:t>
            </a:r>
            <a:r>
              <a:rPr lang="en-US" dirty="0" smtClean="0"/>
              <a:t> ]   ⊆   </a:t>
            </a:r>
            <a:r>
              <a:rPr lang="en-US" dirty="0" err="1" smtClean="0"/>
              <a:t>authorised</a:t>
            </a:r>
            <a:r>
              <a:rPr lang="en-US" dirty="0" smtClean="0"/>
              <a:t>[ </a:t>
            </a:r>
            <a:r>
              <a:rPr lang="en-US" dirty="0" err="1" smtClean="0"/>
              <a:t>u</a:t>
            </a:r>
            <a:r>
              <a:rPr lang="en-US" dirty="0" smtClean="0"/>
              <a:t> ] 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then</a:t>
            </a:r>
          </a:p>
          <a:p>
            <a:pPr>
              <a:buNone/>
            </a:pPr>
            <a:r>
              <a:rPr lang="en-US" dirty="0" smtClean="0"/>
              <a:t>	act1   :   	</a:t>
            </a:r>
            <a:r>
              <a:rPr lang="en-US" dirty="0" err="1" smtClean="0"/>
              <a:t>location(u</a:t>
            </a:r>
            <a:r>
              <a:rPr lang="en-US" dirty="0" smtClean="0"/>
              <a:t>)  :=  </a:t>
            </a:r>
            <a:r>
              <a:rPr lang="en-US" dirty="0" err="1" smtClean="0"/>
              <a:t>r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Does this event maintain the access control invariant?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Role of invariants and guards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Invariants</a:t>
            </a:r>
            <a:r>
              <a:rPr lang="en-US" dirty="0" smtClean="0"/>
              <a:t>: specify properties of model variables that should </a:t>
            </a:r>
            <a:r>
              <a:rPr lang="en-US" i="1" dirty="0" smtClean="0">
                <a:solidFill>
                  <a:srgbClr val="FF0000"/>
                </a:solidFill>
              </a:rPr>
              <a:t>always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remain true</a:t>
            </a:r>
          </a:p>
          <a:p>
            <a:pPr lvl="1"/>
            <a:r>
              <a:rPr lang="en-US" dirty="0" smtClean="0"/>
              <a:t>violation of invariant is undesirable (</a:t>
            </a:r>
            <a:r>
              <a:rPr lang="en-US" dirty="0" smtClean="0">
                <a:solidFill>
                  <a:srgbClr val="0000FF"/>
                </a:solidFill>
              </a:rPr>
              <a:t>safety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(automated) proof to verify invariant preservation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Guards</a:t>
            </a:r>
            <a:r>
              <a:rPr lang="en-US" dirty="0" smtClean="0"/>
              <a:t>: specify </a:t>
            </a:r>
            <a:r>
              <a:rPr lang="en-US" i="1" dirty="0" smtClean="0">
                <a:solidFill>
                  <a:srgbClr val="FF0000"/>
                </a:solidFill>
              </a:rPr>
              <a:t>enabling conditions </a:t>
            </a:r>
            <a:r>
              <a:rPr lang="en-US" dirty="0" smtClean="0"/>
              <a:t>under which events may occur</a:t>
            </a:r>
          </a:p>
          <a:p>
            <a:pPr lvl="1"/>
            <a:r>
              <a:rPr lang="en-US" dirty="0" smtClean="0"/>
              <a:t>should be strong enough to ensure invariants are maintained by event actions</a:t>
            </a:r>
          </a:p>
          <a:p>
            <a:pPr lvl="1"/>
            <a:r>
              <a:rPr lang="en-US" dirty="0" smtClean="0"/>
              <a:t>but not so strong that they prevent desirable </a:t>
            </a:r>
            <a:r>
              <a:rPr lang="en-US" dirty="0" err="1" smtClean="0"/>
              <a:t>behaviour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00FF"/>
                </a:solidFill>
              </a:rPr>
              <a:t>liveness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5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Cost of fixing requirements errors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21730"/>
            <a:ext cx="6217864" cy="5735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6176" y="3645024"/>
            <a:ext cx="26658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Extra Time Saves </a:t>
            </a:r>
            <a:r>
              <a:rPr lang="en-US" dirty="0" smtClean="0"/>
              <a:t>Money”</a:t>
            </a:r>
          </a:p>
          <a:p>
            <a:r>
              <a:rPr lang="en-US" dirty="0" smtClean="0"/>
              <a:t>Warren </a:t>
            </a:r>
            <a:r>
              <a:rPr lang="en-US" dirty="0" err="1"/>
              <a:t>Kuffel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Computer Language</a:t>
            </a:r>
          </a:p>
          <a:p>
            <a:r>
              <a:rPr lang="en-US" dirty="0" smtClean="0"/>
              <a:t>December 1990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8286" y="2660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2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Remove </a:t>
            </a:r>
            <a:r>
              <a:rPr lang="en-US" dirty="0" err="1" smtClean="0">
                <a:solidFill>
                  <a:srgbClr val="0000FF"/>
                </a:solidFill>
              </a:rPr>
              <a:t>authorisation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RemoveAuth(u,a</a:t>
            </a:r>
            <a:r>
              <a:rPr lang="en-US" dirty="0" smtClean="0"/>
              <a:t>)   ≙   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when</a:t>
            </a:r>
          </a:p>
          <a:p>
            <a:pPr>
              <a:buNone/>
            </a:pPr>
            <a:r>
              <a:rPr lang="en-US" dirty="0" smtClean="0"/>
              <a:t>	grd1   :   	u ∈ USER	</a:t>
            </a:r>
          </a:p>
          <a:p>
            <a:pPr>
              <a:buNone/>
            </a:pPr>
            <a:r>
              <a:rPr lang="en-US" dirty="0" smtClean="0"/>
              <a:t>	grd2   :   	a ∈ ACTIVITY	</a:t>
            </a:r>
          </a:p>
          <a:p>
            <a:pPr>
              <a:buNone/>
            </a:pPr>
            <a:r>
              <a:rPr lang="en-US" dirty="0" smtClean="0"/>
              <a:t>	grd3   :   	</a:t>
            </a:r>
            <a:r>
              <a:rPr lang="en-US" dirty="0" err="1" smtClean="0"/>
              <a:t>u</a:t>
            </a:r>
            <a:r>
              <a:rPr lang="en-US" dirty="0" smtClean="0"/>
              <a:t> ↦ a  ∈  </a:t>
            </a:r>
            <a:r>
              <a:rPr lang="en-US" dirty="0" err="1" smtClean="0"/>
              <a:t>authorised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then</a:t>
            </a:r>
          </a:p>
          <a:p>
            <a:pPr>
              <a:buNone/>
            </a:pPr>
            <a:r>
              <a:rPr lang="en-US" dirty="0" smtClean="0"/>
              <a:t>	act1   :   	</a:t>
            </a:r>
            <a:r>
              <a:rPr lang="en-US" dirty="0" err="1" smtClean="0"/>
              <a:t>authorised</a:t>
            </a:r>
            <a:r>
              <a:rPr lang="en-US" dirty="0" smtClean="0"/>
              <a:t> := </a:t>
            </a:r>
            <a:r>
              <a:rPr lang="en-US" dirty="0" err="1" smtClean="0"/>
              <a:t>authorised</a:t>
            </a:r>
            <a:r>
              <a:rPr lang="en-US" dirty="0" smtClean="0"/>
              <a:t>  </a:t>
            </a:r>
            <a:r>
              <a:rPr lang="en-US" sz="3765" b="1" dirty="0" smtClean="0"/>
              <a:t>∖</a:t>
            </a:r>
            <a:r>
              <a:rPr lang="en-US" dirty="0" smtClean="0"/>
              <a:t>  { </a:t>
            </a:r>
            <a:r>
              <a:rPr lang="en-US" dirty="0" err="1" smtClean="0"/>
              <a:t>u</a:t>
            </a:r>
            <a:r>
              <a:rPr lang="en-US" dirty="0" smtClean="0"/>
              <a:t> ↦ a }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Does this event maintain the access control invariant?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6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Counter-example from model checking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image1.tiff" descr="/Users/mjb/Documents/Presentations/Cambridge Feb 2010/image1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8734" r="-8734"/>
          <a:stretch>
            <a:fillRect/>
          </a:stretch>
        </p:blipFill>
        <p:spPr>
          <a:xfrm>
            <a:off x="-180528" y="1286961"/>
            <a:ext cx="9525000" cy="5238383"/>
          </a:xfrm>
        </p:spPr>
      </p:pic>
      <p:sp>
        <p:nvSpPr>
          <p:cNvPr id="3" name="Rectangle 2"/>
          <p:cNvSpPr/>
          <p:nvPr/>
        </p:nvSpPr>
        <p:spPr>
          <a:xfrm>
            <a:off x="3779911" y="6309320"/>
            <a:ext cx="3211885" cy="172227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6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tiff" descr="/Users/mjb/Documents/Presentations/Cambridge Feb 2010/image1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8734" r="-8734"/>
          <a:stretch>
            <a:fillRect/>
          </a:stretch>
        </p:blipFill>
        <p:spPr>
          <a:xfrm>
            <a:off x="-180528" y="1286961"/>
            <a:ext cx="9525000" cy="5238383"/>
          </a:xfrm>
        </p:spPr>
      </p:pic>
      <p:sp>
        <p:nvSpPr>
          <p:cNvPr id="3" name="Rectangle 2"/>
          <p:cNvSpPr/>
          <p:nvPr/>
        </p:nvSpPr>
        <p:spPr>
          <a:xfrm>
            <a:off x="3779911" y="6309320"/>
            <a:ext cx="3211885" cy="172227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710" y="1003296"/>
            <a:ext cx="4770586" cy="557148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991796" y="1700808"/>
            <a:ext cx="1828676" cy="208823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Failing proof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image2.tiff" descr="/Users/mjb/Documents/Presentations/Cambridge Feb 2010/image2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22591" r="-22591"/>
          <a:stretch>
            <a:fillRect/>
          </a:stretch>
        </p:blipFill>
        <p:spPr>
          <a:xfrm>
            <a:off x="-1620688" y="1270032"/>
            <a:ext cx="12601400" cy="709931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2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Strengthen guard of </a:t>
            </a:r>
            <a:r>
              <a:rPr lang="en-US" i="1" dirty="0" err="1" smtClean="0">
                <a:solidFill>
                  <a:srgbClr val="0000FF"/>
                </a:solidFill>
              </a:rPr>
              <a:t>RemAuth</a:t>
            </a:r>
            <a:endParaRPr lang="en-US" i="1" dirty="0">
              <a:solidFill>
                <a:srgbClr val="0000FF"/>
              </a:solidFill>
            </a:endParaRPr>
          </a:p>
        </p:txBody>
      </p:sp>
      <p:pic>
        <p:nvPicPr>
          <p:cNvPr id="6" name="image3.tiff" descr="/Users/mjb/Documents/Presentations/Cambridge Feb 2010/image3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511" r="-13511"/>
          <a:stretch>
            <a:fillRect/>
          </a:stretch>
        </p:blipFill>
        <p:spPr>
          <a:xfrm>
            <a:off x="-457200" y="1368175"/>
            <a:ext cx="10363200" cy="569936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Early stage analysis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constructed a simple </a:t>
            </a:r>
            <a:r>
              <a:rPr lang="en-US" dirty="0" smtClean="0">
                <a:solidFill>
                  <a:srgbClr val="0000FF"/>
                </a:solidFill>
              </a:rPr>
              <a:t>abstract</a:t>
            </a:r>
            <a:r>
              <a:rPr lang="en-US" dirty="0" smtClean="0"/>
              <a:t> model</a:t>
            </a:r>
          </a:p>
          <a:p>
            <a:endParaRPr lang="en-US" dirty="0" smtClean="0"/>
          </a:p>
          <a:p>
            <a:r>
              <a:rPr lang="en-US" dirty="0" smtClean="0"/>
              <a:t>Already using verification technology we were able to </a:t>
            </a:r>
            <a:r>
              <a:rPr lang="en-US" dirty="0" smtClean="0">
                <a:solidFill>
                  <a:srgbClr val="0000FF"/>
                </a:solidFill>
              </a:rPr>
              <a:t>identify errors </a:t>
            </a:r>
            <a:r>
              <a:rPr lang="en-US" dirty="0" smtClean="0"/>
              <a:t>in our conceptual model of the desired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r>
              <a:rPr lang="en-US" dirty="0" smtClean="0"/>
              <a:t>we found a solution to these early on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erified the “correctness” of the solution</a:t>
            </a:r>
          </a:p>
          <a:p>
            <a:endParaRPr lang="en-US" dirty="0"/>
          </a:p>
          <a:p>
            <a:r>
              <a:rPr lang="en-US" dirty="0" smtClean="0"/>
              <a:t>Now, lets proceed to another </a:t>
            </a:r>
            <a:r>
              <a:rPr lang="en-US" dirty="0" smtClean="0">
                <a:solidFill>
                  <a:srgbClr val="0000FF"/>
                </a:solidFill>
              </a:rPr>
              <a:t>stage</a:t>
            </a:r>
            <a:r>
              <a:rPr lang="en-US" dirty="0" smtClean="0"/>
              <a:t> of analysis…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58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 smtClean="0">
                <a:solidFill>
                  <a:srgbClr val="0000FF"/>
                </a:solidFill>
              </a:rPr>
              <a:t>e construct a new model (refinement)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447800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1447800"/>
            <a:ext cx="1295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2895600"/>
            <a:ext cx="1143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6" idx="1"/>
          </p:cNvCxnSpPr>
          <p:nvPr/>
        </p:nvCxnSpPr>
        <p:spPr>
          <a:xfrm rot="16200000" flipH="1">
            <a:off x="2819400" y="2133600"/>
            <a:ext cx="990600" cy="14478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3200400" y="1905000"/>
            <a:ext cx="2819400" cy="1588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3"/>
          </p:cNvCxnSpPr>
          <p:nvPr/>
        </p:nvCxnSpPr>
        <p:spPr>
          <a:xfrm rot="5400000">
            <a:off x="5429250" y="2114550"/>
            <a:ext cx="990600" cy="14859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12943" y="2571690"/>
            <a:ext cx="1020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location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101052" y="1524000"/>
            <a:ext cx="1309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authorised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0" y="2800290"/>
            <a:ext cx="1178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takeplace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990600" y="3505200"/>
            <a:ext cx="1143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0"/>
            <a:endCxn id="4" idx="2"/>
          </p:cNvCxnSpPr>
          <p:nvPr/>
        </p:nvCxnSpPr>
        <p:spPr>
          <a:xfrm rot="5400000" flipH="1" flipV="1">
            <a:off x="1504950" y="2419350"/>
            <a:ext cx="1143000" cy="10287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6" idx="1"/>
          </p:cNvCxnSpPr>
          <p:nvPr/>
        </p:nvCxnSpPr>
        <p:spPr>
          <a:xfrm flipV="1">
            <a:off x="2133600" y="3352800"/>
            <a:ext cx="1905000" cy="6096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0800" y="3505200"/>
            <a:ext cx="745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room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00200" y="2800290"/>
            <a:ext cx="86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holder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1268288" y="4365104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uard of abstract Enter event: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grd3:  </a:t>
            </a:r>
            <a:r>
              <a:rPr lang="en-US" sz="2400" dirty="0" smtClean="0">
                <a:solidFill>
                  <a:srgbClr val="0000FF"/>
                </a:solidFill>
              </a:rPr>
              <a:t>		</a:t>
            </a:r>
            <a:r>
              <a:rPr lang="en-US" sz="2400" dirty="0" err="1" smtClean="0">
                <a:solidFill>
                  <a:srgbClr val="0000FF"/>
                </a:solidFill>
              </a:rPr>
              <a:t>takeplace</a:t>
            </a:r>
            <a:r>
              <a:rPr lang="en-US" sz="2400" dirty="0" smtClean="0">
                <a:solidFill>
                  <a:srgbClr val="0000FF"/>
                </a:solidFill>
              </a:rPr>
              <a:t>[ </a:t>
            </a:r>
            <a:r>
              <a:rPr lang="en-US" sz="2400" dirty="0" err="1" smtClean="0">
                <a:solidFill>
                  <a:srgbClr val="0000FF"/>
                </a:solidFill>
              </a:rPr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 ]	⊆  </a:t>
            </a:r>
            <a:r>
              <a:rPr lang="en-US" sz="2400" dirty="0" err="1" smtClean="0">
                <a:solidFill>
                  <a:srgbClr val="0000FF"/>
                </a:solidFill>
              </a:rPr>
              <a:t>authorised</a:t>
            </a:r>
            <a:r>
              <a:rPr lang="en-US" sz="2400" dirty="0" smtClean="0">
                <a:solidFill>
                  <a:srgbClr val="0000FF"/>
                </a:solidFill>
              </a:rPr>
              <a:t>[ </a:t>
            </a:r>
            <a:r>
              <a:rPr lang="en-US" sz="2400" dirty="0" err="1" smtClean="0">
                <a:solidFill>
                  <a:srgbClr val="0000FF"/>
                </a:solidFill>
              </a:rPr>
              <a:t>u</a:t>
            </a:r>
            <a:r>
              <a:rPr lang="en-US" sz="2400" dirty="0" smtClean="0">
                <a:solidFill>
                  <a:srgbClr val="0000FF"/>
                </a:solidFill>
              </a:rPr>
              <a:t> ] </a:t>
            </a:r>
          </a:p>
          <a:p>
            <a:endParaRPr lang="en-US" sz="2400" dirty="0" smtClean="0"/>
          </a:p>
          <a:p>
            <a:r>
              <a:rPr lang="en-US" sz="2400" dirty="0" smtClean="0"/>
              <a:t>is replaced by a guard on a token:</a:t>
            </a:r>
          </a:p>
          <a:p>
            <a:pPr marL="0" lvl="1"/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7F7F7F"/>
                </a:solidFill>
              </a:rPr>
              <a:t>grd3b:</a:t>
            </a:r>
            <a:r>
              <a:rPr lang="en-US" sz="2400" dirty="0" smtClean="0">
                <a:solidFill>
                  <a:srgbClr val="0000FF"/>
                </a:solidFill>
              </a:rPr>
              <a:t>		</a:t>
            </a:r>
            <a:r>
              <a:rPr lang="en-US" sz="2400" dirty="0" err="1" smtClean="0">
                <a:solidFill>
                  <a:srgbClr val="0000FF"/>
                </a:solidFill>
              </a:rPr>
              <a:t>t</a:t>
            </a:r>
            <a:r>
              <a:rPr lang="en-US" sz="2400" dirty="0" smtClean="0">
                <a:solidFill>
                  <a:srgbClr val="0000FF"/>
                </a:solidFill>
              </a:rPr>
              <a:t> ∈ valid   ∧   </a:t>
            </a:r>
            <a:r>
              <a:rPr lang="en-US" sz="2400" dirty="0" err="1" smtClean="0">
                <a:solidFill>
                  <a:srgbClr val="0000FF"/>
                </a:solidFill>
              </a:rPr>
              <a:t>room(t</a:t>
            </a:r>
            <a:r>
              <a:rPr lang="en-US" sz="2400" dirty="0" smtClean="0">
                <a:solidFill>
                  <a:srgbClr val="0000FF"/>
                </a:solidFill>
              </a:rPr>
              <a:t>) = </a:t>
            </a:r>
            <a:r>
              <a:rPr lang="en-US" sz="2400" dirty="0" err="1" smtClean="0">
                <a:solidFill>
                  <a:srgbClr val="0000FF"/>
                </a:solidFill>
              </a:rPr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     ∧ 	</a:t>
            </a:r>
            <a:r>
              <a:rPr lang="en-US" sz="2400" dirty="0" err="1" smtClean="0">
                <a:solidFill>
                  <a:srgbClr val="0000FF"/>
                </a:solidFill>
              </a:rPr>
              <a:t>holder(t</a:t>
            </a:r>
            <a:r>
              <a:rPr lang="en-US" sz="2400" dirty="0" smtClean="0">
                <a:solidFill>
                  <a:srgbClr val="0000FF"/>
                </a:solidFill>
              </a:rPr>
              <a:t>) = </a:t>
            </a:r>
            <a:r>
              <a:rPr lang="en-US" sz="2400" dirty="0" err="1" smtClean="0">
                <a:solidFill>
                  <a:srgbClr val="0000FF"/>
                </a:solidFill>
              </a:rPr>
              <a:t>u</a:t>
            </a:r>
            <a:r>
              <a:rPr lang="en-US" sz="2400" dirty="0" smtClean="0">
                <a:solidFill>
                  <a:srgbClr val="0000FF"/>
                </a:solidFill>
              </a:rPr>
              <a:t>	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Failing refinement proof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2776"/>
            <a:ext cx="9144000" cy="5133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630" y="1340768"/>
            <a:ext cx="9156630" cy="46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5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Gluing invariant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447800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1447800"/>
            <a:ext cx="1295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2895600"/>
            <a:ext cx="1143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6" idx="1"/>
          </p:cNvCxnSpPr>
          <p:nvPr/>
        </p:nvCxnSpPr>
        <p:spPr>
          <a:xfrm rot="16200000" flipH="1">
            <a:off x="2819400" y="2133600"/>
            <a:ext cx="990600" cy="14478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3200400" y="1905000"/>
            <a:ext cx="2819400" cy="1588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3"/>
          </p:cNvCxnSpPr>
          <p:nvPr/>
        </p:nvCxnSpPr>
        <p:spPr>
          <a:xfrm rot="5400000">
            <a:off x="5429250" y="2114550"/>
            <a:ext cx="990600" cy="14859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12943" y="2571690"/>
            <a:ext cx="1020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location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101052" y="1524000"/>
            <a:ext cx="1309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authorised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0" y="2800290"/>
            <a:ext cx="1178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takeplace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990600" y="3505200"/>
            <a:ext cx="1143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0"/>
            <a:endCxn id="4" idx="2"/>
          </p:cNvCxnSpPr>
          <p:nvPr/>
        </p:nvCxnSpPr>
        <p:spPr>
          <a:xfrm rot="5400000" flipH="1" flipV="1">
            <a:off x="1504950" y="2419350"/>
            <a:ext cx="1143000" cy="10287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6" idx="1"/>
          </p:cNvCxnSpPr>
          <p:nvPr/>
        </p:nvCxnSpPr>
        <p:spPr>
          <a:xfrm flipV="1">
            <a:off x="2133600" y="3352800"/>
            <a:ext cx="1905000" cy="6096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0800" y="3505200"/>
            <a:ext cx="745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room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00200" y="2800290"/>
            <a:ext cx="86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holder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" y="4724400"/>
            <a:ext cx="7696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ensure consistency of the refinement we need </a:t>
            </a:r>
            <a:r>
              <a:rPr lang="en-US" sz="2400" dirty="0" smtClean="0">
                <a:solidFill>
                  <a:srgbClr val="FF0000"/>
                </a:solidFill>
              </a:rPr>
              <a:t>invariant</a:t>
            </a:r>
            <a:r>
              <a:rPr lang="en-US" sz="2400" dirty="0" smtClean="0"/>
              <a:t>:</a:t>
            </a:r>
          </a:p>
          <a:p>
            <a:r>
              <a:rPr lang="en-US" sz="2400" dirty="0" smtClean="0">
                <a:solidFill>
                  <a:srgbClr val="1F497D"/>
                </a:solidFill>
              </a:rPr>
              <a:t>  </a:t>
            </a: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7F7F7F"/>
                </a:solidFill>
              </a:rPr>
              <a:t>inv 6:</a:t>
            </a: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t</a:t>
            </a:r>
            <a:r>
              <a:rPr lang="en-US" sz="2400" dirty="0" smtClean="0">
                <a:solidFill>
                  <a:srgbClr val="0000FF"/>
                </a:solidFill>
              </a:rPr>
              <a:t> ∈ valid  	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			⇒ 	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  			</a:t>
            </a:r>
            <a:r>
              <a:rPr lang="en-US" sz="2400" dirty="0" err="1" smtClean="0">
                <a:solidFill>
                  <a:srgbClr val="0000FF"/>
                </a:solidFill>
              </a:rPr>
              <a:t>takeplace</a:t>
            </a:r>
            <a:r>
              <a:rPr lang="en-US" sz="2400" dirty="0" smtClean="0">
                <a:solidFill>
                  <a:srgbClr val="0000FF"/>
                </a:solidFill>
              </a:rPr>
              <a:t> [ </a:t>
            </a:r>
            <a:r>
              <a:rPr lang="en-US" sz="2400" dirty="0" err="1" smtClean="0">
                <a:solidFill>
                  <a:srgbClr val="0000FF"/>
                </a:solidFill>
              </a:rPr>
              <a:t>room(t</a:t>
            </a:r>
            <a:r>
              <a:rPr lang="en-US" sz="2400" dirty="0" smtClean="0">
                <a:solidFill>
                  <a:srgbClr val="0000FF"/>
                </a:solidFill>
              </a:rPr>
              <a:t>) ]   ⊆   </a:t>
            </a:r>
            <a:r>
              <a:rPr lang="en-US" sz="2400" dirty="0" err="1" smtClean="0">
                <a:solidFill>
                  <a:srgbClr val="0000FF"/>
                </a:solidFill>
              </a:rPr>
              <a:t>authorised</a:t>
            </a:r>
            <a:r>
              <a:rPr lang="en-US" sz="2400" dirty="0" smtClean="0">
                <a:solidFill>
                  <a:srgbClr val="0000FF"/>
                </a:solidFill>
              </a:rPr>
              <a:t>[ </a:t>
            </a:r>
            <a:r>
              <a:rPr lang="en-US" sz="2400" dirty="0" err="1" smtClean="0">
                <a:solidFill>
                  <a:srgbClr val="0000FF"/>
                </a:solidFill>
              </a:rPr>
              <a:t>holder(t</a:t>
            </a:r>
            <a:r>
              <a:rPr lang="en-US" sz="2400" dirty="0" smtClean="0">
                <a:solidFill>
                  <a:srgbClr val="0000FF"/>
                </a:solidFill>
              </a:rPr>
              <a:t>) ] </a:t>
            </a:r>
            <a:r>
              <a:rPr lang="en-US" sz="2400" dirty="0" smtClean="0">
                <a:solidFill>
                  <a:srgbClr val="1F497D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9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Invariant enables PO discharge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image5.tiff" descr="/Users/mjb/Documents/Presentations/Cambridge Feb 2010/image5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4304" r="-14304"/>
          <a:stretch>
            <a:fillRect/>
          </a:stretch>
        </p:blipFill>
        <p:spPr>
          <a:xfrm>
            <a:off x="-304800" y="1371600"/>
            <a:ext cx="10439400" cy="574126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Cost of error fixes grows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- difficult to change this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9971" y="3659187"/>
            <a:ext cx="3046413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33235" y="5182394"/>
            <a:ext cx="6567765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6037" y="5181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45124" y="5193268"/>
            <a:ext cx="6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169" y="5193268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15470" y="5193268"/>
            <a:ext cx="60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2522" y="5193268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</a:p>
          <a:p>
            <a:r>
              <a:rPr lang="en-US" dirty="0" smtClean="0"/>
              <a:t>&amp; fix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68785" y="5181600"/>
            <a:ext cx="82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0243" y="5181600"/>
            <a:ext cx="84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38894" y="3086100"/>
            <a:ext cx="1447800" cy="1588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3886200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</a:p>
          <a:p>
            <a:r>
              <a:rPr lang="en-US" dirty="0" smtClean="0"/>
              <a:t>of fix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76400" y="2362994"/>
            <a:ext cx="6324600" cy="251380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84237" y="6094412"/>
            <a:ext cx="5030963" cy="1588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57600" y="6107668"/>
            <a:ext cx="235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of error discovery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8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But get new failing PO</a:t>
            </a:r>
          </a:p>
        </p:txBody>
      </p:sp>
      <p:pic>
        <p:nvPicPr>
          <p:cNvPr id="4" name="image7.tiff" descr="/Users/mjb/Documents/Presentations/Cambridge Feb 2010/image7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4304" r="-14304"/>
          <a:stretch>
            <a:fillRect/>
          </a:stretch>
        </p:blipFill>
        <p:spPr>
          <a:xfrm>
            <a:off x="-457200" y="1295400"/>
            <a:ext cx="10530192" cy="57912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1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Strengthen guard of refined  </a:t>
            </a:r>
            <a:r>
              <a:rPr lang="en-US" i="1" dirty="0" err="1" smtClean="0">
                <a:solidFill>
                  <a:srgbClr val="0000FF"/>
                </a:solidFill>
              </a:rPr>
              <a:t>RemAuth</a:t>
            </a:r>
            <a:endParaRPr lang="en-US" i="1" dirty="0">
              <a:solidFill>
                <a:srgbClr val="0000FF"/>
              </a:solidFill>
            </a:endParaRPr>
          </a:p>
        </p:txBody>
      </p:sp>
      <p:pic>
        <p:nvPicPr>
          <p:cNvPr id="4" name="image8.tiff" descr="/Users/mjb/Documents/Presentations/Cambridge Feb 2010/image8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136" r="-13136"/>
          <a:stretch>
            <a:fillRect/>
          </a:stretch>
        </p:blipFill>
        <p:spPr>
          <a:xfrm>
            <a:off x="-381000" y="1447800"/>
            <a:ext cx="10253082" cy="5638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6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Requirements revisited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Users </a:t>
            </a:r>
            <a:r>
              <a:rPr lang="en-GB" dirty="0"/>
              <a:t>are authorised to engage in </a:t>
            </a:r>
            <a:r>
              <a:rPr lang="en-GB" dirty="0" smtClean="0"/>
              <a:t>activities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User authorisation may be added or revoked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Activities take place in rooms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…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GB" dirty="0"/>
          </a:p>
          <a:p>
            <a:pPr marL="0" indent="0" eaLnBrk="1" hangingPunct="1">
              <a:buNone/>
            </a:pPr>
            <a:r>
              <a:rPr lang="en-GB" dirty="0" smtClean="0">
                <a:solidFill>
                  <a:srgbClr val="0000FF"/>
                </a:solidFill>
              </a:rPr>
              <a:t>Question:  was it obvious initially that revocation of authorisation was going to be problematic?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3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Rational design – what, how, why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What </a:t>
            </a:r>
            <a:r>
              <a:rPr lang="en-US" dirty="0" smtClean="0"/>
              <a:t>does it achieve?</a:t>
            </a:r>
          </a:p>
          <a:p>
            <a:pPr lvl="1">
              <a:buNone/>
            </a:pPr>
            <a:r>
              <a:rPr lang="en-US" sz="2595" b="1" dirty="0" smtClean="0">
                <a:solidFill>
                  <a:srgbClr val="1F497D"/>
                </a:solidFill>
              </a:rPr>
              <a:t>	</a:t>
            </a:r>
            <a:r>
              <a:rPr lang="en-US" sz="2595" b="1" dirty="0" smtClean="0">
                <a:solidFill>
                  <a:srgbClr val="0000FF"/>
                </a:solidFill>
              </a:rPr>
              <a:t>if</a:t>
            </a:r>
            <a:r>
              <a:rPr lang="en-US" sz="2595" dirty="0" smtClean="0">
                <a:solidFill>
                  <a:srgbClr val="0000FF"/>
                </a:solidFill>
              </a:rPr>
              <a:t>  user </a:t>
            </a:r>
            <a:r>
              <a:rPr lang="en-US" sz="2595" i="1" dirty="0" smtClean="0">
                <a:solidFill>
                  <a:srgbClr val="0000FF"/>
                </a:solidFill>
              </a:rPr>
              <a:t>u</a:t>
            </a:r>
            <a:r>
              <a:rPr lang="en-US" sz="2595" dirty="0" smtClean="0">
                <a:solidFill>
                  <a:srgbClr val="0000FF"/>
                </a:solidFill>
              </a:rPr>
              <a:t> is in room </a:t>
            </a:r>
            <a:r>
              <a:rPr lang="en-US" sz="2595" i="1" dirty="0" smtClean="0">
                <a:solidFill>
                  <a:srgbClr val="0000FF"/>
                </a:solidFill>
              </a:rPr>
              <a:t>r</a:t>
            </a:r>
            <a:r>
              <a:rPr lang="en-US" sz="2595" dirty="0" smtClean="0">
                <a:solidFill>
                  <a:srgbClr val="0000FF"/>
                </a:solidFill>
              </a:rPr>
              <a:t>, </a:t>
            </a:r>
          </a:p>
          <a:p>
            <a:pPr lvl="1">
              <a:buNone/>
            </a:pPr>
            <a:r>
              <a:rPr lang="en-US" sz="2595" b="1" dirty="0" smtClean="0">
                <a:solidFill>
                  <a:srgbClr val="0000FF"/>
                </a:solidFill>
              </a:rPr>
              <a:t>	then  </a:t>
            </a:r>
            <a:r>
              <a:rPr lang="en-US" sz="2595" i="1" dirty="0" smtClean="0">
                <a:solidFill>
                  <a:srgbClr val="0000FF"/>
                </a:solidFill>
              </a:rPr>
              <a:t>u</a:t>
            </a:r>
            <a:r>
              <a:rPr lang="en-US" sz="2595" dirty="0" smtClean="0">
                <a:solidFill>
                  <a:srgbClr val="0000FF"/>
                </a:solidFill>
              </a:rPr>
              <a:t> must be </a:t>
            </a:r>
            <a:r>
              <a:rPr lang="en-US" sz="2595" dirty="0" err="1" smtClean="0">
                <a:solidFill>
                  <a:srgbClr val="0000FF"/>
                </a:solidFill>
              </a:rPr>
              <a:t>authorised</a:t>
            </a:r>
            <a:r>
              <a:rPr lang="en-US" sz="2595" dirty="0" smtClean="0">
                <a:solidFill>
                  <a:srgbClr val="0000FF"/>
                </a:solidFill>
              </a:rPr>
              <a:t> to engaged in </a:t>
            </a:r>
          </a:p>
          <a:p>
            <a:pPr lvl="1">
              <a:buNone/>
            </a:pPr>
            <a:r>
              <a:rPr lang="en-US" sz="2595" dirty="0">
                <a:solidFill>
                  <a:srgbClr val="0000FF"/>
                </a:solidFill>
              </a:rPr>
              <a:t>	</a:t>
            </a:r>
            <a:r>
              <a:rPr lang="en-US" sz="2595" dirty="0" smtClean="0">
                <a:solidFill>
                  <a:srgbClr val="0000FF"/>
                </a:solidFill>
              </a:rPr>
              <a:t>			all activities that can take place in </a:t>
            </a:r>
            <a:r>
              <a:rPr lang="en-US" sz="2595" i="1" dirty="0" smtClean="0">
                <a:solidFill>
                  <a:srgbClr val="0000FF"/>
                </a:solidFill>
              </a:rPr>
              <a:t>r</a:t>
            </a:r>
          </a:p>
          <a:p>
            <a:endParaRPr lang="en-US" i="1" dirty="0" smtClean="0"/>
          </a:p>
          <a:p>
            <a:r>
              <a:rPr lang="en-US" i="1" dirty="0" smtClean="0"/>
              <a:t>How </a:t>
            </a:r>
            <a:r>
              <a:rPr lang="en-US" dirty="0" smtClean="0"/>
              <a:t>does it work?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	Check that a user has a valid token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i="1" dirty="0" smtClean="0"/>
              <a:t>Why </a:t>
            </a:r>
            <a:r>
              <a:rPr lang="en-US" dirty="0" smtClean="0"/>
              <a:t>does it work?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  	For any valid token </a:t>
            </a:r>
            <a:r>
              <a:rPr lang="en-US" i="1" dirty="0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, the holder of </a:t>
            </a:r>
            <a:r>
              <a:rPr lang="en-US" i="1" dirty="0" smtClean="0">
                <a:solidFill>
                  <a:srgbClr val="0000FF"/>
                </a:solidFill>
              </a:rPr>
              <a:t>t </a:t>
            </a:r>
            <a:r>
              <a:rPr lang="en-US" dirty="0" smtClean="0">
                <a:solidFill>
                  <a:srgbClr val="0000FF"/>
                </a:solidFill>
              </a:rPr>
              <a:t>must be </a:t>
            </a:r>
            <a:r>
              <a:rPr lang="en-US" dirty="0" err="1" smtClean="0">
                <a:solidFill>
                  <a:srgbClr val="0000FF"/>
                </a:solidFill>
              </a:rPr>
              <a:t>authorised</a:t>
            </a:r>
            <a:r>
              <a:rPr lang="en-US" dirty="0" smtClean="0">
                <a:solidFill>
                  <a:srgbClr val="0000FF"/>
                </a:solidFill>
              </a:rPr>
              <a:t> to engage in all activities that can take place in the room associated with </a:t>
            </a:r>
            <a:r>
              <a:rPr lang="en-US" i="1" dirty="0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3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What, how, why  written in 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857" i="1" dirty="0" smtClean="0"/>
              <a:t>What </a:t>
            </a:r>
            <a:r>
              <a:rPr lang="en-US" sz="3857" dirty="0" smtClean="0"/>
              <a:t>does it achieve?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   inv1: 	</a:t>
            </a:r>
            <a:r>
              <a:rPr lang="en-US" dirty="0" err="1" smtClean="0">
                <a:solidFill>
                  <a:srgbClr val="0000FF"/>
                </a:solidFill>
              </a:rPr>
              <a:t>u∈dom</a:t>
            </a:r>
            <a:r>
              <a:rPr lang="en-US" dirty="0" smtClean="0">
                <a:solidFill>
                  <a:srgbClr val="0000FF"/>
                </a:solidFill>
              </a:rPr>
              <a:t>(location) ∧ location( u ) = r       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			⇒    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			</a:t>
            </a:r>
            <a:r>
              <a:rPr lang="en-US" dirty="0" err="1" smtClean="0">
                <a:solidFill>
                  <a:srgbClr val="0000FF"/>
                </a:solidFill>
              </a:rPr>
              <a:t>takeplace</a:t>
            </a:r>
            <a:r>
              <a:rPr lang="en-US" dirty="0" smtClean="0">
                <a:solidFill>
                  <a:srgbClr val="0000FF"/>
                </a:solidFill>
              </a:rPr>
              <a:t>[ 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 ]  ⊆ </a:t>
            </a:r>
            <a:r>
              <a:rPr lang="en-US" dirty="0" err="1" smtClean="0">
                <a:solidFill>
                  <a:srgbClr val="0000FF"/>
                </a:solidFill>
              </a:rPr>
              <a:t>authorised</a:t>
            </a:r>
            <a:r>
              <a:rPr lang="en-US" dirty="0" smtClean="0">
                <a:solidFill>
                  <a:srgbClr val="0000FF"/>
                </a:solidFill>
              </a:rPr>
              <a:t>[ </a:t>
            </a:r>
            <a:r>
              <a:rPr lang="en-US" dirty="0" err="1" smtClean="0">
                <a:solidFill>
                  <a:srgbClr val="0000FF"/>
                </a:solidFill>
              </a:rPr>
              <a:t>u</a:t>
            </a:r>
            <a:r>
              <a:rPr lang="en-US" dirty="0" smtClean="0">
                <a:solidFill>
                  <a:srgbClr val="0000FF"/>
                </a:solidFill>
              </a:rPr>
              <a:t> ]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3857" i="1" dirty="0" smtClean="0"/>
              <a:t>How </a:t>
            </a:r>
            <a:r>
              <a:rPr lang="en-US" sz="3857" dirty="0" smtClean="0"/>
              <a:t>does it work?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	grd3b: 	</a:t>
            </a:r>
            <a:r>
              <a:rPr lang="en-US" dirty="0" err="1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 ∈ valid   ∧   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 = </a:t>
            </a:r>
            <a:r>
              <a:rPr lang="en-US" dirty="0" err="1" smtClean="0">
                <a:solidFill>
                  <a:srgbClr val="0000FF"/>
                </a:solidFill>
              </a:rPr>
              <a:t>room(t</a:t>
            </a:r>
            <a:r>
              <a:rPr lang="en-US" dirty="0" smtClean="0">
                <a:solidFill>
                  <a:srgbClr val="0000FF"/>
                </a:solidFill>
              </a:rPr>
              <a:t>)  ∧ 	</a:t>
            </a:r>
            <a:r>
              <a:rPr lang="en-US" dirty="0" err="1" smtClean="0">
                <a:solidFill>
                  <a:srgbClr val="0000FF"/>
                </a:solidFill>
              </a:rPr>
              <a:t>u</a:t>
            </a:r>
            <a:r>
              <a:rPr lang="en-US" dirty="0" smtClean="0">
                <a:solidFill>
                  <a:srgbClr val="0000FF"/>
                </a:solidFill>
              </a:rPr>
              <a:t> = </a:t>
            </a:r>
            <a:r>
              <a:rPr lang="en-US" dirty="0" err="1" smtClean="0">
                <a:solidFill>
                  <a:srgbClr val="0000FF"/>
                </a:solidFill>
              </a:rPr>
              <a:t>holder(t</a:t>
            </a:r>
            <a:r>
              <a:rPr lang="en-US" dirty="0" smtClean="0">
                <a:solidFill>
                  <a:srgbClr val="0000FF"/>
                </a:solidFill>
              </a:rPr>
              <a:t>)	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3857" i="1" dirty="0" smtClean="0"/>
              <a:t>Why </a:t>
            </a:r>
            <a:r>
              <a:rPr lang="en-US" sz="3857" dirty="0" smtClean="0"/>
              <a:t>does it work?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  	inv2: 	t ∈ valid  	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			⇒ 	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  			</a:t>
            </a:r>
            <a:r>
              <a:rPr lang="en-US" dirty="0" err="1" smtClean="0">
                <a:solidFill>
                  <a:srgbClr val="0000FF"/>
                </a:solidFill>
              </a:rPr>
              <a:t>takeplace</a:t>
            </a:r>
            <a:r>
              <a:rPr lang="en-US" dirty="0" smtClean="0">
                <a:solidFill>
                  <a:srgbClr val="0000FF"/>
                </a:solidFill>
              </a:rPr>
              <a:t> [ </a:t>
            </a:r>
            <a:r>
              <a:rPr lang="en-US" dirty="0" err="1" smtClean="0">
                <a:solidFill>
                  <a:srgbClr val="0000FF"/>
                </a:solidFill>
              </a:rPr>
              <a:t>room(t</a:t>
            </a:r>
            <a:r>
              <a:rPr lang="en-US" dirty="0" smtClean="0">
                <a:solidFill>
                  <a:srgbClr val="0000FF"/>
                </a:solidFill>
              </a:rPr>
              <a:t>) ]   ⊆   </a:t>
            </a:r>
            <a:r>
              <a:rPr lang="en-US" dirty="0" err="1" smtClean="0">
                <a:solidFill>
                  <a:srgbClr val="0000FF"/>
                </a:solidFill>
              </a:rPr>
              <a:t>authorised</a:t>
            </a:r>
            <a:r>
              <a:rPr lang="en-US" dirty="0" smtClean="0">
                <a:solidFill>
                  <a:srgbClr val="0000FF"/>
                </a:solidFill>
              </a:rPr>
              <a:t>[ </a:t>
            </a:r>
            <a:r>
              <a:rPr lang="en-US" dirty="0" err="1" smtClean="0">
                <a:solidFill>
                  <a:srgbClr val="0000FF"/>
                </a:solidFill>
              </a:rPr>
              <a:t>holder(t</a:t>
            </a:r>
            <a:r>
              <a:rPr lang="en-US" dirty="0" smtClean="0">
                <a:solidFill>
                  <a:srgbClr val="0000FF"/>
                </a:solidFill>
              </a:rPr>
              <a:t>) ]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0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FF"/>
                </a:solidFill>
              </a:rPr>
              <a:t>System level reasoning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Examples </a:t>
            </a:r>
            <a:r>
              <a:rPr lang="en-GB" dirty="0"/>
              <a:t>of systems modelled </a:t>
            </a:r>
            <a:r>
              <a:rPr lang="en-GB" dirty="0" smtClean="0"/>
              <a:t>in Event-B: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Train </a:t>
            </a:r>
            <a:r>
              <a:rPr lang="en-GB" dirty="0">
                <a:solidFill>
                  <a:srgbClr val="0000FF"/>
                </a:solidFill>
              </a:rPr>
              <a:t>signalling system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Mechanical press system</a:t>
            </a:r>
            <a:endParaRPr lang="en-GB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Access control system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Air </a:t>
            </a:r>
            <a:r>
              <a:rPr lang="en-GB" dirty="0">
                <a:solidFill>
                  <a:srgbClr val="0000FF"/>
                </a:solidFill>
              </a:rPr>
              <a:t>traffic information system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Electronic purse system</a:t>
            </a:r>
            <a:endParaRPr lang="en-GB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Distributed database system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Cruise control system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Processor Instruction Set Architecture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1F497D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System level reasoning:  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Involves abstractions of </a:t>
            </a:r>
            <a:r>
              <a:rPr lang="en-GB" i="1" dirty="0" smtClean="0"/>
              <a:t>overall </a:t>
            </a:r>
            <a:r>
              <a:rPr lang="en-GB" dirty="0" smtClean="0">
                <a:solidFill>
                  <a:srgbClr val="0000FF"/>
                </a:solidFill>
              </a:rPr>
              <a:t>system not just software components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5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Problem Abstraction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Abstraction can be viewed as a process of </a:t>
            </a:r>
            <a:r>
              <a:rPr lang="en-US" dirty="0" smtClean="0">
                <a:solidFill>
                  <a:srgbClr val="0000FF"/>
                </a:solidFill>
              </a:rPr>
              <a:t>simplifying </a:t>
            </a:r>
            <a:r>
              <a:rPr lang="en-US" dirty="0" smtClean="0"/>
              <a:t>our understanding of a system. </a:t>
            </a:r>
          </a:p>
          <a:p>
            <a:endParaRPr lang="en-US" dirty="0" smtClean="0"/>
          </a:p>
          <a:p>
            <a:r>
              <a:rPr lang="en-US" dirty="0" smtClean="0"/>
              <a:t>The simplification should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focus </a:t>
            </a:r>
            <a:r>
              <a:rPr lang="en-US" dirty="0" smtClean="0"/>
              <a:t>on the </a:t>
            </a:r>
            <a:r>
              <a:rPr lang="en-US" dirty="0" smtClean="0">
                <a:solidFill>
                  <a:srgbClr val="0000FF"/>
                </a:solidFill>
              </a:rPr>
              <a:t>intended purpose </a:t>
            </a:r>
            <a:r>
              <a:rPr lang="en-US" dirty="0" smtClean="0"/>
              <a:t>of the system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ignore </a:t>
            </a:r>
            <a:r>
              <a:rPr lang="en-US" dirty="0" smtClean="0"/>
              <a:t>details of </a:t>
            </a:r>
            <a:r>
              <a:rPr lang="en-US" dirty="0" smtClean="0">
                <a:solidFill>
                  <a:srgbClr val="0000FF"/>
                </a:solidFill>
              </a:rPr>
              <a:t>how </a:t>
            </a:r>
            <a:r>
              <a:rPr lang="en-US" dirty="0" smtClean="0"/>
              <a:t>that purpose is achieved.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modeller</a:t>
            </a:r>
            <a:r>
              <a:rPr lang="en-US" dirty="0" smtClean="0"/>
              <a:t>/analyst should make </a:t>
            </a:r>
            <a:r>
              <a:rPr lang="en-US" dirty="0" err="1" smtClean="0">
                <a:solidFill>
                  <a:srgbClr val="0000FF"/>
                </a:solidFill>
              </a:rPr>
              <a:t>judgements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about what they believe to be the </a:t>
            </a:r>
            <a:r>
              <a:rPr lang="en-US" dirty="0" smtClean="0">
                <a:solidFill>
                  <a:srgbClr val="0000FF"/>
                </a:solidFill>
              </a:rPr>
              <a:t>key features </a:t>
            </a:r>
            <a:r>
              <a:rPr lang="en-US" dirty="0" smtClean="0"/>
              <a:t>of the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1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Abstraction 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the purpose is to provide some </a:t>
            </a:r>
            <a:r>
              <a:rPr lang="en-US" dirty="0" smtClean="0">
                <a:solidFill>
                  <a:srgbClr val="0000FF"/>
                </a:solidFill>
              </a:rPr>
              <a:t>service</a:t>
            </a:r>
            <a:r>
              <a:rPr lang="en-US" dirty="0" smtClean="0"/>
              <a:t>, then </a:t>
            </a:r>
          </a:p>
          <a:p>
            <a:pPr lvl="1"/>
            <a:r>
              <a:rPr lang="en-US" dirty="0" smtClean="0"/>
              <a:t>model </a:t>
            </a:r>
            <a:r>
              <a:rPr lang="en-US" dirty="0" smtClean="0">
                <a:solidFill>
                  <a:srgbClr val="0000FF"/>
                </a:solidFill>
              </a:rPr>
              <a:t>what</a:t>
            </a:r>
            <a:r>
              <a:rPr lang="en-US" dirty="0" smtClean="0"/>
              <a:t> a system does from the perspective of the service users </a:t>
            </a:r>
          </a:p>
          <a:p>
            <a:pPr lvl="1"/>
            <a:r>
              <a:rPr lang="en-US" dirty="0" smtClean="0"/>
              <a:t>‘users’ might be computing agents as well as humans. </a:t>
            </a:r>
          </a:p>
          <a:p>
            <a:endParaRPr lang="en-US" dirty="0"/>
          </a:p>
          <a:p>
            <a:r>
              <a:rPr lang="en-US" dirty="0" smtClean="0"/>
              <a:t>If the purpose is to </a:t>
            </a:r>
            <a:r>
              <a:rPr lang="en-US" dirty="0" smtClean="0">
                <a:solidFill>
                  <a:srgbClr val="0000FF"/>
                </a:solidFill>
              </a:rPr>
              <a:t>control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monitor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FF"/>
                </a:solidFill>
              </a:rPr>
              <a:t>protect </a:t>
            </a:r>
            <a:r>
              <a:rPr lang="en-US" dirty="0" smtClean="0"/>
              <a:t>some </a:t>
            </a:r>
            <a:r>
              <a:rPr lang="en-US" dirty="0" smtClean="0">
                <a:solidFill>
                  <a:srgbClr val="0000FF"/>
                </a:solidFill>
              </a:rPr>
              <a:t>phenomenon</a:t>
            </a:r>
            <a:r>
              <a:rPr lang="en-US" dirty="0" smtClean="0"/>
              <a:t>, then </a:t>
            </a:r>
          </a:p>
          <a:p>
            <a:pPr lvl="1"/>
            <a:r>
              <a:rPr lang="en-US" dirty="0" smtClean="0"/>
              <a:t>the abstraction should </a:t>
            </a:r>
            <a:r>
              <a:rPr lang="en-US" dirty="0" smtClean="0">
                <a:solidFill>
                  <a:srgbClr val="0000FF"/>
                </a:solidFill>
              </a:rPr>
              <a:t>focus</a:t>
            </a:r>
            <a:r>
              <a:rPr lang="en-US" dirty="0" smtClean="0"/>
              <a:t> on those phenomenon 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what </a:t>
            </a:r>
            <a:r>
              <a:rPr lang="en-US" dirty="0" smtClean="0"/>
              <a:t>way should they be controlled, monitored or protected?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Refinement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Refinement is a process of </a:t>
            </a:r>
            <a:r>
              <a:rPr lang="en-US" dirty="0" smtClean="0">
                <a:solidFill>
                  <a:srgbClr val="0000FF"/>
                </a:solidFill>
              </a:rPr>
              <a:t>enriching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FF"/>
                </a:solidFill>
              </a:rPr>
              <a:t>modifying </a:t>
            </a:r>
            <a:r>
              <a:rPr lang="en-US" dirty="0" smtClean="0"/>
              <a:t>a model in order to </a:t>
            </a:r>
          </a:p>
          <a:p>
            <a:pPr lvl="1"/>
            <a:r>
              <a:rPr lang="en-US" sz="3100" dirty="0" smtClean="0">
                <a:solidFill>
                  <a:srgbClr val="0000FF"/>
                </a:solidFill>
              </a:rPr>
              <a:t>augment </a:t>
            </a:r>
            <a:r>
              <a:rPr lang="en-US" sz="3100" dirty="0" smtClean="0"/>
              <a:t>the functionality being </a:t>
            </a:r>
            <a:r>
              <a:rPr lang="en-US" sz="3100" dirty="0" err="1" smtClean="0"/>
              <a:t>modelled</a:t>
            </a:r>
            <a:r>
              <a:rPr lang="en-US" sz="3100" dirty="0" smtClean="0"/>
              <a:t>, </a:t>
            </a:r>
            <a:r>
              <a:rPr lang="en-US" sz="3100" dirty="0" smtClean="0">
                <a:solidFill>
                  <a:srgbClr val="0000FF"/>
                </a:solidFill>
              </a:rPr>
              <a:t>or </a:t>
            </a:r>
          </a:p>
          <a:p>
            <a:pPr lvl="1"/>
            <a:r>
              <a:rPr lang="en-US" sz="3100" dirty="0" smtClean="0">
                <a:solidFill>
                  <a:srgbClr val="0000FF"/>
                </a:solidFill>
              </a:rPr>
              <a:t>explain </a:t>
            </a:r>
            <a:r>
              <a:rPr lang="en-US" sz="3100" dirty="0" smtClean="0"/>
              <a:t>how some purpose is achieved </a:t>
            </a:r>
          </a:p>
          <a:p>
            <a:pPr lvl="1"/>
            <a:endParaRPr lang="en-US" dirty="0" smtClean="0"/>
          </a:p>
          <a:p>
            <a:r>
              <a:rPr lang="en-US" dirty="0"/>
              <a:t>Facilitates abstraction: we can </a:t>
            </a:r>
            <a:r>
              <a:rPr lang="en-US" dirty="0">
                <a:solidFill>
                  <a:srgbClr val="0000FF"/>
                </a:solidFill>
              </a:rPr>
              <a:t>postpone </a:t>
            </a:r>
            <a:r>
              <a:rPr lang="en-US" dirty="0"/>
              <a:t>treatment of some system features </a:t>
            </a:r>
            <a:r>
              <a:rPr lang="en-US" dirty="0">
                <a:solidFill>
                  <a:srgbClr val="0000FF"/>
                </a:solidFill>
              </a:rPr>
              <a:t>to later </a:t>
            </a:r>
            <a:r>
              <a:rPr lang="en-US" dirty="0"/>
              <a:t>reﬁnement steps </a:t>
            </a:r>
          </a:p>
          <a:p>
            <a:endParaRPr lang="en-US" dirty="0"/>
          </a:p>
          <a:p>
            <a:r>
              <a:rPr lang="en-US" dirty="0"/>
              <a:t>Event-B provides a notion of </a:t>
            </a:r>
            <a:r>
              <a:rPr lang="en-US" dirty="0">
                <a:solidFill>
                  <a:srgbClr val="0000FF"/>
                </a:solidFill>
              </a:rPr>
              <a:t>consistency </a:t>
            </a:r>
            <a:r>
              <a:rPr lang="en-US" dirty="0"/>
              <a:t>of a reﬁnement: </a:t>
            </a:r>
          </a:p>
          <a:p>
            <a:pPr lvl="1"/>
            <a:r>
              <a:rPr lang="en-US" sz="3100" dirty="0"/>
              <a:t>U</a:t>
            </a:r>
            <a:r>
              <a:rPr lang="en-US" sz="3100" dirty="0" smtClean="0"/>
              <a:t>se </a:t>
            </a:r>
            <a:r>
              <a:rPr lang="en-US" sz="3100" dirty="0"/>
              <a:t>proof to </a:t>
            </a:r>
            <a:r>
              <a:rPr lang="en-US" sz="3100" dirty="0">
                <a:solidFill>
                  <a:srgbClr val="0000FF"/>
                </a:solidFill>
              </a:rPr>
              <a:t>verify the consistency </a:t>
            </a:r>
            <a:r>
              <a:rPr lang="en-US" sz="3100" dirty="0"/>
              <a:t>of a reﬁnement step </a:t>
            </a:r>
          </a:p>
          <a:p>
            <a:pPr lvl="1"/>
            <a:r>
              <a:rPr lang="en-US" sz="3100" dirty="0">
                <a:solidFill>
                  <a:srgbClr val="0000FF"/>
                </a:solidFill>
              </a:rPr>
              <a:t>Failing proof </a:t>
            </a:r>
            <a:r>
              <a:rPr lang="en-US" sz="3100" dirty="0"/>
              <a:t>can help us identify </a:t>
            </a:r>
            <a:r>
              <a:rPr lang="en-US" sz="3100" dirty="0" smtClean="0">
                <a:solidFill>
                  <a:srgbClr val="0000FF"/>
                </a:solidFill>
              </a:rPr>
              <a:t>inconsistencies 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4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Rate of error discovery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9971" y="3659187"/>
            <a:ext cx="3046413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33235" y="5182394"/>
            <a:ext cx="6567765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6037" y="5181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45124" y="5193268"/>
            <a:ext cx="6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169" y="5193268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15470" y="5193268"/>
            <a:ext cx="60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2522" y="5193268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</a:p>
          <a:p>
            <a:r>
              <a:rPr lang="en-US" dirty="0" smtClean="0"/>
              <a:t>&amp; fix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68785" y="5181600"/>
            <a:ext cx="82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0243" y="5181600"/>
            <a:ext cx="84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38894" y="3086100"/>
            <a:ext cx="1447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" y="3733800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</a:t>
            </a:r>
          </a:p>
          <a:p>
            <a:r>
              <a:rPr lang="en-US" dirty="0" smtClean="0"/>
              <a:t>discovery</a:t>
            </a:r>
          </a:p>
          <a:p>
            <a:r>
              <a:rPr lang="en-US" dirty="0" smtClean="0"/>
              <a:t>rate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76400" y="2515394"/>
            <a:ext cx="4983832" cy="236140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84237" y="6094412"/>
            <a:ext cx="5030963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57600" y="6107668"/>
            <a:ext cx="235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of error discovery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660232" y="2515394"/>
            <a:ext cx="1340768" cy="156167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262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Invert error identification rate?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9971" y="3659187"/>
            <a:ext cx="3046413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33235" y="5182394"/>
            <a:ext cx="6567765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6037" y="5181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45124" y="5193268"/>
            <a:ext cx="6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169" y="5193268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15470" y="5193268"/>
            <a:ext cx="60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2522" y="5193268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</a:p>
          <a:p>
            <a:r>
              <a:rPr lang="en-US" dirty="0" smtClean="0"/>
              <a:t>&amp; fix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68785" y="5181600"/>
            <a:ext cx="82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0243" y="5181600"/>
            <a:ext cx="84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38894" y="3086100"/>
            <a:ext cx="1447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" y="3733800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</a:t>
            </a:r>
          </a:p>
          <a:p>
            <a:r>
              <a:rPr lang="en-US" dirty="0" smtClean="0"/>
              <a:t>discovery</a:t>
            </a:r>
          </a:p>
          <a:p>
            <a:r>
              <a:rPr lang="en-US" dirty="0" smtClean="0"/>
              <a:t>rate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676400" y="2362994"/>
            <a:ext cx="6324600" cy="243760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84237" y="6094412"/>
            <a:ext cx="5030963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57600" y="6107668"/>
            <a:ext cx="235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of error discovery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10016"/>
      </p:ext>
    </p:extLst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Why is it difficult to identify errors?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precision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ambiguities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inconsistencies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Too much complexity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complexity of requirements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complexity of operating environment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complexity of designs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7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Need for precision and abstraction     at early stages (</a:t>
            </a:r>
            <a:r>
              <a:rPr lang="en-US" dirty="0">
                <a:solidFill>
                  <a:srgbClr val="0000FF"/>
                </a:solidFill>
              </a:rPr>
              <a:t>front-loading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Precision</a:t>
            </a:r>
            <a:r>
              <a:rPr lang="en-US" dirty="0" smtClean="0"/>
              <a:t> through early </a:t>
            </a:r>
            <a:r>
              <a:rPr lang="en-US" dirty="0"/>
              <a:t>stage </a:t>
            </a:r>
            <a:r>
              <a:rPr lang="en-US" dirty="0">
                <a:solidFill>
                  <a:srgbClr val="0000FF"/>
                </a:solidFill>
              </a:rPr>
              <a:t>models </a:t>
            </a:r>
          </a:p>
          <a:p>
            <a:pPr lvl="1"/>
            <a:r>
              <a:rPr lang="en-US" dirty="0" smtClean="0"/>
              <a:t>Amenable to analysis by </a:t>
            </a:r>
            <a:r>
              <a:rPr lang="en-US" dirty="0" smtClean="0">
                <a:solidFill>
                  <a:srgbClr val="0000FF"/>
                </a:solidFill>
              </a:rPr>
              <a:t>tools</a:t>
            </a:r>
          </a:p>
          <a:p>
            <a:pPr lvl="1"/>
            <a:r>
              <a:rPr lang="en-US" dirty="0" smtClean="0"/>
              <a:t>Identify and fix ambiguities and inconsistencies as </a:t>
            </a:r>
            <a:r>
              <a:rPr lang="en-US" dirty="0" smtClean="0">
                <a:solidFill>
                  <a:srgbClr val="0000FF"/>
                </a:solidFill>
              </a:rPr>
              <a:t>early as possible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Mastering </a:t>
            </a:r>
            <a:r>
              <a:rPr lang="en-US" dirty="0" smtClean="0">
                <a:solidFill>
                  <a:srgbClr val="0000FF"/>
                </a:solidFill>
              </a:rPr>
              <a:t>complexity</a:t>
            </a:r>
            <a:r>
              <a:rPr lang="en-US" dirty="0" smtClean="0"/>
              <a:t> through </a:t>
            </a:r>
            <a:r>
              <a:rPr lang="en-US" dirty="0" smtClean="0">
                <a:solidFill>
                  <a:srgbClr val="0000FF"/>
                </a:solidFill>
              </a:rPr>
              <a:t>abstraction</a:t>
            </a:r>
          </a:p>
          <a:p>
            <a:pPr lvl="1"/>
            <a:r>
              <a:rPr lang="en-US" dirty="0" smtClean="0"/>
              <a:t>Focus on </a:t>
            </a:r>
            <a:r>
              <a:rPr lang="en-US" i="1" dirty="0" smtClean="0">
                <a:solidFill>
                  <a:srgbClr val="0000FF"/>
                </a:solidFill>
              </a:rPr>
              <a:t>what</a:t>
            </a:r>
            <a:r>
              <a:rPr lang="en-US" i="1" dirty="0" smtClean="0"/>
              <a:t> </a:t>
            </a:r>
            <a:r>
              <a:rPr lang="en-US" dirty="0" smtClean="0"/>
              <a:t>a system does (its purpose)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Incremental</a:t>
            </a:r>
            <a:r>
              <a:rPr lang="en-US" dirty="0" smtClean="0"/>
              <a:t> analysis and design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0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Rational design, by 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dirty="0" smtClean="0">
                <a:solidFill>
                  <a:srgbClr val="0000FF"/>
                </a:solidFill>
              </a:rPr>
              <a:t>access control system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Example intended to give a feeling for: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problem abstraction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modelling</a:t>
            </a:r>
            <a:r>
              <a:rPr lang="en-US" dirty="0">
                <a:solidFill>
                  <a:srgbClr val="0000FF"/>
                </a:solidFill>
              </a:rPr>
              <a:t> language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model refinement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role of verification and Rodin tool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4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Access control requirements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 Users </a:t>
            </a:r>
            <a:r>
              <a:rPr lang="en-GB" dirty="0"/>
              <a:t>are authorised to engage in </a:t>
            </a:r>
            <a:r>
              <a:rPr lang="en-GB" dirty="0" smtClean="0"/>
              <a:t>activities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User authorisation may be added or revoked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/>
              <a:t>Activities take place in </a:t>
            </a:r>
            <a:r>
              <a:rPr lang="en-GB" dirty="0" smtClean="0"/>
              <a:t>rooms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Users gain access to a room using a one-time token provided they have authority to engage in the room activities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Tokens are issued by a central authority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Tokens are time stamped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A room gateway allows access with a token provided the token is valid  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7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1286</Words>
  <Application>Microsoft Macintosh PowerPoint</Application>
  <PresentationFormat>On-screen Show (4:3)</PresentationFormat>
  <Paragraphs>419</Paragraphs>
  <Slides>39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Introduction to Modelling (with Event-B)</vt:lpstr>
      <vt:lpstr>Cost of fixing requirements errors</vt:lpstr>
      <vt:lpstr>Cost of error fixes grows - difficult to change this</vt:lpstr>
      <vt:lpstr>Rate of error discovery</vt:lpstr>
      <vt:lpstr>Invert error identification rate?</vt:lpstr>
      <vt:lpstr>Why is it difficult to identify errors?</vt:lpstr>
      <vt:lpstr>Need for precision and abstraction     at early stages (front-loading)</vt:lpstr>
      <vt:lpstr>Rational design, by example</vt:lpstr>
      <vt:lpstr>Access control requirements</vt:lpstr>
      <vt:lpstr>Access control requirements</vt:lpstr>
      <vt:lpstr>Entities and relationships</vt:lpstr>
      <vt:lpstr>Entities and relationships</vt:lpstr>
      <vt:lpstr>Extracting the essence</vt:lpstr>
      <vt:lpstr>Entities and relationships</vt:lpstr>
      <vt:lpstr>Abstract by removing entities</vt:lpstr>
      <vt:lpstr>Access control invariant</vt:lpstr>
      <vt:lpstr>State snapshot as tables</vt:lpstr>
      <vt:lpstr>Event for entering a room</vt:lpstr>
      <vt:lpstr>Role of invariants and guards</vt:lpstr>
      <vt:lpstr>Remove authorisation</vt:lpstr>
      <vt:lpstr>Counter-example from model checking</vt:lpstr>
      <vt:lpstr>PowerPoint Presentation</vt:lpstr>
      <vt:lpstr>Failing proof</vt:lpstr>
      <vt:lpstr>Strengthen guard of RemAuth</vt:lpstr>
      <vt:lpstr>Early stage analysis</vt:lpstr>
      <vt:lpstr>We construct a new model (refinement)</vt:lpstr>
      <vt:lpstr>Failing refinement proof</vt:lpstr>
      <vt:lpstr>Gluing invariant</vt:lpstr>
      <vt:lpstr>Invariant enables PO discharge</vt:lpstr>
      <vt:lpstr>But get new failing PO</vt:lpstr>
      <vt:lpstr>Strengthen guard of refined  RemAuth</vt:lpstr>
      <vt:lpstr>Requirements revisited</vt:lpstr>
      <vt:lpstr>Rational design – what, how, why</vt:lpstr>
      <vt:lpstr>What, how, why  written in B</vt:lpstr>
      <vt:lpstr>System level reasoning</vt:lpstr>
      <vt:lpstr>Problem Abstraction </vt:lpstr>
      <vt:lpstr>Abstraction (continued)</vt:lpstr>
      <vt:lpstr>Refinement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Modelling with Event-B</dc:title>
  <dc:creator>Michael Butler</dc:creator>
  <cp:lastModifiedBy>Colin Snook</cp:lastModifiedBy>
  <cp:revision>5</cp:revision>
  <dcterms:created xsi:type="dcterms:W3CDTF">2012-10-04T20:17:09Z</dcterms:created>
  <dcterms:modified xsi:type="dcterms:W3CDTF">2013-02-09T16:07:50Z</dcterms:modified>
</cp:coreProperties>
</file>