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0" r:id="rId3"/>
    <p:sldId id="281" r:id="rId4"/>
    <p:sldId id="282" r:id="rId5"/>
    <p:sldId id="285" r:id="rId6"/>
    <p:sldId id="286" r:id="rId7"/>
    <p:sldId id="287" r:id="rId8"/>
    <p:sldId id="288" r:id="rId9"/>
    <p:sldId id="289" r:id="rId10"/>
    <p:sldId id="290" r:id="rId11"/>
    <p:sldId id="283" r:id="rId12"/>
    <p:sldId id="284" r:id="rId13"/>
    <p:sldId id="291" r:id="rId14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99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176" y="-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31D94-EA7B-884F-8D34-8D454B1C6C3E}" type="datetimeFigureOut">
              <a:t>09/02/2013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4CB12-3347-864D-A3D2-91B9B99746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78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FAC11-3618-6941-B5A8-F8B84D1957C8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FAC11-3618-6941-B5A8-F8B84D1957C8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1998D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3832" y="6356350"/>
            <a:ext cx="8252968" cy="365125"/>
          </a:xfrm>
          <a:solidFill>
            <a:srgbClr val="1998D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6DF45A-CB05-904C-85CC-DB19629FE37F}" type="slidenum">
              <a:rPr lang="en-GB"/>
              <a:pPr/>
              <a:t>‹#›</a:t>
            </a:fld>
            <a:r>
              <a:rPr lang="en-GB"/>
              <a:t>/nn</a:t>
            </a:r>
          </a:p>
          <a:p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900" y="0"/>
            <a:ext cx="801370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207" y="1600200"/>
            <a:ext cx="771659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6527801"/>
            <a:ext cx="9144000" cy="330200"/>
          </a:xfrm>
          <a:prstGeom prst="rect">
            <a:avLst/>
          </a:prstGeom>
          <a:solidFill>
            <a:srgbClr val="1998D2"/>
          </a:solidFill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6DF45A-CB05-904C-85CC-DB19629FE37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1998D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71550" indent="-514350" algn="l" defTabSz="457200" rtl="0" eaLnBrk="1" latinLnBrk="0" hangingPunct="1">
        <a:spcBef>
          <a:spcPct val="20000"/>
        </a:spcBef>
        <a:buClr>
          <a:srgbClr val="1998D2"/>
        </a:buClr>
        <a:buFont typeface="Arial Unicode MS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0220"/>
            <a:ext cx="7772400" cy="1470025"/>
          </a:xfrm>
        </p:spPr>
        <p:txBody>
          <a:bodyPr>
            <a:normAutofit/>
          </a:bodyPr>
          <a:lstStyle/>
          <a:p>
            <a:r>
              <a:rPr lang="en-GB" sz="4400"/>
              <a:t>iUML-B Statemachines</a:t>
            </a:r>
            <a:r>
              <a:rPr lang="en-GB"/>
              <a:t>,</a:t>
            </a:r>
            <a:br>
              <a:rPr lang="en-GB"/>
            </a:br>
            <a:r>
              <a:rPr lang="en-GB"/>
              <a:t>	</a:t>
            </a:r>
            <a:r>
              <a:rPr lang="en-GB" sz="3200"/>
              <a:t>a new approach to UML-B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Animation/model checker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300"/>
            <a:ext cx="9144000" cy="512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30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Diagrams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10342" y="1202703"/>
            <a:ext cx="6126700" cy="4891670"/>
            <a:chOff x="979108" y="1686930"/>
            <a:chExt cx="6126700" cy="4437589"/>
          </a:xfrm>
        </p:grpSpPr>
        <p:sp>
          <p:nvSpPr>
            <p:cNvPr id="5" name="Rectangle 4"/>
            <p:cNvSpPr/>
            <p:nvPr/>
          </p:nvSpPr>
          <p:spPr>
            <a:xfrm>
              <a:off x="979109" y="1686931"/>
              <a:ext cx="6126698" cy="44375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GB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Event-B Machine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79108" y="1686930"/>
              <a:ext cx="2840384" cy="281155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Another Diagram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99014" y="2239545"/>
              <a:ext cx="1967911" cy="6786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>
                  <a:solidFill>
                    <a:schemeClr val="tx1"/>
                  </a:solidFill>
                </a:rPr>
                <a:t>???s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75118" y="1686930"/>
              <a:ext cx="2830690" cy="281155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Statemachine Diagram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9013" y="3344775"/>
              <a:ext cx="1967911" cy="8961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>
                  <a:solidFill>
                    <a:schemeClr val="tx1"/>
                  </a:solidFill>
                </a:rPr>
                <a:t>???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36375" y="3344776"/>
              <a:ext cx="2049525" cy="8961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>
                  <a:solidFill>
                    <a:schemeClr val="tx1"/>
                  </a:solidFill>
                </a:rPr>
                <a:t>transitions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36375" y="2239545"/>
              <a:ext cx="2049525" cy="6786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>
                  <a:solidFill>
                    <a:schemeClr val="tx1"/>
                  </a:solidFill>
                </a:rPr>
                <a:t>statemachines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92319" y="4790370"/>
              <a:ext cx="1999147" cy="9447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1400">
                  <a:solidFill>
                    <a:schemeClr val="tx1"/>
                  </a:solidFill>
                </a:rPr>
                <a:t>events</a:t>
              </a:r>
            </a:p>
          </p:txBody>
        </p:sp>
        <p:cxnSp>
          <p:nvCxnSpPr>
            <p:cNvPr id="13" name="Straight Connector 12"/>
            <p:cNvCxnSpPr>
              <a:stCxn id="7" idx="2"/>
              <a:endCxn id="9" idx="0"/>
            </p:cNvCxnSpPr>
            <p:nvPr/>
          </p:nvCxnSpPr>
          <p:spPr>
            <a:xfrm rot="5400000">
              <a:off x="2069680" y="3131485"/>
              <a:ext cx="426580" cy="1"/>
            </a:xfrm>
            <a:prstGeom prst="line">
              <a:avLst/>
            </a:prstGeom>
            <a:ln>
              <a:solidFill>
                <a:schemeClr val="tx1"/>
              </a:solidFill>
              <a:headEnd type="diamond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2"/>
              <a:endCxn id="10" idx="0"/>
            </p:cNvCxnSpPr>
            <p:nvPr/>
          </p:nvCxnSpPr>
          <p:spPr>
            <a:xfrm rot="5400000">
              <a:off x="5547848" y="3131485"/>
              <a:ext cx="426581" cy="1588"/>
            </a:xfrm>
            <a:prstGeom prst="line">
              <a:avLst/>
            </a:prstGeom>
            <a:ln>
              <a:solidFill>
                <a:schemeClr val="tx1"/>
              </a:solidFill>
              <a:headEnd type="diamond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11" idx="1"/>
            </p:cNvCxnSpPr>
            <p:nvPr/>
          </p:nvCxnSpPr>
          <p:spPr>
            <a:xfrm>
              <a:off x="3266925" y="2578870"/>
              <a:ext cx="1469450" cy="1588"/>
            </a:xfrm>
            <a:prstGeom prst="line">
              <a:avLst/>
            </a:prstGeom>
            <a:ln>
              <a:solidFill>
                <a:schemeClr val="tx1"/>
              </a:solidFill>
              <a:headEnd type="diamond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0" idx="2"/>
              <a:endCxn id="12" idx="0"/>
            </p:cNvCxnSpPr>
            <p:nvPr/>
          </p:nvCxnSpPr>
          <p:spPr>
            <a:xfrm rot="5400000">
              <a:off x="3951816" y="2981048"/>
              <a:ext cx="549400" cy="3069245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2"/>
              <a:endCxn id="12" idx="0"/>
            </p:cNvCxnSpPr>
            <p:nvPr/>
          </p:nvCxnSpPr>
          <p:spPr>
            <a:xfrm rot="16200000" flipH="1">
              <a:off x="2212731" y="4311208"/>
              <a:ext cx="549400" cy="408924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735667" y="5141140"/>
              <a:ext cx="2023534" cy="586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/>
                <a:t>user guards and actions +</a:t>
              </a:r>
            </a:p>
            <a:p>
              <a:r>
                <a:rPr lang="en-GB" sz="1200" i="1"/>
                <a:t>generated guards and actions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35761" y="3963971"/>
              <a:ext cx="1482676" cy="251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/>
                <a:t>&lt;another  aspect&gt;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03800" y="3940928"/>
              <a:ext cx="1718733" cy="251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/>
                <a:t>event sequencing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5603011" y="4841104"/>
            <a:ext cx="1314123" cy="824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invariants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21219" y="4841104"/>
            <a:ext cx="1118614" cy="824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variables</a:t>
            </a:r>
          </a:p>
        </p:txBody>
      </p:sp>
      <p:cxnSp>
        <p:nvCxnSpPr>
          <p:cNvPr id="33" name="Straight Connector 32"/>
          <p:cNvCxnSpPr>
            <a:stCxn id="8" idx="2"/>
            <a:endCxn id="21" idx="0"/>
          </p:cNvCxnSpPr>
          <p:nvPr/>
        </p:nvCxnSpPr>
        <p:spPr>
          <a:xfrm flipH="1">
            <a:off x="4880526" y="4301948"/>
            <a:ext cx="941171" cy="539156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2"/>
            <a:endCxn id="22" idx="0"/>
          </p:cNvCxnSpPr>
          <p:nvPr/>
        </p:nvCxnSpPr>
        <p:spPr>
          <a:xfrm>
            <a:off x="5821697" y="4301948"/>
            <a:ext cx="438376" cy="539156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017735" y="4163448"/>
            <a:ext cx="138500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200" i="1"/>
              <a:t>guards and actions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809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/>
          <p:cNvCxnSpPr/>
          <p:nvPr/>
        </p:nvCxnSpPr>
        <p:spPr bwMode="auto">
          <a:xfrm>
            <a:off x="3962400" y="4648200"/>
            <a:ext cx="2243667" cy="1693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4"/>
          <p:cNvSpPr/>
          <p:nvPr/>
        </p:nvSpPr>
        <p:spPr>
          <a:xfrm>
            <a:off x="609600" y="2971800"/>
            <a:ext cx="3371287" cy="838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GB" dirty="0" smtClean="0"/>
              <a:t>Event-</a:t>
            </a:r>
            <a:r>
              <a:rPr lang="en-GB" dirty="0" err="1" smtClean="0"/>
              <a:t>B</a:t>
            </a:r>
            <a:r>
              <a:rPr lang="en-GB" dirty="0" smtClean="0"/>
              <a:t> </a:t>
            </a:r>
            <a:r>
              <a:rPr lang="en-GB" dirty="0" err="1" smtClean="0"/>
              <a:t>EMF  </a:t>
            </a:r>
            <a:endParaRPr lang="en-GB" dirty="0"/>
          </a:p>
        </p:txBody>
      </p:sp>
      <p:sp>
        <p:nvSpPr>
          <p:cNvPr id="64" name="Left Arrow 63"/>
          <p:cNvSpPr/>
          <p:nvPr/>
        </p:nvSpPr>
        <p:spPr bwMode="auto">
          <a:xfrm>
            <a:off x="3921640" y="3389926"/>
            <a:ext cx="2259025" cy="458539"/>
          </a:xfrm>
          <a:prstGeom prst="leftArrow">
            <a:avLst/>
          </a:prstGeom>
          <a:solidFill>
            <a:srgbClr val="FFFF0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>
                <a:latin typeface="Lucida Sans" charset="0"/>
                <a:ea typeface="ＭＳ Ｐゴシック" charset="-128"/>
                <a:cs typeface="ＭＳ Ｐゴシック" charset="-128"/>
              </a:rPr>
              <a:t>g</a:t>
            </a:r>
            <a:r>
              <a:rPr kumimoji="0" lang="en-GB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  <a:ea typeface="ＭＳ Ｐゴシック" charset="-128"/>
                <a:cs typeface="ＭＳ Ｐゴシック" charset="-128"/>
              </a:rPr>
              <a:t>enerate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5147733"/>
            <a:ext cx="3378200" cy="948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GB" dirty="0" smtClean="0"/>
              <a:t>Event-</a:t>
            </a:r>
            <a:r>
              <a:rPr lang="en-GB" dirty="0" err="1" smtClean="0"/>
              <a:t>B</a:t>
            </a:r>
            <a:endParaRPr lang="en-GB" dirty="0" smtClean="0"/>
          </a:p>
          <a:p>
            <a:pPr algn="r"/>
            <a:r>
              <a:rPr lang="en-GB" dirty="0" smtClean="0"/>
              <a:t>static checked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3962400"/>
            <a:ext cx="3371287" cy="10668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GB" dirty="0" smtClean="0"/>
              <a:t>Event-</a:t>
            </a:r>
            <a:r>
              <a:rPr lang="en-GB" dirty="0" err="1" smtClean="0"/>
              <a:t>B</a:t>
            </a:r>
            <a:endParaRPr lang="en-GB" dirty="0" smtClean="0"/>
          </a:p>
          <a:p>
            <a:pPr algn="r"/>
            <a:r>
              <a:rPr lang="en-GB" dirty="0" smtClean="0"/>
              <a:t>Rodin Database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09600" y="3962399"/>
            <a:ext cx="6858000" cy="2311401"/>
          </a:xfrm>
          <a:prstGeom prst="rect">
            <a:avLst/>
          </a:prstGeom>
          <a:noFill/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Rodin Database</a:t>
            </a:r>
            <a:r>
              <a:rPr lang="en-GB" dirty="0" smtClean="0"/>
              <a:t>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00" y="1600199"/>
            <a:ext cx="7496940" cy="1197293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20000"/>
                  <a:lumOff val="80000"/>
                  <a:alpha val="95000"/>
                </a:schemeClr>
              </a:gs>
              <a:gs pos="0">
                <a:schemeClr val="accent3">
                  <a:lumMod val="40000"/>
                  <a:lumOff val="60000"/>
                  <a:alpha val="9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</a:rPr>
              <a:t>iUML-B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Architecture/persistence</a:t>
            </a:r>
            <a:endParaRPr lang="en-GB" dirty="0"/>
          </a:p>
        </p:txBody>
      </p:sp>
      <p:sp>
        <p:nvSpPr>
          <p:cNvPr id="10" name="Multidocument 9"/>
          <p:cNvSpPr/>
          <p:nvPr/>
        </p:nvSpPr>
        <p:spPr>
          <a:xfrm>
            <a:off x="740663" y="4318832"/>
            <a:ext cx="1060704" cy="710369"/>
          </a:xfrm>
          <a:prstGeom prst="flowChartMultidocumen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73000"/>
                </a:schemeClr>
              </a:gs>
              <a:gs pos="100000">
                <a:srgbClr val="FFFFFF">
                  <a:alpha val="73000"/>
                </a:srgb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*.bum, *.</a:t>
            </a:r>
            <a:r>
              <a:rPr lang="en-GB" sz="1400" dirty="0" err="1" smtClean="0">
                <a:solidFill>
                  <a:schemeClr val="tx1"/>
                </a:solidFill>
              </a:rPr>
              <a:t>buc</a:t>
            </a:r>
            <a:r>
              <a:rPr lang="en-GB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smtClean="0">
                <a:solidFill>
                  <a:schemeClr val="tx1"/>
                </a:solidFill>
              </a:rPr>
              <a:t>…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6" name="Multidocument 35"/>
          <p:cNvSpPr/>
          <p:nvPr/>
        </p:nvSpPr>
        <p:spPr>
          <a:xfrm>
            <a:off x="740663" y="5385631"/>
            <a:ext cx="1060704" cy="710369"/>
          </a:xfrm>
          <a:prstGeom prst="flowChartMultidocumen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73000"/>
                </a:schemeClr>
              </a:gs>
              <a:gs pos="100000">
                <a:srgbClr val="FFFFFF">
                  <a:alpha val="73000"/>
                </a:srgb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*.</a:t>
            </a:r>
            <a:r>
              <a:rPr lang="en-GB" sz="1400" dirty="0" err="1" smtClean="0">
                <a:solidFill>
                  <a:schemeClr val="tx1"/>
                </a:solidFill>
              </a:rPr>
              <a:t>bcm</a:t>
            </a:r>
            <a:r>
              <a:rPr lang="en-GB" sz="1400" dirty="0" smtClean="0">
                <a:solidFill>
                  <a:schemeClr val="tx1"/>
                </a:solidFill>
              </a:rPr>
              <a:t>, *.bcc, </a:t>
            </a:r>
            <a:r>
              <a:rPr lang="en-US" sz="1400" dirty="0" smtClean="0">
                <a:solidFill>
                  <a:schemeClr val="tx1"/>
                </a:solidFill>
              </a:rPr>
              <a:t>…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5" name="Left-Right Arrow 44"/>
          <p:cNvSpPr/>
          <p:nvPr/>
        </p:nvSpPr>
        <p:spPr>
          <a:xfrm rot="16200000">
            <a:off x="7204035" y="3687447"/>
            <a:ext cx="1215047" cy="484632"/>
          </a:xfrm>
          <a:prstGeom prst="leftRightArrow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 smtClean="0"/>
              <a:t>Persistence</a:t>
            </a:r>
            <a:endParaRPr lang="en-GB" sz="1200" dirty="0"/>
          </a:p>
        </p:txBody>
      </p:sp>
      <p:sp>
        <p:nvSpPr>
          <p:cNvPr id="38" name="Rectangle 37"/>
          <p:cNvSpPr/>
          <p:nvPr/>
        </p:nvSpPr>
        <p:spPr>
          <a:xfrm>
            <a:off x="1892463" y="1862508"/>
            <a:ext cx="899622" cy="6623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Proj</a:t>
            </a:r>
            <a:r>
              <a:rPr lang="en-GB" sz="1600" dirty="0" smtClean="0"/>
              <a:t> Diag.</a:t>
            </a:r>
            <a:endParaRPr lang="en-GB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7726918" y="2166294"/>
            <a:ext cx="37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…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4902829" y="1879613"/>
            <a:ext cx="1123427" cy="3150444"/>
            <a:chOff x="4242429" y="1871146"/>
            <a:chExt cx="1123427" cy="3150444"/>
          </a:xfrm>
        </p:grpSpPr>
        <p:sp>
          <p:nvSpPr>
            <p:cNvPr id="57" name="Rectangle 56"/>
            <p:cNvSpPr/>
            <p:nvPr/>
          </p:nvSpPr>
          <p:spPr>
            <a:xfrm>
              <a:off x="4250117" y="3960290"/>
              <a:ext cx="1103204" cy="10613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endParaRPr lang="en-GB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242429" y="2971800"/>
              <a:ext cx="1123427" cy="838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State Machine EMF</a:t>
              </a:r>
              <a:endParaRPr lang="en-GB" sz="1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323429" y="1871146"/>
              <a:ext cx="931237" cy="6623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State Diag.</a:t>
              </a:r>
              <a:endParaRPr lang="en-GB" sz="16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40119" y="4070297"/>
              <a:ext cx="920024" cy="8700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State Machine XMI</a:t>
              </a:r>
              <a:endParaRPr lang="en-GB" sz="14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90919" y="1884734"/>
            <a:ext cx="1123427" cy="3146178"/>
            <a:chOff x="5471254" y="1867801"/>
            <a:chExt cx="1123427" cy="3146178"/>
          </a:xfrm>
        </p:grpSpPr>
        <p:sp>
          <p:nvSpPr>
            <p:cNvPr id="59" name="Rectangle 58"/>
            <p:cNvSpPr/>
            <p:nvPr/>
          </p:nvSpPr>
          <p:spPr>
            <a:xfrm>
              <a:off x="5482546" y="3952679"/>
              <a:ext cx="1103204" cy="10613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endParaRPr lang="en-GB" dirty="0" smtClean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471254" y="2971800"/>
              <a:ext cx="1123427" cy="838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Class Diagram EMF</a:t>
              </a:r>
              <a:endParaRPr lang="en-GB" sz="16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555445" y="1867801"/>
              <a:ext cx="925111" cy="6623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Class Diag.</a:t>
              </a:r>
              <a:endParaRPr lang="en-GB" sz="16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562547" y="4062685"/>
              <a:ext cx="920024" cy="8700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Class Diagram XMI</a:t>
              </a:r>
              <a:endParaRPr lang="en-GB" sz="1400" dirty="0"/>
            </a:p>
          </p:txBody>
        </p:sp>
      </p:grpSp>
      <p:sp>
        <p:nvSpPr>
          <p:cNvPr id="63" name="Left Arrow 62"/>
          <p:cNvSpPr/>
          <p:nvPr/>
        </p:nvSpPr>
        <p:spPr bwMode="auto">
          <a:xfrm>
            <a:off x="3920107" y="2975174"/>
            <a:ext cx="973626" cy="458539"/>
          </a:xfrm>
          <a:prstGeom prst="leftArrow">
            <a:avLst/>
          </a:prstGeom>
          <a:solidFill>
            <a:srgbClr val="FFFF0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  <a:ea typeface="ＭＳ Ｐゴシック" charset="-128"/>
                <a:cs typeface="ＭＳ Ｐゴシック" charset="-128"/>
              </a:rPr>
              <a:t>generate</a:t>
            </a:r>
          </a:p>
        </p:txBody>
      </p:sp>
      <p:cxnSp>
        <p:nvCxnSpPr>
          <p:cNvPr id="66" name="Straight Connector 65"/>
          <p:cNvCxnSpPr/>
          <p:nvPr/>
        </p:nvCxnSpPr>
        <p:spPr bwMode="auto">
          <a:xfrm flipV="1">
            <a:off x="270007" y="3880283"/>
            <a:ext cx="8100222" cy="3000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 flipV="1">
            <a:off x="282403" y="2882600"/>
            <a:ext cx="8100222" cy="3000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>
            <a:stCxn id="4" idx="3"/>
            <a:endCxn id="57" idx="1"/>
          </p:cNvCxnSpPr>
          <p:nvPr/>
        </p:nvCxnSpPr>
        <p:spPr bwMode="auto">
          <a:xfrm>
            <a:off x="3980887" y="4495801"/>
            <a:ext cx="929630" cy="360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Diamond 74"/>
          <p:cNvSpPr/>
          <p:nvPr/>
        </p:nvSpPr>
        <p:spPr bwMode="auto">
          <a:xfrm>
            <a:off x="3970867" y="4428066"/>
            <a:ext cx="143934" cy="118533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6" name="Diamond 75"/>
          <p:cNvSpPr/>
          <p:nvPr/>
        </p:nvSpPr>
        <p:spPr bwMode="auto">
          <a:xfrm>
            <a:off x="3979334" y="4580466"/>
            <a:ext cx="143934" cy="118533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0" y="5013445"/>
            <a:ext cx="461665" cy="71528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/>
              <a:t>Rodin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0" y="3215556"/>
            <a:ext cx="461665" cy="59547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/>
              <a:t>EMF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0" y="1992488"/>
            <a:ext cx="461665" cy="61204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/>
              <a:t>GMF</a:t>
            </a:r>
          </a:p>
        </p:txBody>
      </p:sp>
    </p:spTree>
    <p:extLst>
      <p:ext uri="{BB962C8B-B14F-4D97-AF65-F5344CB8AC3E}">
        <p14:creationId xmlns:p14="http://schemas.microsoft.com/office/powerpoint/2010/main" val="2138394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3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7550" y="1802341"/>
            <a:ext cx="3370931" cy="4277057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20000"/>
                  <a:lumOff val="80000"/>
                  <a:alpha val="95000"/>
                </a:schemeClr>
              </a:gs>
              <a:gs pos="0">
                <a:schemeClr val="accent3">
                  <a:lumMod val="40000"/>
                  <a:lumOff val="60000"/>
                  <a:alpha val="95000"/>
                </a:schemeClr>
              </a:gs>
            </a:gsLst>
            <a:lin ang="0" scaled="1"/>
            <a:tileRect/>
          </a:gradFill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r"/>
            <a:r>
              <a:rPr lang="en-GB" sz="1600" dirty="0" err="1" smtClean="0">
                <a:solidFill>
                  <a:schemeClr val="tx1"/>
                </a:solidFill>
              </a:rPr>
              <a:t>UML-B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63193" y="1793003"/>
            <a:ext cx="1357670" cy="342725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GB" dirty="0" err="1" smtClean="0"/>
              <a:t>GMF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(old) UML-B Architecture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0196" y="5222392"/>
            <a:ext cx="3371287" cy="8382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GB" dirty="0" err="1" smtClean="0"/>
              <a:t>EMF</a:t>
            </a:r>
            <a:endParaRPr lang="en-GB" dirty="0"/>
          </a:p>
        </p:txBody>
      </p:sp>
      <p:sp>
        <p:nvSpPr>
          <p:cNvPr id="22" name="Up Arrow 21"/>
          <p:cNvSpPr/>
          <p:nvPr/>
        </p:nvSpPr>
        <p:spPr>
          <a:xfrm>
            <a:off x="3945476" y="3492619"/>
            <a:ext cx="484632" cy="1055687"/>
          </a:xfrm>
          <a:prstGeom prst="upArrow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rgbClr val="FF0000"/>
              </a:gs>
            </a:gsLst>
          </a:gra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200" dirty="0" smtClean="0"/>
              <a:t>Marker</a:t>
            </a:r>
            <a:endParaRPr lang="en-GB" sz="1200" dirty="0"/>
          </a:p>
        </p:txBody>
      </p:sp>
      <p:grpSp>
        <p:nvGrpSpPr>
          <p:cNvPr id="3" name="Group 24"/>
          <p:cNvGrpSpPr/>
          <p:nvPr/>
        </p:nvGrpSpPr>
        <p:grpSpPr>
          <a:xfrm>
            <a:off x="600154" y="1879788"/>
            <a:ext cx="931237" cy="2891479"/>
            <a:chOff x="600154" y="1879788"/>
            <a:chExt cx="931237" cy="2891479"/>
          </a:xfrm>
        </p:grpSpPr>
        <p:sp>
          <p:nvSpPr>
            <p:cNvPr id="14" name="Rectangle 13"/>
            <p:cNvSpPr/>
            <p:nvPr/>
          </p:nvSpPr>
          <p:spPr>
            <a:xfrm>
              <a:off x="631072" y="1879788"/>
              <a:ext cx="899622" cy="6623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 smtClean="0"/>
                <a:t>Proj</a:t>
              </a:r>
              <a:r>
                <a:rPr lang="en-GB" sz="1600" dirty="0" smtClean="0"/>
                <a:t> Diag.</a:t>
              </a:r>
              <a:endParaRPr lang="en-GB" sz="16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6280" y="3371161"/>
              <a:ext cx="925111" cy="6623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Class Diag.</a:t>
              </a:r>
              <a:endParaRPr lang="en-GB" sz="16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6397" y="2624078"/>
              <a:ext cx="912694" cy="6623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Context Diag.</a:t>
              </a:r>
              <a:endParaRPr lang="en-GB" sz="16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0154" y="4108907"/>
              <a:ext cx="931237" cy="6623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State Diag.</a:t>
              </a:r>
              <a:endParaRPr lang="en-GB" sz="1600" dirty="0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4820927" y="3233991"/>
            <a:ext cx="3371287" cy="2562017"/>
            <a:chOff x="609600" y="3962399"/>
            <a:chExt cx="3371287" cy="2562017"/>
          </a:xfrm>
        </p:grpSpPr>
        <p:sp>
          <p:nvSpPr>
            <p:cNvPr id="11" name="Rectangle 10"/>
            <p:cNvSpPr/>
            <p:nvPr/>
          </p:nvSpPr>
          <p:spPr>
            <a:xfrm>
              <a:off x="609600" y="5181600"/>
              <a:ext cx="3371287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GB" dirty="0" smtClean="0"/>
                <a:t>Event-</a:t>
              </a:r>
              <a:r>
                <a:rPr lang="en-GB" dirty="0" err="1" smtClean="0"/>
                <a:t>B</a:t>
              </a:r>
              <a:endParaRPr lang="en-GB" dirty="0" smtClean="0"/>
            </a:p>
            <a:p>
              <a:pPr algn="r"/>
              <a:r>
                <a:rPr lang="en-GB" dirty="0" smtClean="0"/>
                <a:t>static checked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609600" y="3962400"/>
              <a:ext cx="3371287" cy="10668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GB" dirty="0" smtClean="0"/>
                <a:t>Event-</a:t>
              </a:r>
              <a:r>
                <a:rPr lang="en-GB" dirty="0" err="1" smtClean="0"/>
                <a:t>B</a:t>
              </a:r>
              <a:endParaRPr lang="en-GB" dirty="0" smtClean="0"/>
            </a:p>
            <a:p>
              <a:pPr algn="r"/>
              <a:r>
                <a:rPr lang="en-GB" dirty="0" smtClean="0"/>
                <a:t>Rodin Database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09600" y="3962399"/>
              <a:ext cx="3371287" cy="2562017"/>
            </a:xfrm>
            <a:prstGeom prst="rect">
              <a:avLst/>
            </a:prstGeom>
            <a:noFill/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GB" dirty="0" smtClean="0">
                  <a:solidFill>
                    <a:schemeClr val="tx2">
                      <a:lumMod val="75000"/>
                    </a:schemeClr>
                  </a:solidFill>
                </a:rPr>
                <a:t>Rodin Database</a:t>
              </a:r>
              <a:r>
                <a:rPr lang="en-GB" dirty="0" smtClean="0"/>
                <a:t> </a:t>
              </a:r>
            </a:p>
          </p:txBody>
        </p:sp>
        <p:sp>
          <p:nvSpPr>
            <p:cNvPr id="10" name="Multidocument 9"/>
            <p:cNvSpPr/>
            <p:nvPr/>
          </p:nvSpPr>
          <p:spPr>
            <a:xfrm>
              <a:off x="740663" y="4318832"/>
              <a:ext cx="1060704" cy="710369"/>
            </a:xfrm>
            <a:prstGeom prst="flowChartMultidocumen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alpha val="73000"/>
                  </a:schemeClr>
                </a:gs>
                <a:gs pos="100000">
                  <a:srgbClr val="FFFFFF">
                    <a:alpha val="73000"/>
                  </a:srgb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*.bum, *.</a:t>
              </a:r>
              <a:r>
                <a:rPr lang="en-GB" sz="1400" dirty="0" err="1" smtClean="0">
                  <a:solidFill>
                    <a:schemeClr val="tx1"/>
                  </a:solidFill>
                </a:rPr>
                <a:t>buc</a:t>
              </a:r>
              <a:r>
                <a:rPr lang="en-GB" sz="1400" dirty="0" smtClean="0">
                  <a:solidFill>
                    <a:schemeClr val="tx1"/>
                  </a:solidFill>
                </a:rPr>
                <a:t>, </a:t>
              </a:r>
              <a:r>
                <a:rPr lang="en-US" sz="1400" dirty="0" smtClean="0">
                  <a:solidFill>
                    <a:schemeClr val="tx1"/>
                  </a:solidFill>
                </a:rPr>
                <a:t>…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Multidocument 35"/>
            <p:cNvSpPr/>
            <p:nvPr/>
          </p:nvSpPr>
          <p:spPr>
            <a:xfrm>
              <a:off x="740663" y="5385631"/>
              <a:ext cx="1060704" cy="710369"/>
            </a:xfrm>
            <a:prstGeom prst="flowChartMultidocumen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alpha val="73000"/>
                  </a:schemeClr>
                </a:gs>
                <a:gs pos="100000">
                  <a:srgbClr val="FFFFFF">
                    <a:alpha val="73000"/>
                  </a:srgb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*.</a:t>
              </a:r>
              <a:r>
                <a:rPr lang="en-GB" sz="1400" dirty="0" err="1" smtClean="0">
                  <a:solidFill>
                    <a:schemeClr val="tx1"/>
                  </a:solidFill>
                </a:rPr>
                <a:t>bcm</a:t>
              </a:r>
              <a:r>
                <a:rPr lang="en-GB" sz="1400" dirty="0" smtClean="0">
                  <a:solidFill>
                    <a:schemeClr val="tx1"/>
                  </a:solidFill>
                </a:rPr>
                <a:t>, *.bcc, </a:t>
              </a:r>
              <a:r>
                <a:rPr lang="en-US" sz="1400" dirty="0" smtClean="0">
                  <a:solidFill>
                    <a:schemeClr val="tx1"/>
                  </a:solidFill>
                </a:rPr>
                <a:t>…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39"/>
            <p:cNvGrpSpPr/>
            <p:nvPr/>
          </p:nvGrpSpPr>
          <p:grpSpPr>
            <a:xfrm>
              <a:off x="1271015" y="4527524"/>
              <a:ext cx="890016" cy="1215047"/>
              <a:chOff x="1271016" y="3312475"/>
              <a:chExt cx="890016" cy="1215047"/>
            </a:xfrm>
          </p:grpSpPr>
          <p:sp>
            <p:nvSpPr>
              <p:cNvPr id="41" name="Left-Right Arrow 40"/>
              <p:cNvSpPr/>
              <p:nvPr/>
            </p:nvSpPr>
            <p:spPr>
              <a:xfrm rot="16200000">
                <a:off x="905808" y="3677683"/>
                <a:ext cx="1215047" cy="484632"/>
              </a:xfrm>
              <a:prstGeom prst="leftRightArrow">
                <a:avLst/>
              </a:prstGeom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B" sz="1000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StaticChecker</a:t>
                </a:r>
                <a:endParaRPr lang="en-GB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Up Arrow 41"/>
              <p:cNvSpPr/>
              <p:nvPr/>
            </p:nvSpPr>
            <p:spPr>
              <a:xfrm>
                <a:off x="1676400" y="3312475"/>
                <a:ext cx="484632" cy="1049060"/>
              </a:xfrm>
              <a:prstGeom prst="upArrow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rgbClr val="FF0000"/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1200" dirty="0" smtClean="0"/>
                  <a:t>Marker</a:t>
                </a:r>
                <a:endParaRPr lang="en-GB" sz="1200" dirty="0"/>
              </a:p>
            </p:txBody>
          </p:sp>
        </p:grpSp>
      </p:grpSp>
      <p:sp>
        <p:nvSpPr>
          <p:cNvPr id="39" name="Right Arrow 38"/>
          <p:cNvSpPr/>
          <p:nvPr/>
        </p:nvSpPr>
        <p:spPr bwMode="auto">
          <a:xfrm>
            <a:off x="3604373" y="3333864"/>
            <a:ext cx="1148545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6" name="Left-Up Arrow 45"/>
          <p:cNvSpPr/>
          <p:nvPr/>
        </p:nvSpPr>
        <p:spPr bwMode="auto">
          <a:xfrm>
            <a:off x="1690134" y="3371218"/>
            <a:ext cx="850392" cy="850392"/>
          </a:xfrm>
          <a:prstGeom prst="leftUpArrow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7" name="Left-Up Arrow 46"/>
          <p:cNvSpPr/>
          <p:nvPr/>
        </p:nvSpPr>
        <p:spPr bwMode="auto">
          <a:xfrm>
            <a:off x="2636244" y="3383539"/>
            <a:ext cx="850392" cy="850392"/>
          </a:xfrm>
          <a:prstGeom prst="leftUpArrow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" name="Freeform 49"/>
          <p:cNvSpPr/>
          <p:nvPr/>
        </p:nvSpPr>
        <p:spPr bwMode="auto">
          <a:xfrm>
            <a:off x="1820862" y="4540390"/>
            <a:ext cx="1998281" cy="680400"/>
          </a:xfrm>
          <a:custGeom>
            <a:avLst/>
            <a:gdLst>
              <a:gd name="connsiteX0" fmla="*/ 0 w 829666"/>
              <a:gd name="connsiteY0" fmla="*/ 0 h 415498"/>
              <a:gd name="connsiteX1" fmla="*/ 829666 w 829666"/>
              <a:gd name="connsiteY1" fmla="*/ 0 h 415498"/>
              <a:gd name="connsiteX2" fmla="*/ 829666 w 829666"/>
              <a:gd name="connsiteY2" fmla="*/ 415498 h 415498"/>
              <a:gd name="connsiteX3" fmla="*/ 0 w 829666"/>
              <a:gd name="connsiteY3" fmla="*/ 415498 h 415498"/>
              <a:gd name="connsiteX4" fmla="*/ 0 w 829666"/>
              <a:gd name="connsiteY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666" h="415498">
                <a:moveTo>
                  <a:pt x="0" y="0"/>
                </a:moveTo>
                <a:lnTo>
                  <a:pt x="829666" y="0"/>
                </a:lnTo>
                <a:lnTo>
                  <a:pt x="829666" y="415498"/>
                </a:lnTo>
                <a:lnTo>
                  <a:pt x="0" y="41549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Lucida Sans" charset="0"/>
                <a:ea typeface="ＭＳ Ｐゴシック" charset="-128"/>
                <a:cs typeface="ＭＳ Ｐゴシック" charset="-128"/>
              </a:rPr>
              <a:t>UML-B EMF</a:t>
            </a:r>
          </a:p>
        </p:txBody>
      </p:sp>
      <p:sp>
        <p:nvSpPr>
          <p:cNvPr id="44" name="Multidocument 43"/>
          <p:cNvSpPr/>
          <p:nvPr/>
        </p:nvSpPr>
        <p:spPr>
          <a:xfrm>
            <a:off x="1985581" y="4305341"/>
            <a:ext cx="1060704" cy="710369"/>
          </a:xfrm>
          <a:prstGeom prst="flowChartMultidocumen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73000"/>
                </a:schemeClr>
              </a:gs>
              <a:gs pos="100000">
                <a:srgbClr val="FFFFFF">
                  <a:alpha val="73000"/>
                </a:srgb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*.</a:t>
            </a:r>
            <a:r>
              <a:rPr lang="en-GB" sz="1400" dirty="0" err="1" smtClean="0">
                <a:solidFill>
                  <a:schemeClr val="tx1"/>
                </a:solidFill>
              </a:rPr>
              <a:t>umlb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67200" y="2044700"/>
            <a:ext cx="407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>
                <a:solidFill>
                  <a:srgbClr val="FF0000"/>
                </a:solidFill>
              </a:rPr>
              <a:t>generates a separate Event-B project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rot="5400000">
            <a:off x="3962400" y="2768600"/>
            <a:ext cx="850900" cy="2667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003800" y="24130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>
                <a:solidFill>
                  <a:srgbClr val="DCAA52"/>
                </a:solidFill>
              </a:rPr>
              <a:t>All modelling has to be done in diagrams</a:t>
            </a:r>
          </a:p>
        </p:txBody>
      </p:sp>
    </p:spTree>
    <p:extLst>
      <p:ext uri="{BB962C8B-B14F-4D97-AF65-F5344CB8AC3E}">
        <p14:creationId xmlns:p14="http://schemas.microsoft.com/office/powerpoint/2010/main" val="381934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 for (new) iUML-B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70000"/>
            <a:ext cx="8496300" cy="5029199"/>
          </a:xfrm>
        </p:spPr>
        <p:txBody>
          <a:bodyPr>
            <a:normAutofit lnSpcReduction="10000"/>
          </a:bodyPr>
          <a:lstStyle/>
          <a:p>
            <a:r>
              <a:rPr lang="en-GB" sz="2400"/>
              <a:t>Experienced Event-B users</a:t>
            </a:r>
          </a:p>
          <a:p>
            <a:r>
              <a:rPr lang="en-GB"/>
              <a:t>	would like diagrams</a:t>
            </a:r>
          </a:p>
          <a:p>
            <a:r>
              <a:rPr lang="en-GB" smtClean="0"/>
              <a:t>	without being distanced from Event-B</a:t>
            </a:r>
          </a:p>
          <a:p>
            <a:endParaRPr lang="en-GB" smtClean="0"/>
          </a:p>
          <a:p>
            <a:r>
              <a:rPr lang="en-GB" sz="2400" smtClean="0"/>
              <a:t>Integrated </a:t>
            </a:r>
            <a:r>
              <a:rPr lang="en-GB" sz="2400" dirty="0" smtClean="0"/>
              <a:t>UI</a:t>
            </a:r>
          </a:p>
          <a:p>
            <a:pPr marL="457200" lvl="1" indent="0">
              <a:buNone/>
            </a:pPr>
            <a:r>
              <a:rPr lang="en-GB" sz="2000" dirty="0" smtClean="0"/>
              <a:t>Mix notations within one machine</a:t>
            </a:r>
          </a:p>
          <a:p>
            <a:pPr lvl="2"/>
            <a:r>
              <a:rPr lang="en-GB" dirty="0" smtClean="0"/>
              <a:t>Event-</a:t>
            </a:r>
            <a:r>
              <a:rPr lang="en-GB" dirty="0" err="1" smtClean="0"/>
              <a:t>B</a:t>
            </a:r>
            <a:r>
              <a:rPr lang="en-GB" dirty="0" smtClean="0"/>
              <a:t> Text editor + </a:t>
            </a:r>
          </a:p>
          <a:p>
            <a:pPr lvl="2"/>
            <a:r>
              <a:rPr lang="en-GB" dirty="0" smtClean="0"/>
              <a:t>Class diagrams +</a:t>
            </a:r>
          </a:p>
          <a:p>
            <a:pPr lvl="2"/>
            <a:r>
              <a:rPr lang="en-GB" b="1" dirty="0" smtClean="0"/>
              <a:t>State </a:t>
            </a:r>
            <a:r>
              <a:rPr lang="en-GB" b="1" smtClean="0"/>
              <a:t>machine diagrams </a:t>
            </a:r>
            <a:r>
              <a:rPr lang="en-GB" smtClean="0"/>
              <a:t>+</a:t>
            </a:r>
          </a:p>
          <a:p>
            <a:pPr lvl="2"/>
            <a:r>
              <a:rPr lang="en-GB" smtClean="0"/>
              <a:t>… and others</a:t>
            </a:r>
          </a:p>
          <a:p>
            <a:pPr lvl="2"/>
            <a:endParaRPr lang="en-GB" smtClean="0"/>
          </a:p>
          <a:p>
            <a:r>
              <a:rPr lang="en-GB" sz="2400" smtClean="0"/>
              <a:t>Solution:</a:t>
            </a:r>
          </a:p>
          <a:p>
            <a:pPr marL="457200" lvl="1" indent="0">
              <a:buNone/>
            </a:pPr>
            <a:r>
              <a:rPr lang="en-GB" sz="2000" dirty="0" err="1" smtClean="0"/>
              <a:t>Re-implement</a:t>
            </a:r>
            <a:r>
              <a:rPr lang="en-GB" sz="2000" dirty="0" smtClean="0"/>
              <a:t> </a:t>
            </a:r>
            <a:r>
              <a:rPr lang="en-GB" sz="2000" dirty="0" err="1" smtClean="0"/>
              <a:t>UML-B</a:t>
            </a:r>
            <a:r>
              <a:rPr lang="en-GB" sz="2000" dirty="0" smtClean="0"/>
              <a:t> as an extension to Event-</a:t>
            </a:r>
            <a:r>
              <a:rPr lang="en-GB" sz="2000" err="1" smtClean="0"/>
              <a:t>B</a:t>
            </a:r>
          </a:p>
          <a:p>
            <a:pPr lvl="2"/>
            <a:r>
              <a:rPr lang="en-GB" err="1" smtClean="0"/>
              <a:t>e.g. a state machine is an element inside an Event-B machine</a:t>
            </a:r>
          </a:p>
          <a:p>
            <a:pPr lvl="2"/>
            <a:r>
              <a:rPr lang="en-GB" err="1" smtClean="0"/>
              <a:t>Contributes guards an actions to hand written events</a:t>
            </a:r>
          </a:p>
        </p:txBody>
      </p:sp>
    </p:spTree>
    <p:extLst>
      <p:ext uri="{BB962C8B-B14F-4D97-AF65-F5344CB8AC3E}">
        <p14:creationId xmlns:p14="http://schemas.microsoft.com/office/powerpoint/2010/main" val="2090332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3549650"/>
            <a:ext cx="4908550" cy="649288"/>
          </a:xfrm>
        </p:spPr>
        <p:txBody>
          <a:bodyPr/>
          <a:lstStyle/>
          <a:p>
            <a:r>
              <a:rPr lang="en-GB"/>
              <a:t>iUML-B Tool demo</a:t>
            </a:r>
          </a:p>
        </p:txBody>
      </p:sp>
    </p:spTree>
    <p:extLst>
      <p:ext uri="{BB962C8B-B14F-4D97-AF65-F5344CB8AC3E}">
        <p14:creationId xmlns:p14="http://schemas.microsoft.com/office/powerpoint/2010/main" val="11515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 statemachine to an Event-B machine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9330"/>
          <a:stretch/>
        </p:blipFill>
        <p:spPr>
          <a:xfrm>
            <a:off x="520700" y="1384300"/>
            <a:ext cx="4343400" cy="46512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378200" y="5118100"/>
            <a:ext cx="2463800" cy="1778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38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state machine diagram editor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968500"/>
            <a:ext cx="3060700" cy="21082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873500" y="3251200"/>
            <a:ext cx="2463800" cy="1778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04000" y="3251200"/>
            <a:ext cx="209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Double click to open</a:t>
            </a:r>
          </a:p>
        </p:txBody>
      </p:sp>
    </p:spTree>
    <p:extLst>
      <p:ext uri="{BB962C8B-B14F-4D97-AF65-F5344CB8AC3E}">
        <p14:creationId xmlns:p14="http://schemas.microsoft.com/office/powerpoint/2010/main" val="349859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Editor i/f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136910"/>
            <a:ext cx="6043010" cy="5124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94501" y="1612900"/>
            <a:ext cx="2070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Draw diagram,</a:t>
            </a:r>
          </a:p>
          <a:p>
            <a:endParaRPr lang="en-US"/>
          </a:p>
          <a:p>
            <a:r>
              <a:rPr lang="en-US"/>
              <a:t>Link to existing events using properties sheet add event button</a:t>
            </a:r>
          </a:p>
          <a:p>
            <a:endParaRPr lang="en-US"/>
          </a:p>
          <a:p>
            <a:r>
              <a:rPr lang="en-US"/>
              <a:t>Create new events and and link to them using create &amp; add button</a:t>
            </a:r>
          </a:p>
        </p:txBody>
      </p:sp>
    </p:spTree>
    <p:extLst>
      <p:ext uri="{BB962C8B-B14F-4D97-AF65-F5344CB8AC3E}">
        <p14:creationId xmlns:p14="http://schemas.microsoft.com/office/powerpoint/2010/main" val="194487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0"/>
            <a:ext cx="8013700" cy="901700"/>
          </a:xfrm>
        </p:spPr>
        <p:txBody>
          <a:bodyPr>
            <a:normAutofit/>
          </a:bodyPr>
          <a:lstStyle/>
          <a:p>
            <a:r>
              <a:rPr lang="en-US"/>
              <a:t>Refinement – add nested statemachines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447800"/>
            <a:ext cx="80899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0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Synchronise state machines via event elaboration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193800"/>
            <a:ext cx="4889500" cy="472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2425700"/>
            <a:ext cx="2933700" cy="20066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22600" y="2425700"/>
            <a:ext cx="3644900" cy="8255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6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275</Words>
  <Application>Microsoft Macintosh PowerPoint</Application>
  <PresentationFormat>On-screen Show (4:3)</PresentationFormat>
  <Paragraphs>94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iUML-B Statemachines,  a new approach to UML-B</vt:lpstr>
      <vt:lpstr>(old) UML-B Architecture</vt:lpstr>
      <vt:lpstr>Motivation for (new) iUML-B</vt:lpstr>
      <vt:lpstr>iUML-B Tool demo</vt:lpstr>
      <vt:lpstr>Adding a statemachine to an Event-B machine</vt:lpstr>
      <vt:lpstr>Open state machine diagram editor</vt:lpstr>
      <vt:lpstr>Editor i/f</vt:lpstr>
      <vt:lpstr>Refinement – add nested statemachines </vt:lpstr>
      <vt:lpstr>Synchronise state machines via event elaboration</vt:lpstr>
      <vt:lpstr>Animation/model checker</vt:lpstr>
      <vt:lpstr>Multiple Diagrams</vt:lpstr>
      <vt:lpstr>Architecture/persistence</vt:lpstr>
      <vt:lpstr>PowerPoint Presentation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UML-B Class Diagrams</dc:title>
  <dc:creator>Colin Snook</dc:creator>
  <cp:lastModifiedBy>Colin Snook</cp:lastModifiedBy>
  <cp:revision>60</cp:revision>
  <cp:lastPrinted>2011-03-24T11:44:20Z</cp:lastPrinted>
  <dcterms:created xsi:type="dcterms:W3CDTF">2011-03-24T11:41:02Z</dcterms:created>
  <dcterms:modified xsi:type="dcterms:W3CDTF">2013-02-09T16:12:49Z</dcterms:modified>
</cp:coreProperties>
</file>