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9" r:id="rId4"/>
    <p:sldId id="257" r:id="rId5"/>
    <p:sldId id="258" r:id="rId6"/>
    <p:sldId id="259" r:id="rId7"/>
    <p:sldId id="261" r:id="rId8"/>
    <p:sldId id="263" r:id="rId9"/>
    <p:sldId id="265" r:id="rId10"/>
    <p:sldId id="274" r:id="rId11"/>
    <p:sldId id="267" r:id="rId12"/>
    <p:sldId id="270" r:id="rId13"/>
    <p:sldId id="260" r:id="rId14"/>
    <p:sldId id="266" r:id="rId15"/>
    <p:sldId id="269" r:id="rId16"/>
    <p:sldId id="268" r:id="rId17"/>
    <p:sldId id="271" r:id="rId18"/>
    <p:sldId id="272" r:id="rId19"/>
    <p:sldId id="276" r:id="rId20"/>
    <p:sldId id="277" r:id="rId21"/>
    <p:sldId id="275" r:id="rId22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99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176" y="-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998D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3832" y="6356350"/>
            <a:ext cx="8252968" cy="365125"/>
          </a:xfrm>
          <a:solidFill>
            <a:srgbClr val="1998D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6DF45A-CB05-904C-85CC-DB19629FE37F}" type="slidenum">
              <a:rPr lang="en-GB"/>
              <a:pPr/>
              <a:t>‹#›</a:t>
            </a:fld>
            <a:r>
              <a:rPr lang="en-GB"/>
              <a:t>/nn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0" y="0"/>
            <a:ext cx="80137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207" y="1600200"/>
            <a:ext cx="771659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6527801"/>
            <a:ext cx="9144000" cy="330200"/>
          </a:xfrm>
          <a:prstGeom prst="rect">
            <a:avLst/>
          </a:prstGeom>
          <a:solidFill>
            <a:srgbClr val="1998D2"/>
          </a:solidFill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DF45A-CB05-904C-85CC-DB19629FE37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1998D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Clr>
          <a:srgbClr val="1998D2"/>
        </a:buClr>
        <a:buFont typeface="Arial Unicode MS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0220"/>
            <a:ext cx="7772400" cy="1470025"/>
          </a:xfrm>
        </p:spPr>
        <p:txBody>
          <a:bodyPr>
            <a:noAutofit/>
          </a:bodyPr>
          <a:lstStyle/>
          <a:p>
            <a:r>
              <a:rPr lang="en-GB" sz="4400"/>
              <a:t>Introduction to UML-B,</a:t>
            </a:r>
            <a:br>
              <a:rPr lang="en-GB" sz="4400"/>
            </a:br>
            <a:r>
              <a:rPr lang="en-GB" sz="4400"/>
              <a:t>UML-B Class Diagrams,</a:t>
            </a:r>
            <a:br>
              <a:rPr lang="en-GB" sz="4400"/>
            </a:br>
            <a:r>
              <a:rPr lang="en-GB" sz="4400"/>
              <a:t>UML-B Context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- modelling with UML-B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07" y="3878000"/>
            <a:ext cx="6248400" cy="1943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5837" y="971284"/>
            <a:ext cx="76583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In a university degree programme,</a:t>
            </a:r>
          </a:p>
          <a:p>
            <a:r>
              <a:rPr lang="en-US" sz="2000"/>
              <a:t> </a:t>
            </a:r>
          </a:p>
          <a:p>
            <a:r>
              <a:rPr lang="en-US" sz="2000">
                <a:solidFill>
                  <a:srgbClr val="0000FF"/>
                </a:solidFill>
              </a:rPr>
              <a:t> students</a:t>
            </a:r>
            <a:r>
              <a:rPr lang="en-US" sz="2000"/>
              <a:t> are </a:t>
            </a:r>
            <a:r>
              <a:rPr lang="en-US" sz="2000">
                <a:solidFill>
                  <a:srgbClr val="0000FF"/>
                </a:solidFill>
              </a:rPr>
              <a:t>registered</a:t>
            </a:r>
            <a:r>
              <a:rPr lang="en-US" sz="2000"/>
              <a:t> on </a:t>
            </a:r>
            <a:r>
              <a:rPr lang="en-US" sz="2000">
                <a:solidFill>
                  <a:srgbClr val="0000FF"/>
                </a:solidFill>
              </a:rPr>
              <a:t>degree courses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/>
              <a:t> Students must be </a:t>
            </a:r>
            <a:r>
              <a:rPr lang="en-US" sz="2000">
                <a:solidFill>
                  <a:srgbClr val="0000FF"/>
                </a:solidFill>
              </a:rPr>
              <a:t>enrolled</a:t>
            </a:r>
            <a:r>
              <a:rPr lang="en-US" sz="2000"/>
              <a:t> to be registered in a course. </a:t>
            </a:r>
          </a:p>
          <a:p>
            <a:endParaRPr lang="en-US" sz="2000"/>
          </a:p>
          <a:p>
            <a:r>
              <a:rPr lang="en-US" sz="2000"/>
              <a:t> Courses can be </a:t>
            </a:r>
            <a:r>
              <a:rPr lang="en-US" sz="2000">
                <a:solidFill>
                  <a:srgbClr val="0000FF"/>
                </a:solidFill>
              </a:rPr>
              <a:t>removed</a:t>
            </a:r>
            <a:r>
              <a:rPr lang="en-US" sz="2000"/>
              <a:t> from the degree programme.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65837" y="971284"/>
            <a:ext cx="76583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In a university degree programme,</a:t>
            </a:r>
          </a:p>
          <a:p>
            <a:r>
              <a:rPr lang="en-US" sz="2000"/>
              <a:t> </a:t>
            </a:r>
          </a:p>
          <a:p>
            <a:r>
              <a:rPr lang="en-US" sz="2000">
                <a:solidFill>
                  <a:srgbClr val="0000FF"/>
                </a:solidFill>
              </a:rPr>
              <a:t> students</a:t>
            </a:r>
            <a:r>
              <a:rPr lang="en-US" sz="2000"/>
              <a:t> are </a:t>
            </a:r>
            <a:r>
              <a:rPr lang="en-US" sz="2000">
                <a:solidFill>
                  <a:srgbClr val="0000FF"/>
                </a:solidFill>
              </a:rPr>
              <a:t>registered</a:t>
            </a:r>
            <a:r>
              <a:rPr lang="en-US" sz="2000"/>
              <a:t> on </a:t>
            </a:r>
            <a:r>
              <a:rPr lang="en-US" sz="2000">
                <a:solidFill>
                  <a:srgbClr val="0000FF"/>
                </a:solidFill>
              </a:rPr>
              <a:t>degree courses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/>
              <a:t> Students must be </a:t>
            </a:r>
            <a:r>
              <a:rPr lang="en-US" sz="2000">
                <a:solidFill>
                  <a:srgbClr val="0000FF"/>
                </a:solidFill>
              </a:rPr>
              <a:t>enrolled</a:t>
            </a:r>
            <a:r>
              <a:rPr lang="en-US" sz="2000"/>
              <a:t> to be registered in a course. </a:t>
            </a:r>
          </a:p>
          <a:p>
            <a:endParaRPr lang="en-US" sz="2000"/>
          </a:p>
          <a:p>
            <a:r>
              <a:rPr lang="en-US" sz="2000"/>
              <a:t> Courses can be </a:t>
            </a:r>
            <a:r>
              <a:rPr lang="en-US" sz="2000">
                <a:solidFill>
                  <a:srgbClr val="0000FF"/>
                </a:solidFill>
              </a:rPr>
              <a:t>removed</a:t>
            </a:r>
            <a:r>
              <a:rPr lang="en-US" sz="2000"/>
              <a:t> from the degree programme.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- modelling with UML-B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07" y="3878000"/>
            <a:ext cx="6248400" cy="1943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7471" y="3386011"/>
            <a:ext cx="316170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guard:</a:t>
            </a:r>
            <a:r>
              <a:rPr lang="en-US" sz="1400"/>
              <a:t>  	</a:t>
            </a:r>
            <a:r>
              <a:rPr lang="en-US" sz="1400">
                <a:latin typeface="Brave Sans Mono"/>
                <a:cs typeface="Brave Sans Mono"/>
              </a:rPr>
              <a:t>self ↦ c ∉ register</a:t>
            </a:r>
            <a:endParaRPr lang="en-GB" sz="1400">
              <a:latin typeface="Brave Sans Mono"/>
              <a:cs typeface="Brave Sans Mon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7471" y="3693788"/>
            <a:ext cx="456687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action:</a:t>
            </a:r>
            <a:r>
              <a:rPr lang="en-US" sz="1400"/>
              <a:t>	</a:t>
            </a:r>
            <a:r>
              <a:rPr lang="en-US" sz="1400">
                <a:latin typeface="Brave Sans Mono"/>
                <a:cs typeface="Brave Sans Mono"/>
              </a:rPr>
              <a:t>register ≔ register ∪ {self ↦ c}</a:t>
            </a:r>
            <a:endParaRPr lang="en-GB" sz="1400">
              <a:latin typeface="Brave Sans Mono"/>
              <a:cs typeface="Brave Sans Mono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2064853" y="3693788"/>
            <a:ext cx="1742619" cy="1386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70207" y="5821102"/>
            <a:ext cx="32752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guard:</a:t>
            </a:r>
            <a:r>
              <a:rPr lang="en-US" sz="1400"/>
              <a:t>  	</a:t>
            </a:r>
            <a:r>
              <a:rPr lang="en-US" sz="1400">
                <a:latin typeface="Brave Sans Mono"/>
                <a:cs typeface="Brave Sans Mono"/>
              </a:rPr>
              <a:t>register[{self}] = ∅</a:t>
            </a:r>
            <a:endParaRPr lang="en-GB" sz="1400">
              <a:latin typeface="Brave Sans Mono"/>
              <a:cs typeface="Brave Sans Mono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1638310" y="5409814"/>
            <a:ext cx="426542" cy="411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33538" y="5821100"/>
            <a:ext cx="339067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guard:</a:t>
            </a:r>
            <a:r>
              <a:rPr lang="en-US" sz="1400"/>
              <a:t>  	</a:t>
            </a:r>
            <a:r>
              <a:rPr lang="en-GB" sz="1400" b="0" i="0" smtClean="0">
                <a:solidFill>
                  <a:srgbClr val="000000"/>
                </a:solidFill>
                <a:latin typeface="Brave Sans Mono"/>
                <a:ea typeface="Brave Sans Mono"/>
                <a:cs typeface="Brave Sans Mono"/>
              </a:rPr>
              <a:t>register ▷ {self} = ∅</a:t>
            </a:r>
            <a:endParaRPr lang="en-GB" sz="1400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5959238" y="5496758"/>
            <a:ext cx="537326" cy="11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0311" y="3386011"/>
            <a:ext cx="103105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constructor</a:t>
            </a:r>
            <a:endParaRPr lang="en-GB" sz="1400">
              <a:latin typeface="Brave Sans Mono"/>
              <a:cs typeface="Brave Sans Mono"/>
            </a:endParaRP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rot="16200000" flipH="1">
            <a:off x="427352" y="4032272"/>
            <a:ext cx="1192495" cy="51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07472" y="3078234"/>
            <a:ext cx="294552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parameter:</a:t>
            </a:r>
            <a:r>
              <a:rPr lang="en-US" sz="1400"/>
              <a:t>  	</a:t>
            </a:r>
            <a:r>
              <a:rPr lang="en-US" sz="1400">
                <a:latin typeface="Brave Sans Mono"/>
                <a:cs typeface="Brave Sans Mono"/>
              </a:rPr>
              <a:t>c ∈ degree_course</a:t>
            </a:r>
            <a:endParaRPr lang="en-GB" sz="1400">
              <a:latin typeface="Brave Sans Mono"/>
              <a:cs typeface="Brave San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47" y="1807838"/>
            <a:ext cx="6134100" cy="377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Adding an Invariant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0657" y="949164"/>
            <a:ext cx="543334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Enrolled students must be 18.</a:t>
            </a:r>
          </a:p>
          <a:p>
            <a:endParaRPr lang="en-US" i="1"/>
          </a:p>
        </p:txBody>
      </p:sp>
      <p:sp>
        <p:nvSpPr>
          <p:cNvPr id="6" name="Rectangle 5"/>
          <p:cNvSpPr/>
          <p:nvPr/>
        </p:nvSpPr>
        <p:spPr>
          <a:xfrm>
            <a:off x="4444591" y="3233609"/>
            <a:ext cx="251316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guard:</a:t>
            </a:r>
            <a:r>
              <a:rPr lang="en-US" sz="1400"/>
              <a:t>  	</a:t>
            </a:r>
            <a:r>
              <a:rPr lang="en-GB" sz="1400" smtClean="0">
                <a:solidFill>
                  <a:srgbClr val="000000"/>
                </a:solidFill>
                <a:latin typeface="Brave Sans Mono"/>
                <a:ea typeface="Brave Sans Mono"/>
                <a:cs typeface="Brave Sans Mono"/>
              </a:rPr>
              <a:t>self⋅age ≥ 18</a:t>
            </a:r>
            <a:endParaRPr lang="en-GB" sz="1400">
              <a:latin typeface="Brave Sans Mono"/>
              <a:cs typeface="Brave Sans Mono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2486852" y="3541386"/>
            <a:ext cx="1957739" cy="846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43636" y="5348815"/>
            <a:ext cx="727011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72885" y="5877764"/>
            <a:ext cx="5513915" cy="30777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Translation:</a:t>
            </a:r>
            <a:r>
              <a:rPr lang="en-US" sz="1400" smtClean="0"/>
              <a:t>	</a:t>
            </a:r>
            <a:r>
              <a:rPr lang="en-US" sz="1400" smtClean="0">
                <a:latin typeface="Brave Sans Mono"/>
                <a:cs typeface="Brave Sans Mono"/>
              </a:rPr>
              <a:t> ∀self·((self∈enroll)⇒(age(self) ≥ 18))</a:t>
            </a:r>
            <a:endParaRPr lang="en-GB" sz="1400">
              <a:latin typeface="Brave Sans Mono"/>
              <a:cs typeface="Brave Sans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UML-B Class Diagrams – Translation rules (part)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1" cy="434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835"/>
                <a:gridCol w="4265766"/>
              </a:tblGrid>
              <a:tr h="380852">
                <a:tc>
                  <a:txBody>
                    <a:bodyPr/>
                    <a:lstStyle/>
                    <a:p>
                      <a:r>
                        <a:rPr lang="en-GB"/>
                        <a:t>UML-B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Event-B</a:t>
                      </a:r>
                    </a:p>
                  </a:txBody>
                  <a:tcPr/>
                </a:tc>
              </a:tr>
              <a:tr h="1110819">
                <a:tc>
                  <a:txBody>
                    <a:bodyPr/>
                    <a:lstStyle/>
                    <a:p>
                      <a:r>
                        <a:rPr lang="en-GB" sz="1600"/>
                        <a:t>Class (variable instances)</a:t>
                      </a:r>
                    </a:p>
                    <a:p>
                      <a:r>
                        <a:rPr lang="en-GB" sz="1600"/>
                        <a:t>Class (fixed instances)</a:t>
                      </a:r>
                    </a:p>
                    <a:p>
                      <a:r>
                        <a:rPr lang="en-GB" sz="1600"/>
                        <a:t>Class (variable</a:t>
                      </a:r>
                      <a:r>
                        <a:rPr lang="en-GB" sz="1600" baseline="0"/>
                        <a:t> inst and has super class)</a:t>
                      </a:r>
                    </a:p>
                    <a:p>
                      <a:r>
                        <a:rPr lang="en-GB" sz="1600" baseline="0"/>
                        <a:t>Class (fixed inst and has super class)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50"/>
                        </a:spcAft>
                      </a:pPr>
                      <a:r>
                        <a:rPr lang="en-GB" sz="1400">
                          <a:latin typeface="Brave Sans Mono"/>
                          <a:cs typeface="Brave Sans Mono"/>
                        </a:rPr>
                        <a:t>Variable ⊆</a:t>
                      </a:r>
                      <a:r>
                        <a:rPr lang="en-GB" sz="1400" baseline="0">
                          <a:latin typeface="Brave Sans Mono"/>
                          <a:cs typeface="Brave Sans Mono"/>
                        </a:rPr>
                        <a:t> Set</a:t>
                      </a:r>
                      <a:endParaRPr lang="en-GB" sz="1400">
                        <a:latin typeface="Brave Sans Mono"/>
                        <a:cs typeface="Brave Sans Mono"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150"/>
                        </a:spcAft>
                      </a:pPr>
                      <a:r>
                        <a:rPr lang="en-GB" sz="1400">
                          <a:latin typeface="Brave Sans Mono"/>
                          <a:cs typeface="Brave Sans Mono"/>
                        </a:rPr>
                        <a:t>Set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150"/>
                        </a:spcAft>
                      </a:pPr>
                      <a:r>
                        <a:rPr lang="en-GB" sz="1400">
                          <a:latin typeface="Brave Sans Mono"/>
                          <a:cs typeface="Brave Sans Mono"/>
                        </a:rPr>
                        <a:t>Variable ⊆ SuperClass</a:t>
                      </a: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150"/>
                        </a:spcAft>
                      </a:pPr>
                      <a:r>
                        <a:rPr lang="en-GB" sz="1400">
                          <a:latin typeface="Brave Sans Mono"/>
                          <a:cs typeface="Brave Sans Mono"/>
                        </a:rPr>
                        <a:t>Constant ⊆ SuperClass</a:t>
                      </a:r>
                    </a:p>
                  </a:txBody>
                  <a:tcPr/>
                </a:tc>
              </a:tr>
              <a:tr h="1166359">
                <a:tc>
                  <a:txBody>
                    <a:bodyPr/>
                    <a:lstStyle/>
                    <a:p>
                      <a:r>
                        <a:rPr lang="en-GB" sz="1600"/>
                        <a:t>Attribute (card 0..n - 1..1)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Attribute (card 0..n - 0..1)</a:t>
                      </a:r>
                    </a:p>
                    <a:p>
                      <a:r>
                        <a:rPr lang="en-GB" sz="1600"/>
                        <a:t>Attribute (card</a:t>
                      </a:r>
                      <a:r>
                        <a:rPr lang="en-GB" sz="1600" baseline="0"/>
                        <a:t> 0..n</a:t>
                      </a:r>
                      <a:r>
                        <a:rPr lang="en-GB" sz="1600"/>
                        <a:t> - </a:t>
                      </a:r>
                      <a:r>
                        <a:rPr lang="en-GB" sz="1600" baseline="0"/>
                        <a:t>0..n)</a:t>
                      </a:r>
                    </a:p>
                    <a:p>
                      <a:r>
                        <a:rPr lang="en-GB" sz="1600" baseline="0"/>
                        <a:t>Etc. (try other cardinalities in UML-B)</a:t>
                      </a: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50"/>
                        </a:spcAft>
                      </a:pPr>
                      <a:r>
                        <a:rPr lang="en-GB" sz="1400">
                          <a:latin typeface="Brave Sans Mono"/>
                          <a:cs typeface="Brave Sans Mono"/>
                        </a:rPr>
                        <a:t>Variable </a:t>
                      </a:r>
                      <a:r>
                        <a:rPr lang="en-US" sz="1400">
                          <a:latin typeface="Brave Sans Mono"/>
                          <a:cs typeface="Brave Sans Mono"/>
                        </a:rPr>
                        <a:t>∈</a:t>
                      </a:r>
                      <a:r>
                        <a:rPr lang="en-GB" sz="1400">
                          <a:latin typeface="Brave Sans Mono"/>
                          <a:cs typeface="Brave Sans Mono"/>
                        </a:rPr>
                        <a:t> Class </a:t>
                      </a:r>
                      <a:r>
                        <a:rPr lang="en-US" sz="1400">
                          <a:latin typeface="Brave Sans Mono"/>
                          <a:cs typeface="Brave Sans Mono"/>
                          <a:sym typeface="Wingdings"/>
                        </a:rPr>
                        <a:t>→ Type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Brave Sans Mono"/>
                          <a:cs typeface="Brave Sans Mono"/>
                        </a:rPr>
                        <a:t>Variable </a:t>
                      </a:r>
                      <a:r>
                        <a:rPr lang="en-US" sz="1400">
                          <a:latin typeface="Brave Sans Mono"/>
                          <a:cs typeface="Brave Sans Mono"/>
                        </a:rPr>
                        <a:t>∈</a:t>
                      </a:r>
                      <a:r>
                        <a:rPr lang="en-GB" sz="1400">
                          <a:latin typeface="Brave Sans Mono"/>
                          <a:cs typeface="Brave Sans Mono"/>
                        </a:rPr>
                        <a:t> Class ⇸</a:t>
                      </a:r>
                      <a:r>
                        <a:rPr lang="en-US" sz="1400">
                          <a:latin typeface="Brave Sans Mono"/>
                          <a:cs typeface="Brave Sans Mono"/>
                          <a:sym typeface="Wingdings"/>
                        </a:rPr>
                        <a:t> Type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Brave Sans Mono"/>
                          <a:cs typeface="Brave Sans Mono"/>
                        </a:rPr>
                        <a:t>Variable </a:t>
                      </a:r>
                      <a:r>
                        <a:rPr lang="en-US" sz="1400">
                          <a:latin typeface="Brave Sans Mono"/>
                          <a:cs typeface="Brave Sans Mono"/>
                        </a:rPr>
                        <a:t>∈</a:t>
                      </a:r>
                      <a:r>
                        <a:rPr lang="en-GB" sz="1400">
                          <a:latin typeface="Brave Sans Mono"/>
                          <a:cs typeface="Brave Sans Mono"/>
                        </a:rPr>
                        <a:t> Class ↔</a:t>
                      </a:r>
                      <a:r>
                        <a:rPr lang="en-US" sz="1400">
                          <a:latin typeface="Brave Sans Mono"/>
                          <a:cs typeface="Brave Sans Mono"/>
                          <a:sym typeface="Wingdings"/>
                        </a:rPr>
                        <a:t> Type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Etc.</a:t>
                      </a:r>
                      <a:endParaRPr lang="en-US">
                        <a:sym typeface="Wingdings"/>
                      </a:endParaRPr>
                    </a:p>
                  </a:txBody>
                  <a:tcPr/>
                </a:tc>
              </a:tr>
              <a:tr h="370130">
                <a:tc>
                  <a:txBody>
                    <a:bodyPr/>
                    <a:lstStyle/>
                    <a:p>
                      <a:r>
                        <a:rPr lang="en-GB" sz="1600"/>
                        <a:t>Associations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ym typeface="Wingdings"/>
                        </a:rPr>
                        <a:t>As Attribute but Type is another class</a:t>
                      </a:r>
                    </a:p>
                  </a:txBody>
                  <a:tcPr/>
                </a:tc>
              </a:tr>
              <a:tr h="370130">
                <a:tc>
                  <a:txBody>
                    <a:bodyPr/>
                    <a:lstStyle/>
                    <a:p>
                      <a:r>
                        <a:rPr lang="en-GB" sz="1600"/>
                        <a:t>Class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Brave Sans Mono"/>
                          <a:cs typeface="Brave Sans Mono"/>
                          <a:sym typeface="Wingdings"/>
                        </a:rPr>
                        <a:t>Event(self)</a:t>
                      </a:r>
                      <a:r>
                        <a:rPr lang="en-US" sz="1400" baseline="0">
                          <a:latin typeface="Brave Sans Mono"/>
                          <a:cs typeface="Brave Sans Mono"/>
                          <a:sym typeface="Wingdings"/>
                        </a:rPr>
                        <a:t> WHEN self </a:t>
                      </a:r>
                      <a:r>
                        <a:rPr lang="en-US" sz="1400">
                          <a:latin typeface="Brave Sans Mono"/>
                          <a:cs typeface="Brave Sans Mono"/>
                        </a:rPr>
                        <a:t>∈</a:t>
                      </a:r>
                      <a:r>
                        <a:rPr lang="en-US" sz="1400" baseline="0">
                          <a:latin typeface="Brave Sans Mono"/>
                          <a:cs typeface="Brave Sans Mono"/>
                          <a:sym typeface="Wingdings"/>
                        </a:rPr>
                        <a:t> Class …</a:t>
                      </a:r>
                      <a:endParaRPr lang="en-US" sz="1400">
                        <a:latin typeface="Brave Sans Mono"/>
                        <a:cs typeface="Brave Sans Mono"/>
                        <a:sym typeface="Wingdings"/>
                      </a:endParaRPr>
                    </a:p>
                  </a:txBody>
                  <a:tcPr/>
                </a:tc>
              </a:tr>
              <a:tr h="370130">
                <a:tc>
                  <a:txBody>
                    <a:bodyPr/>
                    <a:lstStyle/>
                    <a:p>
                      <a:r>
                        <a:rPr lang="en-GB" sz="1600"/>
                        <a:t>Class 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Brave Sans Mono"/>
                          <a:cs typeface="Brave Sans Mono"/>
                          <a:sym typeface="Wingdings"/>
                        </a:rPr>
                        <a:t>Event(self) WHEN self </a:t>
                      </a:r>
                      <a:r>
                        <a:rPr lang="en-US" sz="1400">
                          <a:latin typeface="Brave Sans Mono"/>
                          <a:cs typeface="Brave Sans Mono"/>
                        </a:rPr>
                        <a:t>∈</a:t>
                      </a:r>
                      <a:r>
                        <a:rPr lang="en-US" sz="1400">
                          <a:latin typeface="Brave Sans Mono"/>
                          <a:cs typeface="Brave Sans Mono"/>
                          <a:sym typeface="Wingdings"/>
                        </a:rPr>
                        <a:t> SET\</a:t>
                      </a:r>
                      <a:r>
                        <a:rPr lang="en-US" sz="1400" baseline="0">
                          <a:latin typeface="Brave Sans Mono"/>
                          <a:cs typeface="Brave Sans Mono"/>
                          <a:sym typeface="Wingdings"/>
                        </a:rPr>
                        <a:t>Class …</a:t>
                      </a:r>
                    </a:p>
                  </a:txBody>
                  <a:tcPr/>
                </a:tc>
              </a:tr>
              <a:tr h="579212">
                <a:tc>
                  <a:txBody>
                    <a:bodyPr/>
                    <a:lstStyle/>
                    <a:p>
                      <a:r>
                        <a:rPr lang="en-GB" sz="1600"/>
                        <a:t>Class Invariant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Brave Sans Mono"/>
                          <a:cs typeface="Brave Sans Mono"/>
                        </a:rPr>
                        <a:t>∀self·((self∈Class)⇒ Class invariant</a:t>
                      </a:r>
                      <a:endParaRPr lang="en-GB" sz="1400">
                        <a:latin typeface="Brave Sans Mono"/>
                        <a:cs typeface="Brave Sans Mon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Event-B produced by UML-B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075638"/>
            <a:ext cx="4290128" cy="5020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97" y="1282701"/>
            <a:ext cx="4666703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474912"/>
            <a:ext cx="1825626" cy="3651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‘Implicit’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07" y="1193800"/>
            <a:ext cx="7716593" cy="4932363"/>
          </a:xfrm>
        </p:spPr>
        <p:txBody>
          <a:bodyPr/>
          <a:lstStyle/>
          <a:p>
            <a:r>
              <a:rPr lang="en-GB"/>
              <a:t>Each class diagram creates an </a:t>
            </a:r>
            <a:r>
              <a:rPr lang="en-GB" i="1">
                <a:solidFill>
                  <a:srgbClr val="FF0000"/>
                </a:solidFill>
              </a:rPr>
              <a:t>implicit</a:t>
            </a:r>
            <a:r>
              <a:rPr lang="en-GB"/>
              <a:t> context</a:t>
            </a:r>
          </a:p>
          <a:p>
            <a:pPr lvl="1"/>
            <a:r>
              <a:rPr lang="en-GB"/>
              <a:t>Contains the ‘basis’ of things on the class diagram</a:t>
            </a:r>
          </a:p>
          <a:p>
            <a:pPr lvl="1"/>
            <a:r>
              <a:rPr lang="en-GB"/>
              <a:t>e.g. a carrier set for the type of class instances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2933699"/>
            <a:ext cx="3898900" cy="275216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159000" y="4394201"/>
            <a:ext cx="2527300" cy="1291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59000" y="2933699"/>
            <a:ext cx="2241550" cy="546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59000" y="3086099"/>
            <a:ext cx="2241550" cy="198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Context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How can we model constants that belong to a class? </a:t>
            </a:r>
          </a:p>
          <a:p>
            <a:endParaRPr lang="en-GB"/>
          </a:p>
          <a:p>
            <a:r>
              <a:rPr lang="en-GB"/>
              <a:t>in Event-B our machine would </a:t>
            </a:r>
            <a:r>
              <a:rPr lang="en-GB">
                <a:solidFill>
                  <a:srgbClr val="FF0000"/>
                </a:solidFill>
              </a:rPr>
              <a:t>see</a:t>
            </a:r>
            <a:r>
              <a:rPr lang="en-GB"/>
              <a:t> a </a:t>
            </a:r>
            <a:r>
              <a:rPr lang="en-GB">
                <a:solidFill>
                  <a:srgbClr val="FF0000"/>
                </a:solidFill>
              </a:rPr>
              <a:t>Context</a:t>
            </a:r>
          </a:p>
          <a:p>
            <a:r>
              <a:rPr lang="en-GB"/>
              <a:t>	with </a:t>
            </a:r>
            <a:r>
              <a:rPr lang="en-GB">
                <a:solidFill>
                  <a:srgbClr val="FF0000"/>
                </a:solidFill>
              </a:rPr>
              <a:t>sets</a:t>
            </a:r>
            <a:r>
              <a:rPr lang="en-GB"/>
              <a:t>,</a:t>
            </a:r>
            <a:r>
              <a:rPr lang="en-GB">
                <a:solidFill>
                  <a:srgbClr val="FF0000"/>
                </a:solidFill>
              </a:rPr>
              <a:t> constants</a:t>
            </a:r>
            <a:r>
              <a:rPr lang="en-GB"/>
              <a:t>, </a:t>
            </a:r>
            <a:r>
              <a:rPr lang="en-GB">
                <a:solidFill>
                  <a:srgbClr val="FF0000"/>
                </a:solidFill>
              </a:rPr>
              <a:t>axioms</a:t>
            </a:r>
          </a:p>
          <a:p>
            <a:endParaRPr lang="en-GB"/>
          </a:p>
          <a:p>
            <a:r>
              <a:rPr lang="en-GB"/>
              <a:t>UML-B takes a similar approach </a:t>
            </a:r>
          </a:p>
          <a:p>
            <a:pPr lvl="1"/>
            <a:r>
              <a:rPr lang="en-GB"/>
              <a:t>Class Diagram (Machine) sees Context Diagram</a:t>
            </a:r>
          </a:p>
          <a:p>
            <a:pPr lvl="1"/>
            <a:r>
              <a:rPr lang="en-GB"/>
              <a:t>Similar to a Class Diagram but translates to  sets, constants and axioms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ClassType</a:t>
            </a:r>
            <a:r>
              <a:rPr lang="en-GB"/>
              <a:t> instead of Class	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Constant Attributes/Associations</a:t>
            </a:r>
            <a:r>
              <a:rPr lang="en-GB"/>
              <a:t> represent constants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Axioms</a:t>
            </a:r>
            <a:r>
              <a:rPr lang="en-GB"/>
              <a:t> instead of Invariants</a:t>
            </a:r>
          </a:p>
          <a:p>
            <a:pPr lvl="1"/>
            <a:r>
              <a:rPr lang="en-GB"/>
              <a:t>No Events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Context Diagram and its translation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1417"/>
            <a:ext cx="4229100" cy="219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961"/>
          <a:stretch>
            <a:fillRect/>
          </a:stretch>
        </p:blipFill>
        <p:spPr>
          <a:xfrm>
            <a:off x="4767267" y="2021417"/>
            <a:ext cx="4060381" cy="39052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500"/>
            <a:ext cx="3632200" cy="210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Linking a Class to a ClassType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98" y="2209800"/>
            <a:ext cx="7866502" cy="41703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9300" y="8255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1. select class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4189" y="979272"/>
            <a:ext cx="2464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2. click button and enter</a:t>
            </a:r>
          </a:p>
          <a:p>
            <a:r>
              <a:rPr lang="en-GB"/>
              <a:t>name of ClassType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5757" y="1414332"/>
            <a:ext cx="2148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3. select ClassType in </a:t>
            </a:r>
          </a:p>
          <a:p>
            <a:r>
              <a:rPr lang="en-GB"/>
              <a:t>Instances combo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73700" y="2070100"/>
            <a:ext cx="0" cy="337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696201" y="1625603"/>
            <a:ext cx="2" cy="3644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Enumerated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900" y="975836"/>
            <a:ext cx="3949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For real enumerated types e.g.</a:t>
            </a:r>
          </a:p>
          <a:p>
            <a:r>
              <a:rPr lang="en-GB" sz="2000"/>
              <a:t>	signal = {red, amber, green}</a:t>
            </a:r>
          </a:p>
          <a:p>
            <a:endParaRPr lang="en-GB" sz="2000"/>
          </a:p>
          <a:p>
            <a:r>
              <a:rPr lang="en-GB" sz="2000"/>
              <a:t>also, for restricting types to an example for model checking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747328"/>
            <a:ext cx="5435600" cy="2288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073960"/>
            <a:ext cx="3332394" cy="14538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0" y="1270000"/>
            <a:ext cx="3124200" cy="10541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6330950" y="2724150"/>
            <a:ext cx="2044700" cy="55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457950" y="4413250"/>
            <a:ext cx="1016000" cy="977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137119" y="4734080"/>
            <a:ext cx="679761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384798" y="2616203"/>
            <a:ext cx="2311404" cy="5079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4070" y="23241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5341" y="23241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5670" y="466617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53240" y="47046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r="4938" b="14715"/>
          <a:stretch>
            <a:fillRect/>
          </a:stretch>
        </p:blipFill>
        <p:spPr>
          <a:xfrm>
            <a:off x="2679700" y="291390"/>
            <a:ext cx="6464300" cy="6163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Cognitive Dimensions </a:t>
            </a:r>
            <a:r>
              <a:rPr lang="en-GB" smtClean="0"/>
              <a:t>of </a:t>
            </a:r>
            <a:br>
              <a:rPr lang="en-GB" smtClean="0"/>
            </a:br>
            <a:r>
              <a:rPr lang="en-GB" smtClean="0"/>
              <a:t>Formal Notations</a:t>
            </a:r>
            <a:endParaRPr lang="en-GB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02400" y="860156"/>
            <a:ext cx="2222499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prstTxWarp prst="textNoShape">
              <a:avLst/>
            </a:prstTxWarp>
            <a:spAutoFit/>
          </a:bodyPr>
          <a:lstStyle/>
          <a:p>
            <a:pPr algn="l"/>
            <a:r>
              <a:rPr lang="en-GB" smtClean="0">
                <a:solidFill>
                  <a:srgbClr val="0000FF"/>
                </a:solidFill>
              </a:rPr>
              <a:t>An analysis of the cognitive dimensions of a formal notation</a:t>
            </a:r>
          </a:p>
          <a:p>
            <a:pPr algn="l"/>
            <a:endParaRPr lang="en-GB" smtClean="0">
              <a:solidFill>
                <a:srgbClr val="0000FF"/>
              </a:solidFill>
            </a:endParaRPr>
          </a:p>
          <a:p>
            <a:pPr algn="l"/>
            <a:r>
              <a:rPr lang="en-GB" smtClean="0">
                <a:solidFill>
                  <a:srgbClr val="0000FF"/>
                </a:solidFill>
              </a:rPr>
              <a:t>and the effect of a visualisation tool 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901" y="1405515"/>
            <a:ext cx="2209800" cy="3093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prstTxWarp prst="textNoShape">
              <a:avLst/>
            </a:prstTxWarp>
            <a:spAutoFit/>
          </a:bodyPr>
          <a:lstStyle/>
          <a:p>
            <a:pPr algn="l"/>
            <a:r>
              <a:rPr lang="en-GB" smtClean="0"/>
              <a:t>Cognitive Dimensions of Notations</a:t>
            </a:r>
          </a:p>
          <a:p>
            <a:pPr algn="l"/>
            <a:r>
              <a:rPr lang="en-GB" smtClean="0"/>
              <a:t> (Thomas Green) </a:t>
            </a:r>
            <a:endParaRPr lang="en-GB"/>
          </a:p>
          <a:p>
            <a:pPr algn="l"/>
            <a:endParaRPr lang="en-GB" smtClean="0"/>
          </a:p>
          <a:p>
            <a:pPr algn="l"/>
            <a:endParaRPr lang="en-GB" smtClean="0"/>
          </a:p>
          <a:p>
            <a:pPr algn="l"/>
            <a:r>
              <a:rPr lang="en-GB" smtClean="0"/>
              <a:t> “provide a common vocabulary for discussing many factors in notation, </a:t>
            </a:r>
          </a:p>
          <a:p>
            <a:pPr algn="l"/>
            <a:r>
              <a:rPr lang="en-GB" smtClean="0"/>
              <a:t>UI or programming language design”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53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Enumerated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168400"/>
            <a:ext cx="7759700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07" y="1295400"/>
            <a:ext cx="7716593" cy="4830763"/>
          </a:xfrm>
        </p:spPr>
        <p:txBody>
          <a:bodyPr>
            <a:normAutofit fontScale="92500" lnSpcReduction="20000"/>
          </a:bodyPr>
          <a:lstStyle/>
          <a:p>
            <a:r>
              <a:rPr lang="en-GB"/>
              <a:t>Project (package) diagrams show the machines and contexts and their relationships</a:t>
            </a:r>
          </a:p>
          <a:p>
            <a:endParaRPr lang="en-GB"/>
          </a:p>
          <a:p>
            <a:r>
              <a:rPr lang="en-GB"/>
              <a:t>Class diagrams for class-oriented modelling </a:t>
            </a:r>
          </a:p>
          <a:p>
            <a:r>
              <a:rPr lang="en-GB"/>
              <a:t>	automatically generates class structures in Event-B</a:t>
            </a:r>
          </a:p>
          <a:p>
            <a:endParaRPr lang="en-GB"/>
          </a:p>
          <a:p>
            <a:r>
              <a:rPr lang="en-GB"/>
              <a:t>Attribute and association cardinalities</a:t>
            </a:r>
          </a:p>
          <a:p>
            <a:endParaRPr lang="en-GB"/>
          </a:p>
          <a:p>
            <a:r>
              <a:rPr lang="en-GB"/>
              <a:t>Options for class instances</a:t>
            </a:r>
          </a:p>
          <a:p>
            <a:r>
              <a:rPr lang="en-GB"/>
              <a:t>	variable (constructors and destructors)</a:t>
            </a:r>
          </a:p>
          <a:p>
            <a:r>
              <a:rPr lang="en-GB"/>
              <a:t>	fixed</a:t>
            </a:r>
          </a:p>
          <a:p>
            <a:endParaRPr lang="en-GB"/>
          </a:p>
          <a:p>
            <a:r>
              <a:rPr lang="en-GB"/>
              <a:t>Automatically generates an ‘implicit context’</a:t>
            </a:r>
          </a:p>
          <a:p>
            <a:endParaRPr lang="en-GB"/>
          </a:p>
          <a:p>
            <a:r>
              <a:rPr lang="en-GB"/>
              <a:t>Context diagrams for class oriented modelling of sets, constants and enumerated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Motivation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/>
              <a:t>Provide a more approachable interface for newcomers to Event-B</a:t>
            </a:r>
          </a:p>
          <a:p>
            <a:endParaRPr lang="en-GB" sz="2000"/>
          </a:p>
          <a:p>
            <a:r>
              <a:rPr lang="en-GB" sz="2000"/>
              <a:t>Provide diagrams to help visualise models</a:t>
            </a:r>
          </a:p>
          <a:p>
            <a:endParaRPr lang="en-GB" sz="2000"/>
          </a:p>
          <a:p>
            <a:r>
              <a:rPr lang="en-GB" sz="2000"/>
              <a:t>Provide extra features to Event-B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r>
              <a:rPr lang="en-GB" sz="2000"/>
              <a:t>N.b. not trying to formalise UML</a:t>
            </a:r>
          </a:p>
        </p:txBody>
      </p:sp>
    </p:spTree>
    <p:extLst>
      <p:ext uri="{BB962C8B-B14F-4D97-AF65-F5344CB8AC3E}">
        <p14:creationId xmlns:p14="http://schemas.microsoft.com/office/powerpoint/2010/main" val="345553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UML-B?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A Graphical front-end for Event-B</a:t>
            </a:r>
          </a:p>
          <a:p>
            <a:pPr lvl="1"/>
            <a:r>
              <a:rPr lang="en-GB"/>
              <a:t>Plug-in for Rodin</a:t>
            </a:r>
          </a:p>
          <a:p>
            <a:endParaRPr lang="en-GB"/>
          </a:p>
          <a:p>
            <a:r>
              <a:rPr lang="en-GB"/>
              <a:t>Not UML …</a:t>
            </a:r>
          </a:p>
          <a:p>
            <a:pPr lvl="1"/>
            <a:r>
              <a:rPr lang="en-GB"/>
              <a:t>Has its own meta-model (abstract syntax)</a:t>
            </a:r>
          </a:p>
          <a:p>
            <a:pPr lvl="1"/>
            <a:r>
              <a:rPr lang="en-GB"/>
              <a:t>Semantics inherited from translation to Event-B</a:t>
            </a:r>
          </a:p>
          <a:p>
            <a:pPr lvl="1">
              <a:buFont typeface="Arial"/>
              <a:buChar char="•"/>
            </a:pPr>
            <a:endParaRPr lang="en-GB"/>
          </a:p>
          <a:p>
            <a:r>
              <a:rPr lang="en-GB"/>
              <a:t> … but it has some similarities with UML</a:t>
            </a:r>
          </a:p>
          <a:p>
            <a:pPr lvl="1"/>
            <a:r>
              <a:rPr lang="en-GB"/>
              <a:t>Project Diagrams	(something like package diagrams)</a:t>
            </a:r>
          </a:p>
          <a:p>
            <a:pPr lvl="1"/>
            <a:r>
              <a:rPr lang="en-GB"/>
              <a:t>Class Diagrams</a:t>
            </a:r>
          </a:p>
          <a:p>
            <a:pPr lvl="1"/>
            <a:r>
              <a:rPr lang="en-GB"/>
              <a:t>State Machine Diagrams</a:t>
            </a:r>
          </a:p>
          <a:p>
            <a:endParaRPr lang="en-GB"/>
          </a:p>
          <a:p>
            <a:r>
              <a:rPr lang="en-GB"/>
              <a:t>Translator generates Event-B automatically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are the benefits?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07" y="1358900"/>
            <a:ext cx="7716593" cy="4767263"/>
          </a:xfrm>
        </p:spPr>
        <p:txBody>
          <a:bodyPr>
            <a:normAutofit lnSpcReduction="10000"/>
          </a:bodyPr>
          <a:lstStyle/>
          <a:p>
            <a:r>
              <a:rPr lang="en-GB"/>
              <a:t>Visualisation</a:t>
            </a:r>
          </a:p>
          <a:p>
            <a:pPr lvl="1"/>
            <a:r>
              <a:rPr lang="en-GB"/>
              <a:t>Helps understanding</a:t>
            </a:r>
          </a:p>
          <a:p>
            <a:pPr lvl="1"/>
            <a:r>
              <a:rPr lang="en-GB"/>
              <a:t>communication</a:t>
            </a:r>
          </a:p>
          <a:p>
            <a:pPr lvl="1">
              <a:buFont typeface="Arial"/>
              <a:buChar char="•"/>
            </a:pPr>
            <a:endParaRPr lang="en-GB"/>
          </a:p>
          <a:p>
            <a:r>
              <a:rPr lang="en-GB"/>
              <a:t>Faster modelling  (allows you to experiment)</a:t>
            </a:r>
          </a:p>
          <a:p>
            <a:pPr lvl="1"/>
            <a:r>
              <a:rPr lang="en-GB"/>
              <a:t>One drawing node = several lines of B</a:t>
            </a:r>
          </a:p>
          <a:p>
            <a:pPr lvl="1"/>
            <a:r>
              <a:rPr lang="en-GB"/>
              <a:t>Extra information inferred from position of elements</a:t>
            </a:r>
          </a:p>
          <a:p>
            <a:pPr lvl="2"/>
            <a:r>
              <a:rPr lang="en-GB"/>
              <a:t>(e.g. if contained in a class or statemachine)</a:t>
            </a:r>
          </a:p>
          <a:p>
            <a:pPr lvl="1"/>
            <a:r>
              <a:rPr lang="en-GB"/>
              <a:t>Experiment with  different abstractions</a:t>
            </a:r>
          </a:p>
          <a:p>
            <a:pPr lvl="1">
              <a:buFont typeface="Arial"/>
              <a:buChar char="•"/>
            </a:pPr>
            <a:endParaRPr lang="en-GB"/>
          </a:p>
          <a:p>
            <a:r>
              <a:rPr lang="en-GB"/>
              <a:t>Provides structuring constructs</a:t>
            </a:r>
          </a:p>
          <a:p>
            <a:pPr lvl="1"/>
            <a:r>
              <a:rPr lang="en-GB"/>
              <a:t>Class</a:t>
            </a:r>
          </a:p>
          <a:p>
            <a:pPr lvl="2"/>
            <a:r>
              <a:rPr lang="en-GB"/>
              <a:t>	Event-B has no </a:t>
            </a:r>
            <a:r>
              <a:rPr lang="en-GB" i="1">
                <a:solidFill>
                  <a:srgbClr val="0000FF"/>
                </a:solidFill>
              </a:rPr>
              <a:t>lifting</a:t>
            </a:r>
            <a:r>
              <a:rPr lang="en-GB" i="1"/>
              <a:t> </a:t>
            </a:r>
            <a:r>
              <a:rPr lang="en-GB"/>
              <a:t>mechanism</a:t>
            </a:r>
          </a:p>
          <a:p>
            <a:pPr lvl="1"/>
            <a:r>
              <a:rPr lang="en-GB"/>
              <a:t>Hierarchical state-machines</a:t>
            </a:r>
          </a:p>
          <a:p>
            <a:pPr lvl="2"/>
            <a:r>
              <a:rPr lang="en-GB"/>
              <a:t>	Event-B has no </a:t>
            </a:r>
            <a:r>
              <a:rPr lang="en-GB" i="1">
                <a:solidFill>
                  <a:srgbClr val="0000FF"/>
                </a:solidFill>
              </a:rPr>
              <a:t>event sequencing </a:t>
            </a:r>
            <a:r>
              <a:rPr lang="en-GB"/>
              <a:t>mechanism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5087" y="4333677"/>
            <a:ext cx="305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>
                <a:solidFill>
                  <a:srgbClr val="FF0000"/>
                </a:solidFill>
              </a:rPr>
              <a:t>finding useful abstractions is hard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1" y="825500"/>
            <a:ext cx="7861300" cy="5664200"/>
          </a:xfrm>
        </p:spPr>
        <p:txBody>
          <a:bodyPr>
            <a:normAutofit lnSpcReduction="10000"/>
          </a:bodyPr>
          <a:lstStyle/>
          <a:p>
            <a:r>
              <a:rPr lang="en-GB"/>
              <a:t>Install UML-B using the Rodin update site</a:t>
            </a:r>
          </a:p>
          <a:p>
            <a:pPr lvl="1"/>
            <a:r>
              <a:rPr lang="en-GB"/>
              <a:t>Help – Install, select the main Rodin update site, wait for it to retrieve the categories, select UML-B Modelling Environment under Modelling Extensions.</a:t>
            </a:r>
          </a:p>
          <a:p>
            <a:pPr lvl="2"/>
            <a:r>
              <a:rPr lang="en-GB"/>
              <a:t>	</a:t>
            </a:r>
          </a:p>
          <a:p>
            <a:r>
              <a:rPr lang="en-GB"/>
              <a:t>UML-B Perspective</a:t>
            </a:r>
          </a:p>
          <a:p>
            <a:pPr lvl="3">
              <a:buFont typeface="Arial"/>
              <a:buChar char="•"/>
            </a:pPr>
            <a:endParaRPr lang="en-GB"/>
          </a:p>
          <a:p>
            <a:r>
              <a:rPr lang="en-GB"/>
              <a:t>UML-B New Project Wizard </a:t>
            </a:r>
          </a:p>
          <a:p>
            <a:pPr lvl="1"/>
            <a:r>
              <a:rPr lang="en-GB"/>
              <a:t>Opens a project diagram for you</a:t>
            </a:r>
          </a:p>
          <a:p>
            <a:pPr lvl="1"/>
            <a:r>
              <a:rPr lang="en-GB"/>
              <a:t>Add machines and contexts</a:t>
            </a:r>
          </a:p>
          <a:p>
            <a:pPr lvl="1"/>
            <a:r>
              <a:rPr lang="en-GB"/>
              <a:t>Double click on a machine to open a class diagram</a:t>
            </a:r>
          </a:p>
          <a:p>
            <a:pPr lvl="1"/>
            <a:r>
              <a:rPr lang="en-GB"/>
              <a:t>or on a context to open a context diagram</a:t>
            </a:r>
          </a:p>
          <a:p>
            <a:pPr lvl="3">
              <a:buFont typeface="Arial"/>
              <a:buChar char="•"/>
            </a:pPr>
            <a:endParaRPr lang="en-GB"/>
          </a:p>
          <a:p>
            <a:r>
              <a:rPr lang="en-GB"/>
              <a:t>UML-B Menu</a:t>
            </a:r>
          </a:p>
          <a:p>
            <a:pPr lvl="1"/>
            <a:r>
              <a:rPr lang="en-GB"/>
              <a:t>Enable automatic translation on every save</a:t>
            </a:r>
          </a:p>
          <a:p>
            <a:pPr lvl="1"/>
            <a:r>
              <a:rPr lang="en-GB"/>
              <a:t>Disabled by default      (Recommend leaving disabled for larger models)</a:t>
            </a:r>
          </a:p>
          <a:p>
            <a:pPr lvl="3">
              <a:buFont typeface="Arial"/>
              <a:buChar char="•"/>
            </a:pPr>
            <a:endParaRPr lang="en-GB"/>
          </a:p>
          <a:p>
            <a:r>
              <a:rPr lang="en-GB"/>
              <a:t>UML-B toolbar button</a:t>
            </a:r>
          </a:p>
          <a:p>
            <a:pPr lvl="1"/>
            <a:r>
              <a:rPr lang="en-GB"/>
              <a:t>Save and translate</a:t>
            </a:r>
          </a:p>
          <a:p>
            <a:pPr lvl="1">
              <a:buFont typeface="Arial"/>
              <a:buChar char="•"/>
            </a:pPr>
            <a:endParaRPr lang="en-GB"/>
          </a:p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394" y="3183382"/>
            <a:ext cx="391980" cy="376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5990" y="3637915"/>
            <a:ext cx="1431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Look for this icon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Class-oriented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207" y="1435100"/>
            <a:ext cx="7716593" cy="4691063"/>
          </a:xfrm>
        </p:spPr>
        <p:txBody>
          <a:bodyPr/>
          <a:lstStyle/>
          <a:p>
            <a:r>
              <a:rPr lang="en-US"/>
              <a:t>In Event-B models, often find a pattern</a:t>
            </a:r>
          </a:p>
          <a:p>
            <a:pPr lvl="1"/>
            <a:r>
              <a:rPr lang="en-US">
                <a:sym typeface="Symbol" charset="2"/>
              </a:rPr>
              <a:t>Set			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  <a:sym typeface="Symbol" charset="2"/>
              </a:rPr>
              <a:t>I</a:t>
            </a:r>
            <a:r>
              <a:rPr lang="en-US">
                <a:sym typeface="Symbol" charset="2"/>
              </a:rPr>
              <a:t>  		 (or could be constant or variable)</a:t>
            </a:r>
          </a:p>
          <a:p>
            <a:pPr lvl="1"/>
            <a:r>
              <a:rPr lang="en-US">
                <a:sym typeface="Symbol" charset="2"/>
              </a:rPr>
              <a:t>Variables 	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  <a:sym typeface="Symbol" charset="2"/>
              </a:rPr>
              <a:t>v  I  T</a:t>
            </a:r>
            <a:endParaRPr lang="en-US">
              <a:solidFill>
                <a:srgbClr val="0000FF"/>
              </a:solidFill>
              <a:latin typeface="Brave Sans Mono"/>
              <a:cs typeface="Brave Sans Mono"/>
            </a:endParaRPr>
          </a:p>
          <a:p>
            <a:pPr lvl="1"/>
            <a:r>
              <a:rPr lang="en-US"/>
              <a:t>Events		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e (i,..) =</a:t>
            </a:r>
          </a:p>
          <a:p>
            <a:pPr lvl="2"/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					when i 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  <a:sym typeface="Symbol" charset="2"/>
              </a:rPr>
              <a:t>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 I,  … </a:t>
            </a:r>
          </a:p>
          <a:p>
            <a:pPr lvl="2"/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			    	then  v(i) := x</a:t>
            </a:r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I</a:t>
            </a:r>
            <a:r>
              <a:rPr lang="en-US"/>
              <a:t>	is a set of instances of a class</a:t>
            </a:r>
          </a:p>
          <a:p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v</a:t>
            </a:r>
            <a:r>
              <a:rPr lang="en-US"/>
              <a:t> 	is a set of values, one for each instance (a class attribute)</a:t>
            </a:r>
          </a:p>
          <a:p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e</a:t>
            </a:r>
            <a:r>
              <a:rPr lang="en-US"/>
              <a:t>	is a ‘family’ of identical events to assign values to </a:t>
            </a:r>
            <a:r>
              <a:rPr lang="en-US">
                <a:solidFill>
                  <a:srgbClr val="0000FF"/>
                </a:solidFill>
                <a:latin typeface="Brave Sans Mono"/>
                <a:cs typeface="Brave Sans Mono"/>
              </a:rPr>
              <a:t>v</a:t>
            </a:r>
            <a:r>
              <a:rPr lang="en-US"/>
              <a:t> (a class event)</a:t>
            </a:r>
          </a:p>
          <a:p>
            <a:endParaRPr lang="en-US"/>
          </a:p>
          <a:p>
            <a:r>
              <a:rPr lang="en-US"/>
              <a:t>I.e. trying to represent class-oriented problems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Event-B model of a class-oriented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66482"/>
            <a:ext cx="3725447" cy="4971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210" y="3029246"/>
            <a:ext cx="3558790" cy="3321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9215" y="1430150"/>
            <a:ext cx="62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9079" y="1785241"/>
            <a:ext cx="250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attribute (or association)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9120" y="3703238"/>
            <a:ext cx="121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class event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8386" y="2664614"/>
            <a:ext cx="127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constructor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7547" y="4298678"/>
            <a:ext cx="116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destructor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2904254" y="1672939"/>
            <a:ext cx="877662" cy="169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3781916" y="2050024"/>
            <a:ext cx="877662" cy="169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2108415" y="3977459"/>
            <a:ext cx="877662" cy="169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24537" y="2918614"/>
            <a:ext cx="521672" cy="173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15100" y="4541467"/>
            <a:ext cx="521672" cy="173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- modelling with UML-B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837" y="971284"/>
            <a:ext cx="76583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In a university degree programme,</a:t>
            </a:r>
          </a:p>
          <a:p>
            <a:r>
              <a:rPr lang="en-US" sz="2000"/>
              <a:t> </a:t>
            </a:r>
          </a:p>
          <a:p>
            <a:r>
              <a:rPr lang="en-US" sz="2000">
                <a:solidFill>
                  <a:srgbClr val="0000FF"/>
                </a:solidFill>
              </a:rPr>
              <a:t> students</a:t>
            </a:r>
            <a:r>
              <a:rPr lang="en-US" sz="2000"/>
              <a:t> are </a:t>
            </a:r>
            <a:r>
              <a:rPr lang="en-US" sz="2000">
                <a:solidFill>
                  <a:srgbClr val="0000FF"/>
                </a:solidFill>
              </a:rPr>
              <a:t>registered</a:t>
            </a:r>
            <a:r>
              <a:rPr lang="en-US" sz="2000"/>
              <a:t> on </a:t>
            </a:r>
            <a:r>
              <a:rPr lang="en-US" sz="2000">
                <a:solidFill>
                  <a:srgbClr val="0000FF"/>
                </a:solidFill>
              </a:rPr>
              <a:t>degree courses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/>
              <a:t> Students must be </a:t>
            </a:r>
            <a:r>
              <a:rPr lang="en-US" sz="2000">
                <a:solidFill>
                  <a:srgbClr val="0000FF"/>
                </a:solidFill>
              </a:rPr>
              <a:t>enrolled</a:t>
            </a:r>
            <a:r>
              <a:rPr lang="en-US" sz="2000"/>
              <a:t> to be registered in a course. </a:t>
            </a:r>
          </a:p>
          <a:p>
            <a:endParaRPr lang="en-US" sz="2000"/>
          </a:p>
          <a:p>
            <a:r>
              <a:rPr lang="en-US" sz="2000"/>
              <a:t> Courses can be </a:t>
            </a:r>
            <a:r>
              <a:rPr lang="en-US" sz="2000">
                <a:solidFill>
                  <a:srgbClr val="0000FF"/>
                </a:solidFill>
              </a:rPr>
              <a:t>removed</a:t>
            </a:r>
            <a:r>
              <a:rPr lang="en-US" sz="2000"/>
              <a:t> from the degree programme.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There is no need to consider multiple degree programmes –</a:t>
            </a:r>
          </a:p>
          <a:p>
            <a:r>
              <a:rPr lang="en-US" sz="2000"/>
              <a:t> just assume we are modelling a single degree programme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753</Words>
  <Application>Microsoft Macintosh PowerPoint</Application>
  <PresentationFormat>On-screen Show (4:3)</PresentationFormat>
  <Paragraphs>206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Introduction to UML-B, UML-B Class Diagrams, UML-B Context Diagrams</vt:lpstr>
      <vt:lpstr>Cognitive Dimensions of  Formal Notations</vt:lpstr>
      <vt:lpstr>Motivation</vt:lpstr>
      <vt:lpstr>What is UML-B?</vt:lpstr>
      <vt:lpstr>What are the benefits?</vt:lpstr>
      <vt:lpstr>Getting Started</vt:lpstr>
      <vt:lpstr>Class-oriented problems</vt:lpstr>
      <vt:lpstr>An Event-B model of a class-oriented problem</vt:lpstr>
      <vt:lpstr>Example - modelling with UML-B</vt:lpstr>
      <vt:lpstr>Example - modelling with UML-B</vt:lpstr>
      <vt:lpstr>Example - modelling with UML-B</vt:lpstr>
      <vt:lpstr>Adding an Invariant</vt:lpstr>
      <vt:lpstr>UML-B Class Diagrams – Translation rules (part)</vt:lpstr>
      <vt:lpstr>Example – Event-B produced by UML-B</vt:lpstr>
      <vt:lpstr>The ‘Implicit’ Context</vt:lpstr>
      <vt:lpstr>Context Diagrams</vt:lpstr>
      <vt:lpstr>A Context Diagram and its translation</vt:lpstr>
      <vt:lpstr>Linking a Class to a ClassType</vt:lpstr>
      <vt:lpstr>Enumerated Types</vt:lpstr>
      <vt:lpstr>Enumerated Types</vt:lpstr>
      <vt:lpstr>Summary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UML-B Class Diagrams</dc:title>
  <dc:creator>Colin Snook</dc:creator>
  <cp:lastModifiedBy>Colin Snook</cp:lastModifiedBy>
  <cp:revision>55</cp:revision>
  <cp:lastPrinted>2011-03-24T11:44:20Z</cp:lastPrinted>
  <dcterms:created xsi:type="dcterms:W3CDTF">2011-03-24T11:41:02Z</dcterms:created>
  <dcterms:modified xsi:type="dcterms:W3CDTF">2013-02-09T16:13:31Z</dcterms:modified>
</cp:coreProperties>
</file>