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EB39-DC0F-314E-8340-7AE88F46E2E5}" type="datetimeFigureOut">
              <a:t>07/02/2013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6B3C-3743-254B-9A2D-45F3882740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654" y="3704263"/>
            <a:ext cx="8780798" cy="273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4.</a:t>
            </a:r>
          </a:p>
          <a:p>
            <a:pPr lvl="1"/>
            <a:r>
              <a:rPr lang="en-US" sz="1400"/>
              <a:t>In a university degree programme, students are registered on courses. </a:t>
            </a:r>
          </a:p>
          <a:p>
            <a:pPr lvl="1"/>
            <a:r>
              <a:rPr lang="en-US" sz="1400"/>
              <a:t>Students must be enrolled on the degree programme to be registered in a course.</a:t>
            </a:r>
          </a:p>
          <a:p>
            <a:pPr lvl="1"/>
            <a:r>
              <a:rPr lang="en-US" sz="1400"/>
              <a:t>(There is no need to consider multiple degree programmes - just assume we are modelling a single degree programme).</a:t>
            </a:r>
          </a:p>
          <a:p>
            <a:pPr lvl="1"/>
            <a:r>
              <a:rPr lang="en-US" sz="1400"/>
              <a:t>Assume the types STUDENT and COURSE are defined in a context.</a:t>
            </a:r>
          </a:p>
          <a:p>
            <a:pPr lvl="1"/>
            <a:r>
              <a:rPr lang="en-US" sz="1400"/>
              <a:t>Define Event-B variables and invariants that represent the enrolled students in the degree programme and also the courses that students are registered in. Ensure the invariants are sufficiently strong.</a:t>
            </a:r>
          </a:p>
          <a:p>
            <a:pPr lvl="1"/>
            <a:r>
              <a:rPr lang="en-US" sz="1400"/>
              <a:t>Include an event for enrolling a student on the programme.</a:t>
            </a:r>
          </a:p>
          <a:p>
            <a:pPr lvl="1"/>
            <a:r>
              <a:rPr lang="en-US" sz="1400"/>
              <a:t>Include an event for registering a student in a course. Ensure the guards are sufficiently strong.</a:t>
            </a:r>
          </a:p>
          <a:p>
            <a:pPr lvl="1"/>
            <a:r>
              <a:rPr lang="en-US" sz="1400"/>
              <a:t>Include an event for de-enrolling a student from the degree programme.</a:t>
            </a:r>
          </a:p>
          <a:p>
            <a:pPr lvl="1"/>
            <a:r>
              <a:rPr lang="en-US" sz="1400"/>
              <a:t>Include an event for removing a course from the degree programme.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54" y="1113137"/>
            <a:ext cx="6889409" cy="2463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543" y="47121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Exercises using Relations</a:t>
            </a:r>
          </a:p>
        </p:txBody>
      </p:sp>
    </p:spTree>
    <p:extLst>
      <p:ext uri="{BB962C8B-B14F-4D97-AF65-F5344CB8AC3E}">
        <p14:creationId xmlns:p14="http://schemas.microsoft.com/office/powerpoint/2010/main" val="297783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Snook</dc:creator>
  <cp:lastModifiedBy>Colin Snook</cp:lastModifiedBy>
  <cp:revision>1</cp:revision>
  <dcterms:created xsi:type="dcterms:W3CDTF">2013-02-07T16:06:21Z</dcterms:created>
  <dcterms:modified xsi:type="dcterms:W3CDTF">2013-02-07T16:13:53Z</dcterms:modified>
</cp:coreProperties>
</file>