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8"/>
  </p:handoutMasterIdLst>
  <p:sldIdLst>
    <p:sldId id="277" r:id="rId2"/>
    <p:sldId id="274" r:id="rId3"/>
    <p:sldId id="275" r:id="rId4"/>
    <p:sldId id="278" r:id="rId5"/>
    <p:sldId id="289" r:id="rId6"/>
    <p:sldId id="276" r:id="rId7"/>
    <p:sldId id="279" r:id="rId8"/>
    <p:sldId id="280" r:id="rId9"/>
    <p:sldId id="281" r:id="rId10"/>
    <p:sldId id="282" r:id="rId11"/>
    <p:sldId id="283" r:id="rId12"/>
    <p:sldId id="285" r:id="rId13"/>
    <p:sldId id="284" r:id="rId14"/>
    <p:sldId id="286" r:id="rId15"/>
    <p:sldId id="287" r:id="rId16"/>
    <p:sldId id="288" r:id="rId17"/>
  </p:sldIdLst>
  <p:sldSz cx="9144000" cy="6858000" type="screen4x3"/>
  <p:notesSz cx="6858000" cy="9144000"/>
  <p:defaultText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1998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2176" y="-9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C243F5-FA5C-C149-A376-CA0C1A985F0C}" type="datetimeFigureOut">
              <a:t>06/02/2013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2F7ACA-28BC-434C-A60E-893546F271A7}" type="slidenum">
              <a:t>‹#›</a:t>
            </a:fld>
            <a:endParaRPr lang="en-GB"/>
          </a:p>
        </p:txBody>
      </p:sp>
    </p:spTree>
    <p:extLst>
      <p:ext uri="{BB962C8B-B14F-4D97-AF65-F5344CB8AC3E}">
        <p14:creationId xmlns:p14="http://schemas.microsoft.com/office/powerpoint/2010/main" val="15585969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solidFill>
                  <a:srgbClr val="1998D2"/>
                </a:solidFill>
              </a:defRPr>
            </a:lvl1pPr>
          </a:lstStyle>
          <a:p>
            <a:r>
              <a:rPr lang="en-GB"/>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p>
        </p:txBody>
      </p:sp>
      <p:sp>
        <p:nvSpPr>
          <p:cNvPr id="6" name="Slide Number Placeholder 5"/>
          <p:cNvSpPr>
            <a:spLocks noGrp="1"/>
          </p:cNvSpPr>
          <p:nvPr>
            <p:ph type="sldNum" sz="quarter" idx="12"/>
          </p:nvPr>
        </p:nvSpPr>
        <p:spPr>
          <a:xfrm>
            <a:off x="433832" y="6356350"/>
            <a:ext cx="8252968" cy="365125"/>
          </a:xfrm>
          <a:solidFill>
            <a:srgbClr val="1998D2"/>
          </a:solidFill>
        </p:spPr>
        <p:txBody>
          <a:bodyPr/>
          <a:lstStyle>
            <a:lvl1pPr>
              <a:defRPr>
                <a:solidFill>
                  <a:schemeClr val="bg1"/>
                </a:solidFill>
              </a:defRPr>
            </a:lvl1pPr>
          </a:lstStyle>
          <a:p>
            <a:fld id="{256DF45A-CB05-904C-85CC-DB19629FE37F}" type="slidenum">
              <a:rPr lang="en-GB"/>
              <a:pPr/>
              <a:t>‹#›</a:t>
            </a:fld>
            <a:r>
              <a:rPr lang="en-GB"/>
              <a:t>/nn</a:t>
            </a:r>
          </a:p>
          <a:p>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96028A77-EFB1-C942-AA04-FC275D19B99C}" type="datetimeFigureOut">
              <a:rPr lang="en-GB"/>
              <a:pPr/>
              <a:t>06/02/2013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96028A77-EFB1-C942-AA04-FC275D19B99C}" type="datetimeFigureOut">
              <a:rPr lang="en-GB"/>
              <a:pPr/>
              <a:t>06/02/2013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96028A77-EFB1-C942-AA04-FC275D19B99C}" type="datetimeFigureOut">
              <a:rPr lang="en-GB"/>
              <a:pPr/>
              <a:t>06/02/2013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6028A77-EFB1-C942-AA04-FC275D19B99C}" type="datetimeFigureOut">
              <a:rPr lang="en-GB"/>
              <a:pPr/>
              <a:t>06/02/2013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96028A77-EFB1-C942-AA04-FC275D19B99C}" type="datetimeFigureOut">
              <a:rPr lang="en-GB"/>
              <a:pPr/>
              <a:t>06/02/2013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96028A77-EFB1-C942-AA04-FC275D19B99C}" type="datetimeFigureOut">
              <a:rPr lang="en-GB"/>
              <a:pPr/>
              <a:t>06/02/2013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96028A77-EFB1-C942-AA04-FC275D19B99C}" type="datetimeFigureOut">
              <a:rPr lang="en-GB"/>
              <a:pPr/>
              <a:t>06/02/2013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28A77-EFB1-C942-AA04-FC275D19B99C}" type="datetimeFigureOut">
              <a:rPr lang="en-GB"/>
              <a:pPr/>
              <a:t>06/02/2013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028A77-EFB1-C942-AA04-FC275D19B99C}" type="datetimeFigureOut">
              <a:rPr lang="en-GB"/>
              <a:pPr/>
              <a:t>06/02/2013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028A77-EFB1-C942-AA04-FC275D19B99C}" type="datetimeFigureOut">
              <a:rPr lang="en-GB"/>
              <a:pPr/>
              <a:t>06/02/2013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6DF45A-CB05-904C-85CC-DB19629FE37F}" type="slidenum">
              <a: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900" y="0"/>
            <a:ext cx="8013700" cy="825500"/>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970207" y="1600200"/>
            <a:ext cx="7716593"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28A77-EFB1-C942-AA04-FC275D19B99C}" type="datetimeFigureOut">
              <a:rPr lang="en-GB"/>
              <a:pPr/>
              <a:t>06/02/2013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DF45A-CB05-904C-85CC-DB19629FE37F}" type="slidenum">
              <a:rPr/>
              <a:pPr/>
              <a:t>‹#›</a:t>
            </a:fld>
            <a:endParaRPr lang="en-GB"/>
          </a:p>
        </p:txBody>
      </p:sp>
      <p:sp>
        <p:nvSpPr>
          <p:cNvPr id="8" name="Slide Number Placeholder 5"/>
          <p:cNvSpPr txBox="1">
            <a:spLocks/>
          </p:cNvSpPr>
          <p:nvPr userDrawn="1"/>
        </p:nvSpPr>
        <p:spPr>
          <a:xfrm>
            <a:off x="0" y="6527801"/>
            <a:ext cx="9144000" cy="330200"/>
          </a:xfrm>
          <a:prstGeom prst="rect">
            <a:avLst/>
          </a:prstGeom>
          <a:solidFill>
            <a:srgbClr val="1998D2"/>
          </a:solidFill>
        </p:spPr>
        <p:txBody>
          <a:bodyPr vert="horz" lIns="91440" tIns="45720" rIns="91440" bIns="45720" rtlCol="0" anchor="ctr"/>
          <a:lstStyle>
            <a:lvl1pPr>
              <a:defRPr>
                <a:solidFill>
                  <a:schemeClr val="bg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56DF45A-CB05-904C-85CC-DB19629FE37F}"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r>
              <a:rPr kumimoji="0" lang="en-GB" sz="1200" b="0" i="0" u="none" strike="noStrike" kern="1200" cap="none" spc="0" normalizeH="0" baseline="0" noProof="0" smtClean="0">
                <a:ln>
                  <a:noFill/>
                </a:ln>
                <a:solidFill>
                  <a:schemeClr val="bg1"/>
                </a:solidFill>
                <a:effectLst/>
                <a:uLnTx/>
                <a:uFillTx/>
                <a:latin typeface="+mn-lt"/>
                <a:ea typeface="+mn-ea"/>
                <a:cs typeface="+mn-cs"/>
              </a:rPr>
              <a:t>/15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kern="1200">
          <a:solidFill>
            <a:srgbClr val="1998D2"/>
          </a:solidFill>
          <a:latin typeface="+mj-lt"/>
          <a:ea typeface="+mj-ea"/>
          <a:cs typeface="+mj-cs"/>
        </a:defRPr>
      </a:lvl1pPr>
    </p:titleStyle>
    <p:bodyStyle>
      <a:lvl1pPr marL="342900" indent="-342900" algn="l" defTabSz="457200" rtl="0" eaLnBrk="1" latinLnBrk="0" hangingPunct="1">
        <a:spcBef>
          <a:spcPct val="20000"/>
        </a:spcBef>
        <a:buFontTx/>
        <a:buNone/>
        <a:defRPr sz="1800" kern="1200">
          <a:solidFill>
            <a:schemeClr val="tx1"/>
          </a:solidFill>
          <a:latin typeface="+mn-lt"/>
          <a:ea typeface="+mn-ea"/>
          <a:cs typeface="+mn-cs"/>
        </a:defRPr>
      </a:lvl1pPr>
      <a:lvl2pPr marL="971550" indent="-514350" algn="l" defTabSz="457200" rtl="0" eaLnBrk="1" latinLnBrk="0" hangingPunct="1">
        <a:spcBef>
          <a:spcPct val="20000"/>
        </a:spcBef>
        <a:buClr>
          <a:srgbClr val="1998D2"/>
        </a:buClr>
        <a:buFont typeface="Arial Unicode MS"/>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Exercise 1</a:t>
            </a:r>
            <a:br>
              <a:rPr lang="en-GB"/>
            </a:br>
            <a:r>
              <a:rPr lang="en-GB"/>
              <a:t>Railway Safety Invariants</a:t>
            </a:r>
          </a:p>
        </p:txBody>
      </p:sp>
      <p:sp>
        <p:nvSpPr>
          <p:cNvPr id="3" name="Subtitle 2"/>
          <p:cNvSpPr>
            <a:spLocks noGrp="1"/>
          </p:cNvSpPr>
          <p:nvPr>
            <p:ph type="subTitle" idx="1"/>
          </p:nvPr>
        </p:nvSpPr>
        <p:spPr/>
        <p:txBody>
          <a:bodyPr/>
          <a:lstStyle/>
          <a:p>
            <a:r>
              <a:rPr lang="en-GB"/>
              <a:t>Exercise in UML-B Class and Context Diagram modelling</a:t>
            </a:r>
          </a:p>
          <a:p>
            <a:endParaRPr lang="en-GB"/>
          </a:p>
          <a:p>
            <a:r>
              <a:rPr lang="en-GB"/>
              <a:t>Colin Snook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The Lock event</a:t>
            </a:r>
          </a:p>
        </p:txBody>
      </p:sp>
      <p:sp>
        <p:nvSpPr>
          <p:cNvPr id="5" name="Oval 4"/>
          <p:cNvSpPr/>
          <p:nvPr/>
        </p:nvSpPr>
        <p:spPr>
          <a:xfrm>
            <a:off x="4051300" y="1854200"/>
            <a:ext cx="4508500" cy="3606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conflicting routes</a:t>
            </a:r>
          </a:p>
        </p:txBody>
      </p:sp>
      <p:grpSp>
        <p:nvGrpSpPr>
          <p:cNvPr id="25" name="Group 24"/>
          <p:cNvGrpSpPr/>
          <p:nvPr/>
        </p:nvGrpSpPr>
        <p:grpSpPr>
          <a:xfrm>
            <a:off x="1174750" y="3384550"/>
            <a:ext cx="247650" cy="285750"/>
            <a:chOff x="1174750" y="3384550"/>
            <a:chExt cx="247650" cy="285750"/>
          </a:xfrm>
        </p:grpSpPr>
        <p:sp>
          <p:nvSpPr>
            <p:cNvPr id="19" name="Oval 18"/>
            <p:cNvSpPr/>
            <p:nvPr/>
          </p:nvSpPr>
          <p:spPr>
            <a:xfrm>
              <a:off x="1174750" y="338455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7" name="Oval 6"/>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sp>
        <p:nvSpPr>
          <p:cNvPr id="8" name="Oval 7"/>
          <p:cNvSpPr/>
          <p:nvPr/>
        </p:nvSpPr>
        <p:spPr>
          <a:xfrm>
            <a:off x="5283200" y="27813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9" name="Oval 8"/>
          <p:cNvSpPr/>
          <p:nvPr/>
        </p:nvSpPr>
        <p:spPr>
          <a:xfrm>
            <a:off x="7035800" y="23749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0" name="Oval 9"/>
          <p:cNvSpPr/>
          <p:nvPr/>
        </p:nvSpPr>
        <p:spPr>
          <a:xfrm>
            <a:off x="6292850" y="41021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1" name="Oval 10"/>
          <p:cNvSpPr/>
          <p:nvPr/>
        </p:nvSpPr>
        <p:spPr>
          <a:xfrm>
            <a:off x="7200900" y="4292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2" name="Oval 11"/>
          <p:cNvSpPr/>
          <p:nvPr/>
        </p:nvSpPr>
        <p:spPr>
          <a:xfrm>
            <a:off x="5283200" y="4292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cxnSp>
        <p:nvCxnSpPr>
          <p:cNvPr id="20" name="Straight Arrow Connector 19"/>
          <p:cNvCxnSpPr>
            <a:endCxn id="5" idx="2"/>
          </p:cNvCxnSpPr>
          <p:nvPr/>
        </p:nvCxnSpPr>
        <p:spPr>
          <a:xfrm flipV="1">
            <a:off x="1498600" y="3657600"/>
            <a:ext cx="2552700"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97134" y="3295134"/>
            <a:ext cx="966931" cy="369332"/>
          </a:xfrm>
          <a:prstGeom prst="rect">
            <a:avLst/>
          </a:prstGeom>
          <a:noFill/>
        </p:spPr>
        <p:txBody>
          <a:bodyPr wrap="none" rtlCol="0">
            <a:spAutoFit/>
          </a:bodyPr>
          <a:lstStyle/>
          <a:p>
            <a:r>
              <a:rPr lang="en-GB"/>
              <a:t>conflicts</a:t>
            </a:r>
          </a:p>
        </p:txBody>
      </p:sp>
      <p:sp>
        <p:nvSpPr>
          <p:cNvPr id="22" name="TextBox 21"/>
          <p:cNvSpPr txBox="1"/>
          <p:nvPr/>
        </p:nvSpPr>
        <p:spPr>
          <a:xfrm>
            <a:off x="882491" y="3917434"/>
            <a:ext cx="1079818" cy="369332"/>
          </a:xfrm>
          <a:prstGeom prst="rect">
            <a:avLst/>
          </a:prstGeom>
          <a:noFill/>
        </p:spPr>
        <p:txBody>
          <a:bodyPr wrap="none" rtlCol="0">
            <a:spAutoFit/>
          </a:bodyPr>
          <a:lstStyle/>
          <a:p>
            <a:r>
              <a:rPr lang="en-GB"/>
              <a:t>thisRoute</a:t>
            </a:r>
          </a:p>
        </p:txBody>
      </p:sp>
      <p:sp>
        <p:nvSpPr>
          <p:cNvPr id="24" name="TextBox 23"/>
          <p:cNvSpPr txBox="1"/>
          <p:nvPr/>
        </p:nvSpPr>
        <p:spPr>
          <a:xfrm>
            <a:off x="894751" y="4876800"/>
            <a:ext cx="3876632" cy="923330"/>
          </a:xfrm>
          <a:prstGeom prst="rect">
            <a:avLst/>
          </a:prstGeom>
          <a:noFill/>
        </p:spPr>
        <p:txBody>
          <a:bodyPr wrap="none" rtlCol="0">
            <a:spAutoFit/>
          </a:bodyPr>
          <a:lstStyle/>
          <a:p>
            <a:r>
              <a:rPr lang="en-GB" i="1"/>
              <a:t>the lock event checks that the set</a:t>
            </a:r>
          </a:p>
          <a:p>
            <a:r>
              <a:rPr lang="en-GB" i="1"/>
              <a:t>of conflicting routes contains no</a:t>
            </a:r>
          </a:p>
          <a:p>
            <a:r>
              <a:rPr lang="en-GB" i="1"/>
              <a:t>locked routes before locking ‘thisRout</a:t>
            </a:r>
            <a:r>
              <a:rPr lang="en-GB"/>
              <a:t>e’</a:t>
            </a:r>
          </a:p>
        </p:txBody>
      </p:sp>
      <p:grpSp>
        <p:nvGrpSpPr>
          <p:cNvPr id="30" name="Group 29"/>
          <p:cNvGrpSpPr/>
          <p:nvPr/>
        </p:nvGrpSpPr>
        <p:grpSpPr>
          <a:xfrm>
            <a:off x="688376" y="924004"/>
            <a:ext cx="2377243" cy="1482646"/>
            <a:chOff x="688376" y="924004"/>
            <a:chExt cx="2377243" cy="1482646"/>
          </a:xfrm>
        </p:grpSpPr>
        <p:grpSp>
          <p:nvGrpSpPr>
            <p:cNvPr id="23" name="Group 22"/>
            <p:cNvGrpSpPr/>
            <p:nvPr/>
          </p:nvGrpSpPr>
          <p:grpSpPr>
            <a:xfrm>
              <a:off x="729651" y="924004"/>
              <a:ext cx="2026566" cy="738664"/>
              <a:chOff x="1092200" y="5141436"/>
              <a:chExt cx="2026566" cy="738664"/>
            </a:xfrm>
          </p:grpSpPr>
          <p:sp>
            <p:nvSpPr>
              <p:cNvPr id="15" name="Oval 14"/>
              <p:cNvSpPr/>
              <p:nvPr/>
            </p:nvSpPr>
            <p:spPr>
              <a:xfrm>
                <a:off x="1092200" y="5689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6" name="Oval 15"/>
              <p:cNvSpPr/>
              <p:nvPr/>
            </p:nvSpPr>
            <p:spPr>
              <a:xfrm>
                <a:off x="1092200" y="52705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7" name="TextBox 16"/>
              <p:cNvSpPr txBox="1"/>
              <p:nvPr/>
            </p:nvSpPr>
            <p:spPr>
              <a:xfrm>
                <a:off x="1487913" y="5141436"/>
                <a:ext cx="1352241" cy="369332"/>
              </a:xfrm>
              <a:prstGeom prst="rect">
                <a:avLst/>
              </a:prstGeom>
              <a:noFill/>
            </p:spPr>
            <p:txBody>
              <a:bodyPr wrap="none" rtlCol="0">
                <a:spAutoFit/>
              </a:bodyPr>
              <a:lstStyle/>
              <a:p>
                <a:r>
                  <a:rPr lang="en-GB"/>
                  <a:t>locked route</a:t>
                </a:r>
              </a:p>
            </p:txBody>
          </p:sp>
          <p:sp>
            <p:nvSpPr>
              <p:cNvPr id="18" name="TextBox 17"/>
              <p:cNvSpPr txBox="1"/>
              <p:nvPr/>
            </p:nvSpPr>
            <p:spPr>
              <a:xfrm>
                <a:off x="1453301" y="5510768"/>
                <a:ext cx="1665465" cy="369332"/>
              </a:xfrm>
              <a:prstGeom prst="rect">
                <a:avLst/>
              </a:prstGeom>
              <a:noFill/>
            </p:spPr>
            <p:txBody>
              <a:bodyPr wrap="none" rtlCol="0">
                <a:spAutoFit/>
              </a:bodyPr>
              <a:lstStyle/>
              <a:p>
                <a:r>
                  <a:rPr lang="en-GB"/>
                  <a:t>un-locked route</a:t>
                </a:r>
              </a:p>
            </p:txBody>
          </p:sp>
        </p:grpSp>
        <p:grpSp>
          <p:nvGrpSpPr>
            <p:cNvPr id="26" name="Group 25"/>
            <p:cNvGrpSpPr/>
            <p:nvPr/>
          </p:nvGrpSpPr>
          <p:grpSpPr>
            <a:xfrm>
              <a:off x="688376" y="1962150"/>
              <a:ext cx="247650" cy="285750"/>
              <a:chOff x="1174750" y="3384550"/>
              <a:chExt cx="247650" cy="285750"/>
            </a:xfrm>
          </p:grpSpPr>
          <p:sp>
            <p:nvSpPr>
              <p:cNvPr id="27" name="Oval 26"/>
              <p:cNvSpPr/>
              <p:nvPr/>
            </p:nvSpPr>
            <p:spPr>
              <a:xfrm>
                <a:off x="1174750" y="338455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28" name="Oval 27"/>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sp>
          <p:nvSpPr>
            <p:cNvPr id="29" name="TextBox 28"/>
            <p:cNvSpPr txBox="1"/>
            <p:nvPr/>
          </p:nvSpPr>
          <p:spPr>
            <a:xfrm>
              <a:off x="1125364" y="1760319"/>
              <a:ext cx="1940255" cy="646331"/>
            </a:xfrm>
            <a:prstGeom prst="rect">
              <a:avLst/>
            </a:prstGeom>
            <a:noFill/>
          </p:spPr>
          <p:txBody>
            <a:bodyPr wrap="none" rtlCol="0">
              <a:spAutoFit/>
            </a:bodyPr>
            <a:lstStyle/>
            <a:p>
              <a:r>
                <a:rPr lang="en-GB"/>
                <a:t>changes from </a:t>
              </a:r>
            </a:p>
            <a:p>
              <a:r>
                <a:rPr lang="en-GB"/>
                <a:t>unlocked to locked</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 route that conflicts with itself</a:t>
            </a:r>
          </a:p>
        </p:txBody>
      </p:sp>
      <p:sp>
        <p:nvSpPr>
          <p:cNvPr id="5" name="Oval 4"/>
          <p:cNvSpPr/>
          <p:nvPr/>
        </p:nvSpPr>
        <p:spPr>
          <a:xfrm>
            <a:off x="4051300" y="1854200"/>
            <a:ext cx="4508500" cy="3606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conflicting routes</a:t>
            </a:r>
          </a:p>
        </p:txBody>
      </p:sp>
      <p:sp>
        <p:nvSpPr>
          <p:cNvPr id="8" name="Oval 7"/>
          <p:cNvSpPr/>
          <p:nvPr/>
        </p:nvSpPr>
        <p:spPr>
          <a:xfrm>
            <a:off x="5283200" y="27813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9" name="Oval 8"/>
          <p:cNvSpPr/>
          <p:nvPr/>
        </p:nvSpPr>
        <p:spPr>
          <a:xfrm>
            <a:off x="7035800" y="23749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0" name="Oval 9"/>
          <p:cNvSpPr/>
          <p:nvPr/>
        </p:nvSpPr>
        <p:spPr>
          <a:xfrm>
            <a:off x="6292850" y="41021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1" name="Oval 10"/>
          <p:cNvSpPr/>
          <p:nvPr/>
        </p:nvSpPr>
        <p:spPr>
          <a:xfrm>
            <a:off x="7200900" y="4292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2" name="Oval 11"/>
          <p:cNvSpPr/>
          <p:nvPr/>
        </p:nvSpPr>
        <p:spPr>
          <a:xfrm>
            <a:off x="5283200" y="4292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cxnSp>
        <p:nvCxnSpPr>
          <p:cNvPr id="20" name="Straight Arrow Connector 19"/>
          <p:cNvCxnSpPr>
            <a:endCxn id="5" idx="2"/>
          </p:cNvCxnSpPr>
          <p:nvPr/>
        </p:nvCxnSpPr>
        <p:spPr>
          <a:xfrm flipV="1">
            <a:off x="1498600" y="3657600"/>
            <a:ext cx="2552700"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97134" y="3295134"/>
            <a:ext cx="966931" cy="369332"/>
          </a:xfrm>
          <a:prstGeom prst="rect">
            <a:avLst/>
          </a:prstGeom>
          <a:noFill/>
        </p:spPr>
        <p:txBody>
          <a:bodyPr wrap="none" rtlCol="0">
            <a:spAutoFit/>
          </a:bodyPr>
          <a:lstStyle/>
          <a:p>
            <a:r>
              <a:rPr lang="en-GB"/>
              <a:t>conflicts</a:t>
            </a:r>
          </a:p>
        </p:txBody>
      </p:sp>
      <p:sp>
        <p:nvSpPr>
          <p:cNvPr id="22" name="TextBox 21"/>
          <p:cNvSpPr txBox="1"/>
          <p:nvPr/>
        </p:nvSpPr>
        <p:spPr>
          <a:xfrm>
            <a:off x="865863" y="3732768"/>
            <a:ext cx="1079818" cy="369332"/>
          </a:xfrm>
          <a:prstGeom prst="rect">
            <a:avLst/>
          </a:prstGeom>
          <a:noFill/>
        </p:spPr>
        <p:txBody>
          <a:bodyPr wrap="none" rtlCol="0">
            <a:spAutoFit/>
          </a:bodyPr>
          <a:lstStyle/>
          <a:p>
            <a:r>
              <a:rPr lang="en-GB"/>
              <a:t>thisRoute</a:t>
            </a:r>
          </a:p>
        </p:txBody>
      </p:sp>
      <p:sp>
        <p:nvSpPr>
          <p:cNvPr id="24" name="TextBox 23"/>
          <p:cNvSpPr txBox="1"/>
          <p:nvPr/>
        </p:nvSpPr>
        <p:spPr>
          <a:xfrm>
            <a:off x="4640454" y="1016337"/>
            <a:ext cx="3634992" cy="646331"/>
          </a:xfrm>
          <a:prstGeom prst="rect">
            <a:avLst/>
          </a:prstGeom>
          <a:noFill/>
        </p:spPr>
        <p:txBody>
          <a:bodyPr wrap="none" rtlCol="0">
            <a:spAutoFit/>
          </a:bodyPr>
          <a:lstStyle/>
          <a:p>
            <a:r>
              <a:rPr lang="en-GB" i="1"/>
              <a:t>What if conflicts </a:t>
            </a:r>
            <a:r>
              <a:rPr lang="en-GB" i="1">
                <a:solidFill>
                  <a:srgbClr val="FF0000"/>
                </a:solidFill>
              </a:rPr>
              <a:t>contains</a:t>
            </a:r>
            <a:r>
              <a:rPr lang="en-GB" i="1"/>
              <a:t> thisRoute?</a:t>
            </a:r>
          </a:p>
          <a:p>
            <a:r>
              <a:rPr lang="en-GB" i="1"/>
              <a:t>then the invariant breaks</a:t>
            </a:r>
          </a:p>
        </p:txBody>
      </p:sp>
      <p:sp>
        <p:nvSpPr>
          <p:cNvPr id="26" name="TextBox 25"/>
          <p:cNvSpPr txBox="1"/>
          <p:nvPr/>
        </p:nvSpPr>
        <p:spPr>
          <a:xfrm>
            <a:off x="7035800" y="3224768"/>
            <a:ext cx="1079818" cy="369332"/>
          </a:xfrm>
          <a:prstGeom prst="rect">
            <a:avLst/>
          </a:prstGeom>
          <a:noFill/>
        </p:spPr>
        <p:txBody>
          <a:bodyPr wrap="none" rtlCol="0">
            <a:spAutoFit/>
          </a:bodyPr>
          <a:lstStyle/>
          <a:p>
            <a:r>
              <a:rPr lang="en-GB"/>
              <a:t>thisRoute</a:t>
            </a:r>
          </a:p>
        </p:txBody>
      </p:sp>
      <p:grpSp>
        <p:nvGrpSpPr>
          <p:cNvPr id="28" name="Group 27"/>
          <p:cNvGrpSpPr/>
          <p:nvPr/>
        </p:nvGrpSpPr>
        <p:grpSpPr>
          <a:xfrm>
            <a:off x="688376" y="924004"/>
            <a:ext cx="2377243" cy="1482646"/>
            <a:chOff x="688376" y="924004"/>
            <a:chExt cx="2377243" cy="1482646"/>
          </a:xfrm>
        </p:grpSpPr>
        <p:grpSp>
          <p:nvGrpSpPr>
            <p:cNvPr id="29" name="Group 22"/>
            <p:cNvGrpSpPr/>
            <p:nvPr/>
          </p:nvGrpSpPr>
          <p:grpSpPr>
            <a:xfrm>
              <a:off x="729651" y="924004"/>
              <a:ext cx="2026566" cy="738664"/>
              <a:chOff x="1092200" y="5141436"/>
              <a:chExt cx="2026566" cy="738664"/>
            </a:xfrm>
          </p:grpSpPr>
          <p:sp>
            <p:nvSpPr>
              <p:cNvPr id="34" name="Oval 33"/>
              <p:cNvSpPr/>
              <p:nvPr/>
            </p:nvSpPr>
            <p:spPr>
              <a:xfrm>
                <a:off x="1092200" y="5689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5" name="Oval 34"/>
              <p:cNvSpPr/>
              <p:nvPr/>
            </p:nvSpPr>
            <p:spPr>
              <a:xfrm>
                <a:off x="1092200" y="52705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6" name="TextBox 35"/>
              <p:cNvSpPr txBox="1"/>
              <p:nvPr/>
            </p:nvSpPr>
            <p:spPr>
              <a:xfrm>
                <a:off x="1487913" y="5141436"/>
                <a:ext cx="1352241" cy="369332"/>
              </a:xfrm>
              <a:prstGeom prst="rect">
                <a:avLst/>
              </a:prstGeom>
              <a:noFill/>
            </p:spPr>
            <p:txBody>
              <a:bodyPr wrap="none" rtlCol="0">
                <a:spAutoFit/>
              </a:bodyPr>
              <a:lstStyle/>
              <a:p>
                <a:r>
                  <a:rPr lang="en-GB"/>
                  <a:t>locked route</a:t>
                </a:r>
              </a:p>
            </p:txBody>
          </p:sp>
          <p:sp>
            <p:nvSpPr>
              <p:cNvPr id="37" name="TextBox 36"/>
              <p:cNvSpPr txBox="1"/>
              <p:nvPr/>
            </p:nvSpPr>
            <p:spPr>
              <a:xfrm>
                <a:off x="1453301" y="5510768"/>
                <a:ext cx="1665465" cy="369332"/>
              </a:xfrm>
              <a:prstGeom prst="rect">
                <a:avLst/>
              </a:prstGeom>
              <a:noFill/>
            </p:spPr>
            <p:txBody>
              <a:bodyPr wrap="none" rtlCol="0">
                <a:spAutoFit/>
              </a:bodyPr>
              <a:lstStyle/>
              <a:p>
                <a:r>
                  <a:rPr lang="en-GB"/>
                  <a:t>un-locked route</a:t>
                </a:r>
              </a:p>
            </p:txBody>
          </p:sp>
        </p:grpSp>
        <p:grpSp>
          <p:nvGrpSpPr>
            <p:cNvPr id="30" name="Group 25"/>
            <p:cNvGrpSpPr/>
            <p:nvPr/>
          </p:nvGrpSpPr>
          <p:grpSpPr>
            <a:xfrm>
              <a:off x="688376" y="1962150"/>
              <a:ext cx="247650" cy="285750"/>
              <a:chOff x="1174750" y="3384550"/>
              <a:chExt cx="247650" cy="285750"/>
            </a:xfrm>
          </p:grpSpPr>
          <p:sp>
            <p:nvSpPr>
              <p:cNvPr id="32" name="Oval 31"/>
              <p:cNvSpPr/>
              <p:nvPr/>
            </p:nvSpPr>
            <p:spPr>
              <a:xfrm>
                <a:off x="1174750" y="338455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3" name="Oval 32"/>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sp>
          <p:nvSpPr>
            <p:cNvPr id="31" name="TextBox 30"/>
            <p:cNvSpPr txBox="1"/>
            <p:nvPr/>
          </p:nvSpPr>
          <p:spPr>
            <a:xfrm>
              <a:off x="1125364" y="1760319"/>
              <a:ext cx="1940255" cy="646331"/>
            </a:xfrm>
            <a:prstGeom prst="rect">
              <a:avLst/>
            </a:prstGeom>
            <a:noFill/>
          </p:spPr>
          <p:txBody>
            <a:bodyPr wrap="none" rtlCol="0">
              <a:spAutoFit/>
            </a:bodyPr>
            <a:lstStyle/>
            <a:p>
              <a:r>
                <a:rPr lang="en-GB"/>
                <a:t>changes from </a:t>
              </a:r>
            </a:p>
            <a:p>
              <a:r>
                <a:rPr lang="en-GB"/>
                <a:t>unlocked to locked</a:t>
              </a:r>
            </a:p>
          </p:txBody>
        </p:sp>
      </p:grpSp>
      <p:grpSp>
        <p:nvGrpSpPr>
          <p:cNvPr id="38" name="Group 37"/>
          <p:cNvGrpSpPr/>
          <p:nvPr/>
        </p:nvGrpSpPr>
        <p:grpSpPr>
          <a:xfrm>
            <a:off x="1216025" y="3451225"/>
            <a:ext cx="247650" cy="285750"/>
            <a:chOff x="1174750" y="3384550"/>
            <a:chExt cx="247650" cy="285750"/>
          </a:xfrm>
        </p:grpSpPr>
        <p:sp>
          <p:nvSpPr>
            <p:cNvPr id="39" name="Oval 38"/>
            <p:cNvSpPr/>
            <p:nvPr/>
          </p:nvSpPr>
          <p:spPr>
            <a:xfrm>
              <a:off x="1174750" y="338455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40" name="Oval 39"/>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grpSp>
        <p:nvGrpSpPr>
          <p:cNvPr id="41" name="Group 40"/>
          <p:cNvGrpSpPr/>
          <p:nvPr/>
        </p:nvGrpSpPr>
        <p:grpSpPr>
          <a:xfrm>
            <a:off x="7366000" y="3009384"/>
            <a:ext cx="247650" cy="285750"/>
            <a:chOff x="1174750" y="3384550"/>
            <a:chExt cx="247650" cy="285750"/>
          </a:xfrm>
        </p:grpSpPr>
        <p:sp>
          <p:nvSpPr>
            <p:cNvPr id="42" name="Oval 41"/>
            <p:cNvSpPr/>
            <p:nvPr/>
          </p:nvSpPr>
          <p:spPr>
            <a:xfrm>
              <a:off x="1174750" y="338455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43" name="Oval 42"/>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 route that conflicts with itself</a:t>
            </a:r>
          </a:p>
        </p:txBody>
      </p:sp>
      <p:sp>
        <p:nvSpPr>
          <p:cNvPr id="5" name="Oval 4"/>
          <p:cNvSpPr/>
          <p:nvPr/>
        </p:nvSpPr>
        <p:spPr>
          <a:xfrm>
            <a:off x="4051300" y="1854200"/>
            <a:ext cx="4508500" cy="3606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conflicting routes</a:t>
            </a:r>
          </a:p>
        </p:txBody>
      </p:sp>
      <p:sp>
        <p:nvSpPr>
          <p:cNvPr id="8" name="Oval 7"/>
          <p:cNvSpPr/>
          <p:nvPr/>
        </p:nvSpPr>
        <p:spPr>
          <a:xfrm>
            <a:off x="5283200" y="27813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9" name="Oval 8"/>
          <p:cNvSpPr/>
          <p:nvPr/>
        </p:nvSpPr>
        <p:spPr>
          <a:xfrm>
            <a:off x="7035800" y="23749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0" name="Oval 9"/>
          <p:cNvSpPr/>
          <p:nvPr/>
        </p:nvSpPr>
        <p:spPr>
          <a:xfrm>
            <a:off x="6292850" y="41021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1" name="Oval 10"/>
          <p:cNvSpPr/>
          <p:nvPr/>
        </p:nvSpPr>
        <p:spPr>
          <a:xfrm>
            <a:off x="7200900" y="4292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2" name="Oval 11"/>
          <p:cNvSpPr/>
          <p:nvPr/>
        </p:nvSpPr>
        <p:spPr>
          <a:xfrm>
            <a:off x="5283200" y="4292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cxnSp>
        <p:nvCxnSpPr>
          <p:cNvPr id="20" name="Straight Arrow Connector 19"/>
          <p:cNvCxnSpPr>
            <a:endCxn id="5" idx="2"/>
          </p:cNvCxnSpPr>
          <p:nvPr/>
        </p:nvCxnSpPr>
        <p:spPr>
          <a:xfrm flipV="1">
            <a:off x="1498600" y="3657600"/>
            <a:ext cx="2552700"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97134" y="3295134"/>
            <a:ext cx="966931" cy="369332"/>
          </a:xfrm>
          <a:prstGeom prst="rect">
            <a:avLst/>
          </a:prstGeom>
          <a:noFill/>
        </p:spPr>
        <p:txBody>
          <a:bodyPr wrap="none" rtlCol="0">
            <a:spAutoFit/>
          </a:bodyPr>
          <a:lstStyle/>
          <a:p>
            <a:r>
              <a:rPr lang="en-GB"/>
              <a:t>conflicts</a:t>
            </a:r>
          </a:p>
        </p:txBody>
      </p:sp>
      <p:grpSp>
        <p:nvGrpSpPr>
          <p:cNvPr id="4" name="Group 18"/>
          <p:cNvGrpSpPr/>
          <p:nvPr/>
        </p:nvGrpSpPr>
        <p:grpSpPr>
          <a:xfrm>
            <a:off x="865863" y="3479800"/>
            <a:ext cx="1079818" cy="622300"/>
            <a:chOff x="865863" y="3479800"/>
            <a:chExt cx="1079818" cy="622300"/>
          </a:xfrm>
        </p:grpSpPr>
        <p:sp>
          <p:nvSpPr>
            <p:cNvPr id="7" name="Oval 6"/>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22" name="TextBox 21"/>
            <p:cNvSpPr txBox="1"/>
            <p:nvPr/>
          </p:nvSpPr>
          <p:spPr>
            <a:xfrm>
              <a:off x="865863" y="3732768"/>
              <a:ext cx="1079818" cy="369332"/>
            </a:xfrm>
            <a:prstGeom prst="rect">
              <a:avLst/>
            </a:prstGeom>
            <a:noFill/>
          </p:spPr>
          <p:txBody>
            <a:bodyPr wrap="none" rtlCol="0">
              <a:spAutoFit/>
            </a:bodyPr>
            <a:lstStyle/>
            <a:p>
              <a:r>
                <a:rPr lang="en-GB"/>
                <a:t>thisRoute</a:t>
              </a:r>
            </a:p>
          </p:txBody>
        </p:sp>
      </p:grpSp>
      <p:sp>
        <p:nvSpPr>
          <p:cNvPr id="24" name="TextBox 23"/>
          <p:cNvSpPr txBox="1"/>
          <p:nvPr/>
        </p:nvSpPr>
        <p:spPr>
          <a:xfrm>
            <a:off x="3441700" y="825500"/>
            <a:ext cx="5346700" cy="646331"/>
          </a:xfrm>
          <a:prstGeom prst="rect">
            <a:avLst/>
          </a:prstGeom>
          <a:noFill/>
        </p:spPr>
        <p:txBody>
          <a:bodyPr wrap="square" rtlCol="0">
            <a:spAutoFit/>
          </a:bodyPr>
          <a:lstStyle/>
          <a:p>
            <a:r>
              <a:rPr lang="en-GB" i="1"/>
              <a:t>We can disallow this in our definition </a:t>
            </a:r>
          </a:p>
          <a:p>
            <a:r>
              <a:rPr lang="en-GB" i="1"/>
              <a:t>of conflicts because a route cannot conflict with itself</a:t>
            </a:r>
          </a:p>
        </p:txBody>
      </p:sp>
      <p:grpSp>
        <p:nvGrpSpPr>
          <p:cNvPr id="6" name="Group 22"/>
          <p:cNvGrpSpPr/>
          <p:nvPr/>
        </p:nvGrpSpPr>
        <p:grpSpPr>
          <a:xfrm>
            <a:off x="7035800" y="2971800"/>
            <a:ext cx="1079818" cy="622300"/>
            <a:chOff x="865863" y="3479800"/>
            <a:chExt cx="1079818" cy="622300"/>
          </a:xfrm>
        </p:grpSpPr>
        <p:sp>
          <p:nvSpPr>
            <p:cNvPr id="25" name="Oval 24"/>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26" name="TextBox 25"/>
            <p:cNvSpPr txBox="1"/>
            <p:nvPr/>
          </p:nvSpPr>
          <p:spPr>
            <a:xfrm>
              <a:off x="865863" y="3732768"/>
              <a:ext cx="1079818" cy="369332"/>
            </a:xfrm>
            <a:prstGeom prst="rect">
              <a:avLst/>
            </a:prstGeom>
            <a:noFill/>
          </p:spPr>
          <p:txBody>
            <a:bodyPr wrap="none" rtlCol="0">
              <a:spAutoFit/>
            </a:bodyPr>
            <a:lstStyle/>
            <a:p>
              <a:r>
                <a:rPr lang="en-GB"/>
                <a:t>thisRoute</a:t>
              </a:r>
            </a:p>
          </p:txBody>
        </p:sp>
      </p:grpSp>
      <p:sp>
        <p:nvSpPr>
          <p:cNvPr id="23" name="Multiply 22"/>
          <p:cNvSpPr/>
          <p:nvPr/>
        </p:nvSpPr>
        <p:spPr>
          <a:xfrm>
            <a:off x="7035800" y="2679700"/>
            <a:ext cx="914400" cy="914400"/>
          </a:xfrm>
          <a:prstGeom prst="mathMultiply">
            <a:avLst/>
          </a:prstGeom>
          <a:solidFill>
            <a:schemeClr val="tx1">
              <a:alpha val="34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7" name="Group 26"/>
          <p:cNvGrpSpPr/>
          <p:nvPr/>
        </p:nvGrpSpPr>
        <p:grpSpPr>
          <a:xfrm>
            <a:off x="688376" y="1082754"/>
            <a:ext cx="2377243" cy="1482646"/>
            <a:chOff x="688376" y="924004"/>
            <a:chExt cx="2377243" cy="1482646"/>
          </a:xfrm>
        </p:grpSpPr>
        <p:grpSp>
          <p:nvGrpSpPr>
            <p:cNvPr id="28" name="Group 22"/>
            <p:cNvGrpSpPr/>
            <p:nvPr/>
          </p:nvGrpSpPr>
          <p:grpSpPr>
            <a:xfrm>
              <a:off x="729651" y="924004"/>
              <a:ext cx="2026566" cy="738664"/>
              <a:chOff x="1092200" y="5141436"/>
              <a:chExt cx="2026566" cy="738664"/>
            </a:xfrm>
          </p:grpSpPr>
          <p:sp>
            <p:nvSpPr>
              <p:cNvPr id="33" name="Oval 32"/>
              <p:cNvSpPr/>
              <p:nvPr/>
            </p:nvSpPr>
            <p:spPr>
              <a:xfrm>
                <a:off x="1092200" y="5689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4" name="Oval 33"/>
              <p:cNvSpPr/>
              <p:nvPr/>
            </p:nvSpPr>
            <p:spPr>
              <a:xfrm>
                <a:off x="1092200" y="52705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5" name="TextBox 34"/>
              <p:cNvSpPr txBox="1"/>
              <p:nvPr/>
            </p:nvSpPr>
            <p:spPr>
              <a:xfrm>
                <a:off x="1487913" y="5141436"/>
                <a:ext cx="1352241" cy="369332"/>
              </a:xfrm>
              <a:prstGeom prst="rect">
                <a:avLst/>
              </a:prstGeom>
              <a:noFill/>
            </p:spPr>
            <p:txBody>
              <a:bodyPr wrap="none" rtlCol="0">
                <a:spAutoFit/>
              </a:bodyPr>
              <a:lstStyle/>
              <a:p>
                <a:r>
                  <a:rPr lang="en-GB"/>
                  <a:t>locked route</a:t>
                </a:r>
              </a:p>
            </p:txBody>
          </p:sp>
          <p:sp>
            <p:nvSpPr>
              <p:cNvPr id="36" name="TextBox 35"/>
              <p:cNvSpPr txBox="1"/>
              <p:nvPr/>
            </p:nvSpPr>
            <p:spPr>
              <a:xfrm>
                <a:off x="1453301" y="5510768"/>
                <a:ext cx="1665465" cy="369332"/>
              </a:xfrm>
              <a:prstGeom prst="rect">
                <a:avLst/>
              </a:prstGeom>
              <a:noFill/>
            </p:spPr>
            <p:txBody>
              <a:bodyPr wrap="none" rtlCol="0">
                <a:spAutoFit/>
              </a:bodyPr>
              <a:lstStyle/>
              <a:p>
                <a:r>
                  <a:rPr lang="en-GB"/>
                  <a:t>un-locked route</a:t>
                </a:r>
              </a:p>
            </p:txBody>
          </p:sp>
        </p:grpSp>
        <p:grpSp>
          <p:nvGrpSpPr>
            <p:cNvPr id="29" name="Group 25"/>
            <p:cNvGrpSpPr/>
            <p:nvPr/>
          </p:nvGrpSpPr>
          <p:grpSpPr>
            <a:xfrm>
              <a:off x="688376" y="1962150"/>
              <a:ext cx="247650" cy="285750"/>
              <a:chOff x="1174750" y="3384550"/>
              <a:chExt cx="247650" cy="285750"/>
            </a:xfrm>
          </p:grpSpPr>
          <p:sp>
            <p:nvSpPr>
              <p:cNvPr id="31" name="Oval 30"/>
              <p:cNvSpPr/>
              <p:nvPr/>
            </p:nvSpPr>
            <p:spPr>
              <a:xfrm>
                <a:off x="1174750" y="338455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2" name="Oval 31"/>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sp>
          <p:nvSpPr>
            <p:cNvPr id="30" name="TextBox 29"/>
            <p:cNvSpPr txBox="1"/>
            <p:nvPr/>
          </p:nvSpPr>
          <p:spPr>
            <a:xfrm>
              <a:off x="1125364" y="1760319"/>
              <a:ext cx="1940255" cy="646331"/>
            </a:xfrm>
            <a:prstGeom prst="rect">
              <a:avLst/>
            </a:prstGeom>
            <a:noFill/>
          </p:spPr>
          <p:txBody>
            <a:bodyPr wrap="none" rtlCol="0">
              <a:spAutoFit/>
            </a:bodyPr>
            <a:lstStyle/>
            <a:p>
              <a:r>
                <a:rPr lang="en-GB"/>
                <a:t>changes from </a:t>
              </a:r>
            </a:p>
            <a:p>
              <a:r>
                <a:rPr lang="en-GB"/>
                <a:t>unlocked to locked</a:t>
              </a:r>
            </a:p>
          </p:txBody>
        </p:sp>
      </p:grpSp>
      <p:grpSp>
        <p:nvGrpSpPr>
          <p:cNvPr id="37" name="Group 36"/>
          <p:cNvGrpSpPr/>
          <p:nvPr/>
        </p:nvGrpSpPr>
        <p:grpSpPr>
          <a:xfrm>
            <a:off x="1174750" y="3384550"/>
            <a:ext cx="247650" cy="285750"/>
            <a:chOff x="1174750" y="3384550"/>
            <a:chExt cx="247650" cy="285750"/>
          </a:xfrm>
        </p:grpSpPr>
        <p:sp>
          <p:nvSpPr>
            <p:cNvPr id="38" name="Oval 37"/>
            <p:cNvSpPr/>
            <p:nvPr/>
          </p:nvSpPr>
          <p:spPr>
            <a:xfrm>
              <a:off x="1174750" y="338455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9" name="Oval 38"/>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Symmetry</a:t>
            </a:r>
          </a:p>
        </p:txBody>
      </p:sp>
      <p:sp>
        <p:nvSpPr>
          <p:cNvPr id="5" name="Oval 4"/>
          <p:cNvSpPr/>
          <p:nvPr/>
        </p:nvSpPr>
        <p:spPr>
          <a:xfrm>
            <a:off x="4051300" y="1854200"/>
            <a:ext cx="4508500" cy="3606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conflicting routes</a:t>
            </a:r>
          </a:p>
        </p:txBody>
      </p:sp>
      <p:sp>
        <p:nvSpPr>
          <p:cNvPr id="9" name="Oval 8"/>
          <p:cNvSpPr/>
          <p:nvPr/>
        </p:nvSpPr>
        <p:spPr>
          <a:xfrm>
            <a:off x="7035800" y="23749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0" name="Oval 9"/>
          <p:cNvSpPr/>
          <p:nvPr/>
        </p:nvSpPr>
        <p:spPr>
          <a:xfrm>
            <a:off x="6292850" y="41021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1" name="Oval 10"/>
          <p:cNvSpPr/>
          <p:nvPr/>
        </p:nvSpPr>
        <p:spPr>
          <a:xfrm>
            <a:off x="7200900" y="4292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2" name="Oval 11"/>
          <p:cNvSpPr/>
          <p:nvPr/>
        </p:nvSpPr>
        <p:spPr>
          <a:xfrm>
            <a:off x="5283200" y="4292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cxnSp>
        <p:nvCxnSpPr>
          <p:cNvPr id="20" name="Straight Arrow Connector 19"/>
          <p:cNvCxnSpPr>
            <a:endCxn id="5" idx="2"/>
          </p:cNvCxnSpPr>
          <p:nvPr/>
        </p:nvCxnSpPr>
        <p:spPr>
          <a:xfrm flipV="1">
            <a:off x="1498600" y="3657600"/>
            <a:ext cx="2552700"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97134" y="3295134"/>
            <a:ext cx="966931" cy="369332"/>
          </a:xfrm>
          <a:prstGeom prst="rect">
            <a:avLst/>
          </a:prstGeom>
          <a:noFill/>
        </p:spPr>
        <p:txBody>
          <a:bodyPr wrap="none" rtlCol="0">
            <a:spAutoFit/>
          </a:bodyPr>
          <a:lstStyle/>
          <a:p>
            <a:r>
              <a:rPr lang="en-GB"/>
              <a:t>conflicts</a:t>
            </a:r>
          </a:p>
        </p:txBody>
      </p:sp>
      <p:grpSp>
        <p:nvGrpSpPr>
          <p:cNvPr id="4" name="Group 18"/>
          <p:cNvGrpSpPr/>
          <p:nvPr/>
        </p:nvGrpSpPr>
        <p:grpSpPr>
          <a:xfrm>
            <a:off x="865863" y="3479800"/>
            <a:ext cx="1079818" cy="622300"/>
            <a:chOff x="865863" y="3479800"/>
            <a:chExt cx="1079818" cy="622300"/>
          </a:xfrm>
        </p:grpSpPr>
        <p:sp>
          <p:nvSpPr>
            <p:cNvPr id="7" name="Oval 6"/>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22" name="TextBox 21"/>
            <p:cNvSpPr txBox="1"/>
            <p:nvPr/>
          </p:nvSpPr>
          <p:spPr>
            <a:xfrm>
              <a:off x="865863" y="3732768"/>
              <a:ext cx="1079818" cy="369332"/>
            </a:xfrm>
            <a:prstGeom prst="rect">
              <a:avLst/>
            </a:prstGeom>
            <a:noFill/>
          </p:spPr>
          <p:txBody>
            <a:bodyPr wrap="none" rtlCol="0">
              <a:spAutoFit/>
            </a:bodyPr>
            <a:lstStyle/>
            <a:p>
              <a:r>
                <a:rPr lang="en-GB"/>
                <a:t>thisRoute</a:t>
              </a:r>
            </a:p>
          </p:txBody>
        </p:sp>
      </p:grpSp>
      <p:sp>
        <p:nvSpPr>
          <p:cNvPr id="24" name="TextBox 23"/>
          <p:cNvSpPr txBox="1"/>
          <p:nvPr/>
        </p:nvSpPr>
        <p:spPr>
          <a:xfrm>
            <a:off x="3352799" y="739338"/>
            <a:ext cx="5029199" cy="923330"/>
          </a:xfrm>
          <a:prstGeom prst="rect">
            <a:avLst/>
          </a:prstGeom>
          <a:noFill/>
        </p:spPr>
        <p:txBody>
          <a:bodyPr wrap="square" rtlCol="0">
            <a:spAutoFit/>
          </a:bodyPr>
          <a:lstStyle/>
          <a:p>
            <a:r>
              <a:rPr lang="en-GB" i="1"/>
              <a:t>What if we lock one of the conflicting routes later on in another lock event…</a:t>
            </a:r>
          </a:p>
          <a:p>
            <a:r>
              <a:rPr lang="en-GB" i="1"/>
              <a:t>then the invariant breaks</a:t>
            </a:r>
          </a:p>
        </p:txBody>
      </p:sp>
      <p:sp>
        <p:nvSpPr>
          <p:cNvPr id="26" name="TextBox 25"/>
          <p:cNvSpPr txBox="1"/>
          <p:nvPr/>
        </p:nvSpPr>
        <p:spPr>
          <a:xfrm>
            <a:off x="4792411" y="3104118"/>
            <a:ext cx="1311777" cy="369332"/>
          </a:xfrm>
          <a:prstGeom prst="rect">
            <a:avLst/>
          </a:prstGeom>
          <a:noFill/>
        </p:spPr>
        <p:txBody>
          <a:bodyPr wrap="none" rtlCol="0">
            <a:spAutoFit/>
          </a:bodyPr>
          <a:lstStyle/>
          <a:p>
            <a:r>
              <a:rPr lang="en-GB"/>
              <a:t>thisRoute_2</a:t>
            </a:r>
          </a:p>
        </p:txBody>
      </p:sp>
      <p:grpSp>
        <p:nvGrpSpPr>
          <p:cNvPr id="23" name="Group 22"/>
          <p:cNvGrpSpPr/>
          <p:nvPr/>
        </p:nvGrpSpPr>
        <p:grpSpPr>
          <a:xfrm>
            <a:off x="688376" y="924004"/>
            <a:ext cx="2377243" cy="1482646"/>
            <a:chOff x="688376" y="924004"/>
            <a:chExt cx="2377243" cy="1482646"/>
          </a:xfrm>
        </p:grpSpPr>
        <p:grpSp>
          <p:nvGrpSpPr>
            <p:cNvPr id="27" name="Group 22"/>
            <p:cNvGrpSpPr/>
            <p:nvPr/>
          </p:nvGrpSpPr>
          <p:grpSpPr>
            <a:xfrm>
              <a:off x="729651" y="924004"/>
              <a:ext cx="2026566" cy="738664"/>
              <a:chOff x="1092200" y="5141436"/>
              <a:chExt cx="2026566" cy="738664"/>
            </a:xfrm>
          </p:grpSpPr>
          <p:sp>
            <p:nvSpPr>
              <p:cNvPr id="32" name="Oval 31"/>
              <p:cNvSpPr/>
              <p:nvPr/>
            </p:nvSpPr>
            <p:spPr>
              <a:xfrm>
                <a:off x="1092200" y="5689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3" name="Oval 32"/>
              <p:cNvSpPr/>
              <p:nvPr/>
            </p:nvSpPr>
            <p:spPr>
              <a:xfrm>
                <a:off x="1092200" y="52705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4" name="TextBox 33"/>
              <p:cNvSpPr txBox="1"/>
              <p:nvPr/>
            </p:nvSpPr>
            <p:spPr>
              <a:xfrm>
                <a:off x="1487913" y="5141436"/>
                <a:ext cx="1352241" cy="369332"/>
              </a:xfrm>
              <a:prstGeom prst="rect">
                <a:avLst/>
              </a:prstGeom>
              <a:noFill/>
            </p:spPr>
            <p:txBody>
              <a:bodyPr wrap="none" rtlCol="0">
                <a:spAutoFit/>
              </a:bodyPr>
              <a:lstStyle/>
              <a:p>
                <a:r>
                  <a:rPr lang="en-GB"/>
                  <a:t>locked route</a:t>
                </a:r>
              </a:p>
            </p:txBody>
          </p:sp>
          <p:sp>
            <p:nvSpPr>
              <p:cNvPr id="35" name="TextBox 34"/>
              <p:cNvSpPr txBox="1"/>
              <p:nvPr/>
            </p:nvSpPr>
            <p:spPr>
              <a:xfrm>
                <a:off x="1453301" y="5510768"/>
                <a:ext cx="1665465" cy="369332"/>
              </a:xfrm>
              <a:prstGeom prst="rect">
                <a:avLst/>
              </a:prstGeom>
              <a:noFill/>
            </p:spPr>
            <p:txBody>
              <a:bodyPr wrap="none" rtlCol="0">
                <a:spAutoFit/>
              </a:bodyPr>
              <a:lstStyle/>
              <a:p>
                <a:r>
                  <a:rPr lang="en-GB"/>
                  <a:t>un-locked route</a:t>
                </a:r>
              </a:p>
            </p:txBody>
          </p:sp>
        </p:grpSp>
        <p:grpSp>
          <p:nvGrpSpPr>
            <p:cNvPr id="28" name="Group 25"/>
            <p:cNvGrpSpPr/>
            <p:nvPr/>
          </p:nvGrpSpPr>
          <p:grpSpPr>
            <a:xfrm>
              <a:off x="688376" y="1962150"/>
              <a:ext cx="247650" cy="285750"/>
              <a:chOff x="1174750" y="3384550"/>
              <a:chExt cx="247650" cy="285750"/>
            </a:xfrm>
          </p:grpSpPr>
          <p:sp>
            <p:nvSpPr>
              <p:cNvPr id="30" name="Oval 29"/>
              <p:cNvSpPr/>
              <p:nvPr/>
            </p:nvSpPr>
            <p:spPr>
              <a:xfrm>
                <a:off x="1174750" y="338455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1" name="Oval 30"/>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sp>
          <p:nvSpPr>
            <p:cNvPr id="29" name="TextBox 28"/>
            <p:cNvSpPr txBox="1"/>
            <p:nvPr/>
          </p:nvSpPr>
          <p:spPr>
            <a:xfrm>
              <a:off x="1125364" y="1760319"/>
              <a:ext cx="1940255" cy="646331"/>
            </a:xfrm>
            <a:prstGeom prst="rect">
              <a:avLst/>
            </a:prstGeom>
            <a:noFill/>
          </p:spPr>
          <p:txBody>
            <a:bodyPr wrap="none" rtlCol="0">
              <a:spAutoFit/>
            </a:bodyPr>
            <a:lstStyle/>
            <a:p>
              <a:r>
                <a:rPr lang="en-GB"/>
                <a:t>changes from </a:t>
              </a:r>
            </a:p>
            <a:p>
              <a:r>
                <a:rPr lang="en-GB"/>
                <a:t>unlocked to locked</a:t>
              </a:r>
            </a:p>
          </p:txBody>
        </p:sp>
      </p:grpSp>
      <p:grpSp>
        <p:nvGrpSpPr>
          <p:cNvPr id="36" name="Group 35"/>
          <p:cNvGrpSpPr/>
          <p:nvPr/>
        </p:nvGrpSpPr>
        <p:grpSpPr>
          <a:xfrm>
            <a:off x="5200650" y="2851150"/>
            <a:ext cx="247650" cy="285750"/>
            <a:chOff x="1174750" y="3384550"/>
            <a:chExt cx="247650" cy="285750"/>
          </a:xfrm>
        </p:grpSpPr>
        <p:sp>
          <p:nvSpPr>
            <p:cNvPr id="37" name="Oval 36"/>
            <p:cNvSpPr/>
            <p:nvPr/>
          </p:nvSpPr>
          <p:spPr>
            <a:xfrm>
              <a:off x="1174750" y="338455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38" name="Oval 37"/>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1202697" y="1829316"/>
            <a:ext cx="4508500" cy="3606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conflicting routes</a:t>
            </a:r>
          </a:p>
        </p:txBody>
      </p:sp>
      <p:sp>
        <p:nvSpPr>
          <p:cNvPr id="2" name="Title 1"/>
          <p:cNvSpPr>
            <a:spLocks noGrp="1"/>
          </p:cNvSpPr>
          <p:nvPr>
            <p:ph type="title"/>
          </p:nvPr>
        </p:nvSpPr>
        <p:spPr/>
        <p:txBody>
          <a:bodyPr/>
          <a:lstStyle/>
          <a:p>
            <a:r>
              <a:rPr lang="en-GB"/>
              <a:t>Symmetry</a:t>
            </a:r>
          </a:p>
        </p:txBody>
      </p:sp>
      <p:sp>
        <p:nvSpPr>
          <p:cNvPr id="5" name="Oval 4"/>
          <p:cNvSpPr/>
          <p:nvPr/>
        </p:nvSpPr>
        <p:spPr>
          <a:xfrm>
            <a:off x="4886953" y="1842016"/>
            <a:ext cx="4508500" cy="3606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conflicting routes</a:t>
            </a:r>
          </a:p>
        </p:txBody>
      </p:sp>
      <p:sp>
        <p:nvSpPr>
          <p:cNvPr id="9" name="Oval 8"/>
          <p:cNvSpPr/>
          <p:nvPr/>
        </p:nvSpPr>
        <p:spPr>
          <a:xfrm>
            <a:off x="7871453" y="2362716"/>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0" name="Oval 9"/>
          <p:cNvSpPr/>
          <p:nvPr/>
        </p:nvSpPr>
        <p:spPr>
          <a:xfrm>
            <a:off x="7128503" y="4089916"/>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1" name="Oval 10"/>
          <p:cNvSpPr/>
          <p:nvPr/>
        </p:nvSpPr>
        <p:spPr>
          <a:xfrm>
            <a:off x="8036553" y="4280416"/>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2" name="Oval 11"/>
          <p:cNvSpPr/>
          <p:nvPr/>
        </p:nvSpPr>
        <p:spPr>
          <a:xfrm>
            <a:off x="6118853" y="4280416"/>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grpSp>
        <p:nvGrpSpPr>
          <p:cNvPr id="3" name="Group 22"/>
          <p:cNvGrpSpPr/>
          <p:nvPr/>
        </p:nvGrpSpPr>
        <p:grpSpPr>
          <a:xfrm>
            <a:off x="3305803" y="5054600"/>
            <a:ext cx="1937666" cy="788432"/>
            <a:chOff x="1092200" y="5091668"/>
            <a:chExt cx="1937666" cy="788432"/>
          </a:xfrm>
        </p:grpSpPr>
        <p:sp>
          <p:nvSpPr>
            <p:cNvPr id="15" name="Oval 14"/>
            <p:cNvSpPr/>
            <p:nvPr/>
          </p:nvSpPr>
          <p:spPr>
            <a:xfrm>
              <a:off x="1092200" y="56896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6" name="Oval 15"/>
            <p:cNvSpPr/>
            <p:nvPr/>
          </p:nvSpPr>
          <p:spPr>
            <a:xfrm>
              <a:off x="1092200" y="52705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17" name="TextBox 16"/>
            <p:cNvSpPr txBox="1"/>
            <p:nvPr/>
          </p:nvSpPr>
          <p:spPr>
            <a:xfrm>
              <a:off x="1286188" y="5091668"/>
              <a:ext cx="1352241" cy="369332"/>
            </a:xfrm>
            <a:prstGeom prst="rect">
              <a:avLst/>
            </a:prstGeom>
            <a:noFill/>
          </p:spPr>
          <p:txBody>
            <a:bodyPr wrap="none" rtlCol="0">
              <a:spAutoFit/>
            </a:bodyPr>
            <a:lstStyle/>
            <a:p>
              <a:r>
                <a:rPr lang="en-GB"/>
                <a:t>locked route</a:t>
              </a:r>
            </a:p>
          </p:txBody>
        </p:sp>
        <p:sp>
          <p:nvSpPr>
            <p:cNvPr id="18" name="TextBox 17"/>
            <p:cNvSpPr txBox="1"/>
            <p:nvPr/>
          </p:nvSpPr>
          <p:spPr>
            <a:xfrm>
              <a:off x="1364401" y="5510768"/>
              <a:ext cx="1665465" cy="369332"/>
            </a:xfrm>
            <a:prstGeom prst="rect">
              <a:avLst/>
            </a:prstGeom>
            <a:noFill/>
          </p:spPr>
          <p:txBody>
            <a:bodyPr wrap="none" rtlCol="0">
              <a:spAutoFit/>
            </a:bodyPr>
            <a:lstStyle/>
            <a:p>
              <a:r>
                <a:rPr lang="en-GB"/>
                <a:t>un-locked route</a:t>
              </a:r>
            </a:p>
          </p:txBody>
        </p:sp>
      </p:grpSp>
      <p:cxnSp>
        <p:nvCxnSpPr>
          <p:cNvPr id="20" name="Straight Arrow Connector 19"/>
          <p:cNvCxnSpPr>
            <a:endCxn id="5" idx="2"/>
          </p:cNvCxnSpPr>
          <p:nvPr/>
        </p:nvCxnSpPr>
        <p:spPr>
          <a:xfrm flipV="1">
            <a:off x="2334253" y="3645416"/>
            <a:ext cx="2552700"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032787" y="3282950"/>
            <a:ext cx="966931" cy="369332"/>
          </a:xfrm>
          <a:prstGeom prst="rect">
            <a:avLst/>
          </a:prstGeom>
          <a:noFill/>
        </p:spPr>
        <p:txBody>
          <a:bodyPr wrap="none" rtlCol="0">
            <a:spAutoFit/>
          </a:bodyPr>
          <a:lstStyle/>
          <a:p>
            <a:r>
              <a:rPr lang="en-GB"/>
              <a:t>conflicts</a:t>
            </a:r>
          </a:p>
        </p:txBody>
      </p:sp>
      <p:grpSp>
        <p:nvGrpSpPr>
          <p:cNvPr id="4" name="Group 18"/>
          <p:cNvGrpSpPr/>
          <p:nvPr/>
        </p:nvGrpSpPr>
        <p:grpSpPr>
          <a:xfrm>
            <a:off x="1701516" y="3467616"/>
            <a:ext cx="1079818" cy="622300"/>
            <a:chOff x="865863" y="3479800"/>
            <a:chExt cx="1079818" cy="622300"/>
          </a:xfrm>
        </p:grpSpPr>
        <p:sp>
          <p:nvSpPr>
            <p:cNvPr id="7" name="Oval 6"/>
            <p:cNvSpPr/>
            <p:nvPr/>
          </p:nvSpPr>
          <p:spPr>
            <a:xfrm>
              <a:off x="1257300" y="3479800"/>
              <a:ext cx="165100" cy="1905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22" name="TextBox 21"/>
            <p:cNvSpPr txBox="1"/>
            <p:nvPr/>
          </p:nvSpPr>
          <p:spPr>
            <a:xfrm>
              <a:off x="865863" y="3732768"/>
              <a:ext cx="1079818" cy="369332"/>
            </a:xfrm>
            <a:prstGeom prst="rect">
              <a:avLst/>
            </a:prstGeom>
            <a:noFill/>
          </p:spPr>
          <p:txBody>
            <a:bodyPr wrap="none" rtlCol="0">
              <a:spAutoFit/>
            </a:bodyPr>
            <a:lstStyle/>
            <a:p>
              <a:r>
                <a:rPr lang="en-GB"/>
                <a:t>thisRoute</a:t>
              </a:r>
            </a:p>
          </p:txBody>
        </p:sp>
      </p:grpSp>
      <p:sp>
        <p:nvSpPr>
          <p:cNvPr id="24" name="TextBox 23"/>
          <p:cNvSpPr txBox="1"/>
          <p:nvPr/>
        </p:nvSpPr>
        <p:spPr>
          <a:xfrm>
            <a:off x="2580348" y="452903"/>
            <a:ext cx="5537200" cy="1200329"/>
          </a:xfrm>
          <a:prstGeom prst="rect">
            <a:avLst/>
          </a:prstGeom>
          <a:noFill/>
        </p:spPr>
        <p:txBody>
          <a:bodyPr wrap="square" rtlCol="0">
            <a:spAutoFit/>
          </a:bodyPr>
          <a:lstStyle/>
          <a:p>
            <a:r>
              <a:rPr lang="en-GB" i="1"/>
              <a:t>We prevent this by insisting on symmetry so that the guard in the lock event prevents us from locking thisRoute2 when thisRoute is already locked.</a:t>
            </a:r>
          </a:p>
          <a:p>
            <a:r>
              <a:rPr lang="en-GB" i="1"/>
              <a:t>Our real-life concept of conflicts is symmetric.</a:t>
            </a:r>
          </a:p>
        </p:txBody>
      </p:sp>
      <p:grpSp>
        <p:nvGrpSpPr>
          <p:cNvPr id="6" name="Group 22"/>
          <p:cNvGrpSpPr/>
          <p:nvPr/>
        </p:nvGrpSpPr>
        <p:grpSpPr>
          <a:xfrm>
            <a:off x="5628064" y="2838966"/>
            <a:ext cx="1311777" cy="622300"/>
            <a:chOff x="865863" y="3479800"/>
            <a:chExt cx="1311777" cy="622300"/>
          </a:xfrm>
        </p:grpSpPr>
        <p:sp>
          <p:nvSpPr>
            <p:cNvPr id="25" name="Oval 24"/>
            <p:cNvSpPr/>
            <p:nvPr/>
          </p:nvSpPr>
          <p:spPr>
            <a:xfrm>
              <a:off x="1257300" y="3479800"/>
              <a:ext cx="165100" cy="1905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26" name="TextBox 25"/>
            <p:cNvSpPr txBox="1"/>
            <p:nvPr/>
          </p:nvSpPr>
          <p:spPr>
            <a:xfrm>
              <a:off x="865863" y="3732768"/>
              <a:ext cx="1311777" cy="369332"/>
            </a:xfrm>
            <a:prstGeom prst="rect">
              <a:avLst/>
            </a:prstGeom>
            <a:noFill/>
          </p:spPr>
          <p:txBody>
            <a:bodyPr wrap="none" rtlCol="0">
              <a:spAutoFit/>
            </a:bodyPr>
            <a:lstStyle/>
            <a:p>
              <a:r>
                <a:rPr lang="en-GB"/>
                <a:t>thisRoute_2</a:t>
              </a:r>
            </a:p>
          </p:txBody>
        </p:sp>
      </p:grpSp>
      <p:cxnSp>
        <p:nvCxnSpPr>
          <p:cNvPr id="27" name="Straight Arrow Connector 26"/>
          <p:cNvCxnSpPr/>
          <p:nvPr/>
        </p:nvCxnSpPr>
        <p:spPr>
          <a:xfrm rot="10800000">
            <a:off x="3082645" y="2838966"/>
            <a:ext cx="293685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New Axioms added to ROUTE</a:t>
            </a:r>
          </a:p>
        </p:txBody>
      </p:sp>
      <p:pic>
        <p:nvPicPr>
          <p:cNvPr id="4" name="Picture 3"/>
          <p:cNvPicPr>
            <a:picLocks noChangeAspect="1"/>
          </p:cNvPicPr>
          <p:nvPr/>
        </p:nvPicPr>
        <p:blipFill>
          <a:blip r:embed="rId2"/>
          <a:srcRect l="31742"/>
          <a:stretch>
            <a:fillRect/>
          </a:stretch>
        </p:blipFill>
        <p:spPr>
          <a:xfrm>
            <a:off x="402846" y="2057400"/>
            <a:ext cx="8322054" cy="3136900"/>
          </a:xfrm>
          <a:prstGeom prst="rect">
            <a:avLst/>
          </a:prstGeom>
        </p:spPr>
      </p:pic>
      <p:sp>
        <p:nvSpPr>
          <p:cNvPr id="5" name="TextBox 4"/>
          <p:cNvSpPr txBox="1"/>
          <p:nvPr/>
        </p:nvSpPr>
        <p:spPr>
          <a:xfrm>
            <a:off x="1282700" y="5194300"/>
            <a:ext cx="5564707" cy="369332"/>
          </a:xfrm>
          <a:prstGeom prst="rect">
            <a:avLst/>
          </a:prstGeom>
          <a:noFill/>
        </p:spPr>
        <p:txBody>
          <a:bodyPr wrap="none" rtlCol="0">
            <a:spAutoFit/>
          </a:bodyPr>
          <a:lstStyle/>
          <a:p>
            <a:r>
              <a:rPr lang="en-GB"/>
              <a:t>The axioms make our definition of Conflicts more precise.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Now everything proves</a:t>
            </a:r>
          </a:p>
        </p:txBody>
      </p:sp>
      <p:pic>
        <p:nvPicPr>
          <p:cNvPr id="4" name="Picture 3"/>
          <p:cNvPicPr>
            <a:picLocks noChangeAspect="1"/>
          </p:cNvPicPr>
          <p:nvPr/>
        </p:nvPicPr>
        <p:blipFill>
          <a:blip r:embed="rId2"/>
          <a:stretch>
            <a:fillRect/>
          </a:stretch>
        </p:blipFill>
        <p:spPr>
          <a:xfrm>
            <a:off x="4191000" y="3054350"/>
            <a:ext cx="762000" cy="749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Specification:</a:t>
            </a:r>
            <a:br>
              <a:rPr lang="en-GB"/>
            </a:br>
            <a:r>
              <a:rPr lang="en-GB"/>
              <a:t>Railway Interlocking Safety Requirements</a:t>
            </a:r>
          </a:p>
        </p:txBody>
      </p:sp>
      <p:sp>
        <p:nvSpPr>
          <p:cNvPr id="3" name="Content Placeholder 2"/>
          <p:cNvSpPr>
            <a:spLocks noGrp="1"/>
          </p:cNvSpPr>
          <p:nvPr>
            <p:ph idx="1"/>
          </p:nvPr>
        </p:nvSpPr>
        <p:spPr>
          <a:xfrm>
            <a:off x="525707" y="1600200"/>
            <a:ext cx="8237293" cy="4525963"/>
          </a:xfrm>
        </p:spPr>
        <p:txBody>
          <a:bodyPr/>
          <a:lstStyle/>
          <a:p>
            <a:r>
              <a:rPr lang="en-GB"/>
              <a:t>A Railway interlocking system controls trains passing through a track layout by changing the state of </a:t>
            </a:r>
            <a:r>
              <a:rPr lang="en-GB">
                <a:solidFill>
                  <a:srgbClr val="FF0000"/>
                </a:solidFill>
              </a:rPr>
              <a:t>Signal</a:t>
            </a:r>
            <a:r>
              <a:rPr lang="en-GB"/>
              <a:t>s which can be </a:t>
            </a:r>
            <a:r>
              <a:rPr lang="en-GB">
                <a:solidFill>
                  <a:srgbClr val="FF0000"/>
                </a:solidFill>
              </a:rPr>
              <a:t>Proceed</a:t>
            </a:r>
            <a:r>
              <a:rPr lang="en-GB"/>
              <a:t>, </a:t>
            </a:r>
            <a:r>
              <a:rPr lang="en-GB">
                <a:solidFill>
                  <a:srgbClr val="FF0000"/>
                </a:solidFill>
              </a:rPr>
              <a:t>Warning</a:t>
            </a:r>
            <a:r>
              <a:rPr lang="en-GB"/>
              <a:t> and </a:t>
            </a:r>
            <a:r>
              <a:rPr lang="en-GB">
                <a:solidFill>
                  <a:srgbClr val="FF0000"/>
                </a:solidFill>
              </a:rPr>
              <a:t>Stop</a:t>
            </a:r>
            <a:r>
              <a:rPr lang="en-GB"/>
              <a:t>. </a:t>
            </a:r>
          </a:p>
          <a:p>
            <a:r>
              <a:rPr lang="en-GB"/>
              <a:t>The signal immediately before another signal is said to be </a:t>
            </a:r>
            <a:r>
              <a:rPr lang="en-GB">
                <a:solidFill>
                  <a:srgbClr val="FF0000"/>
                </a:solidFill>
              </a:rPr>
              <a:t>RearOf</a:t>
            </a:r>
            <a:r>
              <a:rPr lang="en-GB"/>
              <a:t> the second signal. </a:t>
            </a:r>
          </a:p>
          <a:p>
            <a:r>
              <a:rPr lang="en-GB"/>
              <a:t>The track layout is divided into</a:t>
            </a:r>
            <a:r>
              <a:rPr lang="en-GB">
                <a:solidFill>
                  <a:srgbClr val="FF0000"/>
                </a:solidFill>
              </a:rPr>
              <a:t> Route</a:t>
            </a:r>
            <a:r>
              <a:rPr lang="en-GB"/>
              <a:t>s. Each Route has an </a:t>
            </a:r>
            <a:r>
              <a:rPr lang="en-GB">
                <a:solidFill>
                  <a:srgbClr val="FF0000"/>
                </a:solidFill>
              </a:rPr>
              <a:t>Entry</a:t>
            </a:r>
            <a:r>
              <a:rPr lang="en-GB"/>
              <a:t> signal at its start. </a:t>
            </a:r>
          </a:p>
          <a:p>
            <a:r>
              <a:rPr lang="en-GB"/>
              <a:t>Some Routes </a:t>
            </a:r>
            <a:r>
              <a:rPr lang="en-GB">
                <a:solidFill>
                  <a:srgbClr val="FF0000"/>
                </a:solidFill>
              </a:rPr>
              <a:t>Conflict</a:t>
            </a:r>
            <a:r>
              <a:rPr lang="en-GB"/>
              <a:t> with  others (e.g. use the same section of track). A route is </a:t>
            </a:r>
            <a:r>
              <a:rPr lang="en-GB">
                <a:solidFill>
                  <a:srgbClr val="FF0000"/>
                </a:solidFill>
              </a:rPr>
              <a:t>locked</a:t>
            </a:r>
            <a:r>
              <a:rPr lang="en-GB"/>
              <a:t> before it is used and then unlocked again. </a:t>
            </a:r>
          </a:p>
          <a:p>
            <a:endParaRPr lang="en-GB"/>
          </a:p>
          <a:p>
            <a:r>
              <a:rPr lang="en-GB"/>
              <a:t>The following safety requirements are specified:</a:t>
            </a:r>
          </a:p>
          <a:p>
            <a:r>
              <a:rPr lang="en-GB">
                <a:solidFill>
                  <a:srgbClr val="0000FF"/>
                </a:solidFill>
              </a:rPr>
              <a:t>SR1 - If a signal shows Stop, the signal RearOf it must show Stop or Warning</a:t>
            </a:r>
          </a:p>
          <a:p>
            <a:r>
              <a:rPr lang="en-GB">
                <a:solidFill>
                  <a:srgbClr val="0000FF"/>
                </a:solidFill>
              </a:rPr>
              <a:t>SR2 - If the entry signal of a route shows Proceed or Warning, then the Route is locked</a:t>
            </a:r>
          </a:p>
          <a:p>
            <a:r>
              <a:rPr lang="en-GB">
                <a:solidFill>
                  <a:srgbClr val="0000FF"/>
                </a:solidFill>
              </a:rPr>
              <a:t>SR3 - If a route is locked then no route that conflicts with it is locked </a:t>
            </a:r>
          </a:p>
          <a:p>
            <a:endParaRPr lang="en-GB"/>
          </a:p>
          <a:p>
            <a:endParaRPr lang="en-GB"/>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Instructions:</a:t>
            </a:r>
            <a:br>
              <a:rPr lang="en-GB"/>
            </a:br>
            <a:r>
              <a:rPr lang="en-GB"/>
              <a:t>Railway Interlocking Safety Requirements (cont.)</a:t>
            </a:r>
          </a:p>
        </p:txBody>
      </p:sp>
      <p:sp>
        <p:nvSpPr>
          <p:cNvPr id="3" name="Content Placeholder 2"/>
          <p:cNvSpPr>
            <a:spLocks noGrp="1"/>
          </p:cNvSpPr>
          <p:nvPr>
            <p:ph idx="1"/>
          </p:nvPr>
        </p:nvSpPr>
        <p:spPr/>
        <p:txBody>
          <a:bodyPr/>
          <a:lstStyle/>
          <a:p>
            <a:endParaRPr lang="en-GB"/>
          </a:p>
          <a:p>
            <a:r>
              <a:rPr lang="en-GB"/>
              <a:t>Model this domain in just enough detail to be able to express the safety requirements. </a:t>
            </a:r>
          </a:p>
          <a:p>
            <a:r>
              <a:rPr lang="en-GB"/>
              <a:t>Use a UML-B Context diagram for the static parts and a Class Diagram for the varying parts. (Link the Classes to the ClassTypes using the Instances property of the Class).</a:t>
            </a:r>
          </a:p>
          <a:p>
            <a:endParaRPr lang="en-GB"/>
          </a:p>
          <a:p>
            <a:r>
              <a:rPr lang="en-GB"/>
              <a:t>Add invariants to your model to reflect these requirements.</a:t>
            </a:r>
          </a:p>
          <a:p>
            <a:r>
              <a:rPr lang="en-GB"/>
              <a:t>Add guards to your events to ensure the system does not violate the invariants. </a:t>
            </a:r>
          </a:p>
          <a:p>
            <a:endParaRPr lang="en-GB"/>
          </a:p>
          <a:p>
            <a:r>
              <a:rPr lang="en-GB"/>
              <a:t>Verify the model using the prover</a:t>
            </a:r>
          </a:p>
          <a:p>
            <a:endParaRPr lang="en-GB"/>
          </a:p>
          <a:p>
            <a:endParaRPr lang="en-GB"/>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Analysis</a:t>
            </a:r>
          </a:p>
        </p:txBody>
      </p:sp>
      <p:sp>
        <p:nvSpPr>
          <p:cNvPr id="3" name="Content Placeholder 2"/>
          <p:cNvSpPr>
            <a:spLocks noGrp="1"/>
          </p:cNvSpPr>
          <p:nvPr>
            <p:ph idx="1"/>
          </p:nvPr>
        </p:nvSpPr>
        <p:spPr>
          <a:xfrm>
            <a:off x="970207" y="1600201"/>
            <a:ext cx="7716593" cy="4279900"/>
          </a:xfrm>
        </p:spPr>
        <p:txBody>
          <a:bodyPr>
            <a:normAutofit lnSpcReduction="10000"/>
          </a:bodyPr>
          <a:lstStyle/>
          <a:p>
            <a:r>
              <a:rPr lang="en-GB"/>
              <a:t>Our aim is to keep the model as simple as possible. We just want enough detail to be able to express the safety requirements as invariants and no more.</a:t>
            </a:r>
          </a:p>
          <a:p>
            <a:endParaRPr lang="en-GB"/>
          </a:p>
          <a:p>
            <a:r>
              <a:rPr lang="en-GB"/>
              <a:t>Looking at SR1 we need to model a set of Signals. Signals have exactly one associated </a:t>
            </a:r>
            <a:r>
              <a:rPr lang="en-GB">
                <a:solidFill>
                  <a:srgbClr val="FF0000"/>
                </a:solidFill>
              </a:rPr>
              <a:t>RearOf</a:t>
            </a:r>
            <a:r>
              <a:rPr lang="en-GB"/>
              <a:t> signal. This is a constant* so we should model it in a Context Diagram (That means we will have to make </a:t>
            </a:r>
            <a:r>
              <a:rPr lang="en-GB">
                <a:solidFill>
                  <a:srgbClr val="FF0000"/>
                </a:solidFill>
              </a:rPr>
              <a:t>Signal</a:t>
            </a:r>
            <a:r>
              <a:rPr lang="en-GB"/>
              <a:t> a ClassType in a Context Diagram). </a:t>
            </a:r>
          </a:p>
          <a:p>
            <a:r>
              <a:rPr lang="en-GB"/>
              <a:t>We need to talk about the state of Signals  (called ‘</a:t>
            </a:r>
            <a:r>
              <a:rPr lang="en-GB">
                <a:solidFill>
                  <a:srgbClr val="FF0000"/>
                </a:solidFill>
              </a:rPr>
              <a:t>aspect</a:t>
            </a:r>
            <a:r>
              <a:rPr lang="en-GB"/>
              <a:t>’ in railway jargon) so we will need to define an enumerated type. We can do this with a Class Type that has instances set to </a:t>
            </a:r>
            <a:r>
              <a:rPr lang="en-GB">
                <a:solidFill>
                  <a:srgbClr val="FF0000"/>
                </a:solidFill>
              </a:rPr>
              <a:t>{Proceed,Warning,Stop}</a:t>
            </a:r>
            <a:r>
              <a:rPr lang="en-GB"/>
              <a:t>. </a:t>
            </a:r>
          </a:p>
          <a:p>
            <a:r>
              <a:rPr lang="en-GB"/>
              <a:t>Since the aspect of the Signal varies we will need to model that in a Class Diagram. So we need a Class </a:t>
            </a:r>
            <a:r>
              <a:rPr lang="en-GB">
                <a:solidFill>
                  <a:srgbClr val="FF0000"/>
                </a:solidFill>
              </a:rPr>
              <a:t>signal</a:t>
            </a:r>
            <a:r>
              <a:rPr lang="en-GB"/>
              <a:t> that is linked to the ClassType Signal . We will need events to set each state. (Note that it is better to model separate setter events for each state so that we can put different guards on each of them)</a:t>
            </a:r>
          </a:p>
          <a:p>
            <a:endParaRPr lang="en-GB"/>
          </a:p>
        </p:txBody>
      </p:sp>
      <p:sp>
        <p:nvSpPr>
          <p:cNvPr id="4" name="TextBox 3"/>
          <p:cNvSpPr txBox="1"/>
          <p:nvPr/>
        </p:nvSpPr>
        <p:spPr>
          <a:xfrm>
            <a:off x="1155700" y="6126163"/>
            <a:ext cx="7278035" cy="261610"/>
          </a:xfrm>
          <a:prstGeom prst="rect">
            <a:avLst/>
          </a:prstGeom>
          <a:noFill/>
        </p:spPr>
        <p:txBody>
          <a:bodyPr wrap="none" rtlCol="0">
            <a:spAutoFit/>
          </a:bodyPr>
          <a:lstStyle/>
          <a:p>
            <a:r>
              <a:rPr lang="en-GB" sz="1100"/>
              <a:t>* Actually rearOf might depend on which routes are currently locked but for simplicity we assume it is a constant for now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Analysis (cont.)</a:t>
            </a:r>
          </a:p>
        </p:txBody>
      </p:sp>
      <p:sp>
        <p:nvSpPr>
          <p:cNvPr id="3" name="Content Placeholder 2"/>
          <p:cNvSpPr>
            <a:spLocks noGrp="1"/>
          </p:cNvSpPr>
          <p:nvPr>
            <p:ph idx="1"/>
          </p:nvPr>
        </p:nvSpPr>
        <p:spPr/>
        <p:txBody>
          <a:bodyPr>
            <a:normAutofit/>
          </a:bodyPr>
          <a:lstStyle/>
          <a:p>
            <a:r>
              <a:rPr lang="en-GB"/>
              <a:t>From SR2 we need to model a set of </a:t>
            </a:r>
            <a:r>
              <a:rPr lang="en-GB">
                <a:solidFill>
                  <a:srgbClr val="FF0000"/>
                </a:solidFill>
              </a:rPr>
              <a:t>Route</a:t>
            </a:r>
            <a:r>
              <a:rPr lang="en-GB"/>
              <a:t>s. Routes have an associated </a:t>
            </a:r>
            <a:r>
              <a:rPr lang="en-GB">
                <a:solidFill>
                  <a:srgbClr val="FF0000"/>
                </a:solidFill>
              </a:rPr>
              <a:t>Entry</a:t>
            </a:r>
            <a:r>
              <a:rPr lang="en-GB"/>
              <a:t> Signal which we can model as an association. Again this is a constant, so we will put it in a ClassType on the Context Diagram.  Routes can be locked and unlocked. We could model that as a boolean variable attribute, ‘</a:t>
            </a:r>
            <a:r>
              <a:rPr lang="en-GB">
                <a:solidFill>
                  <a:srgbClr val="FF0000"/>
                </a:solidFill>
              </a:rPr>
              <a:t>locked</a:t>
            </a:r>
            <a:r>
              <a:rPr lang="en-GB"/>
              <a:t>’, in a linked Class and we will need</a:t>
            </a:r>
            <a:r>
              <a:rPr lang="en-GB">
                <a:solidFill>
                  <a:srgbClr val="FF0000"/>
                </a:solidFill>
              </a:rPr>
              <a:t> lock</a:t>
            </a:r>
            <a:r>
              <a:rPr lang="en-GB"/>
              <a:t> and </a:t>
            </a:r>
            <a:r>
              <a:rPr lang="en-GB">
                <a:solidFill>
                  <a:srgbClr val="FF0000"/>
                </a:solidFill>
              </a:rPr>
              <a:t>unlock</a:t>
            </a:r>
            <a:r>
              <a:rPr lang="en-GB"/>
              <a:t> events to change it.</a:t>
            </a:r>
          </a:p>
          <a:p>
            <a:endParaRPr lang="en-GB"/>
          </a:p>
          <a:p>
            <a:r>
              <a:rPr lang="en-GB"/>
              <a:t>Finally, from SR3 routes may be in</a:t>
            </a:r>
            <a:r>
              <a:rPr lang="en-GB">
                <a:solidFill>
                  <a:srgbClr val="FF0000"/>
                </a:solidFill>
              </a:rPr>
              <a:t> conflict</a:t>
            </a:r>
            <a:r>
              <a:rPr lang="en-GB"/>
              <a:t> with other routes. This is a constant association from Routes to Routes so we should put it as a ‘self’ loop in the ClassType for Routes. Since each route may have none or many conflicting routes we will make this a multiplicity many association (i.e. relation).</a:t>
            </a:r>
          </a:p>
          <a:p>
            <a:endParaRPr lang="en-GB"/>
          </a:p>
        </p:txBody>
      </p:sp>
      <p:sp>
        <p:nvSpPr>
          <p:cNvPr id="4" name="TextBox 3"/>
          <p:cNvSpPr txBox="1"/>
          <p:nvPr/>
        </p:nvSpPr>
        <p:spPr>
          <a:xfrm>
            <a:off x="1155700" y="6126163"/>
            <a:ext cx="7278035" cy="261610"/>
          </a:xfrm>
          <a:prstGeom prst="rect">
            <a:avLst/>
          </a:prstGeom>
          <a:noFill/>
        </p:spPr>
        <p:txBody>
          <a:bodyPr wrap="none" rtlCol="0">
            <a:spAutoFit/>
          </a:bodyPr>
          <a:lstStyle/>
          <a:p>
            <a:r>
              <a:rPr lang="en-GB" sz="1100"/>
              <a:t>* Actually rearOf might depend on the which routes are currently locked but for simplicity we assume it is a constant for now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Context Diagram</a:t>
            </a:r>
          </a:p>
        </p:txBody>
      </p:sp>
      <p:pic>
        <p:nvPicPr>
          <p:cNvPr id="3" name="Picture 2"/>
          <p:cNvPicPr>
            <a:picLocks noChangeAspect="1"/>
          </p:cNvPicPr>
          <p:nvPr/>
        </p:nvPicPr>
        <p:blipFill>
          <a:blip r:embed="rId2"/>
          <a:stretch>
            <a:fillRect/>
          </a:stretch>
        </p:blipFill>
        <p:spPr>
          <a:xfrm>
            <a:off x="806450" y="1206500"/>
            <a:ext cx="7150100" cy="2984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Class Diagram</a:t>
            </a:r>
          </a:p>
        </p:txBody>
      </p:sp>
      <p:pic>
        <p:nvPicPr>
          <p:cNvPr id="4" name="Picture 3"/>
          <p:cNvPicPr>
            <a:picLocks noChangeAspect="1"/>
          </p:cNvPicPr>
          <p:nvPr/>
        </p:nvPicPr>
        <p:blipFill>
          <a:blip r:embed="rId2"/>
          <a:stretch>
            <a:fillRect/>
          </a:stretch>
        </p:blipFill>
        <p:spPr>
          <a:xfrm>
            <a:off x="1155700" y="1634330"/>
            <a:ext cx="7804150" cy="4099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Class Diagram with guards and actions</a:t>
            </a:r>
          </a:p>
        </p:txBody>
      </p:sp>
      <p:pic>
        <p:nvPicPr>
          <p:cNvPr id="4" name="Picture 3"/>
          <p:cNvPicPr>
            <a:picLocks noChangeAspect="1"/>
          </p:cNvPicPr>
          <p:nvPr/>
        </p:nvPicPr>
        <p:blipFill>
          <a:blip r:embed="rId2"/>
          <a:stretch>
            <a:fillRect/>
          </a:stretch>
        </p:blipFill>
        <p:spPr>
          <a:xfrm>
            <a:off x="215900" y="1824830"/>
            <a:ext cx="8106344" cy="4258470"/>
          </a:xfrm>
          <a:prstGeom prst="rect">
            <a:avLst/>
          </a:prstGeom>
        </p:spPr>
      </p:pic>
      <p:grpSp>
        <p:nvGrpSpPr>
          <p:cNvPr id="6" name="Group 5"/>
          <p:cNvGrpSpPr/>
          <p:nvPr/>
        </p:nvGrpSpPr>
        <p:grpSpPr>
          <a:xfrm>
            <a:off x="2578100" y="593722"/>
            <a:ext cx="6057900" cy="615554"/>
            <a:chOff x="4574994" y="2413000"/>
            <a:chExt cx="4378122" cy="615554"/>
          </a:xfrm>
        </p:grpSpPr>
        <p:sp>
          <p:nvSpPr>
            <p:cNvPr id="7" name="Rectangle 6"/>
            <p:cNvSpPr/>
            <p:nvPr/>
          </p:nvSpPr>
          <p:spPr>
            <a:xfrm>
              <a:off x="4574994" y="2720777"/>
              <a:ext cx="4378122" cy="307777"/>
            </a:xfrm>
            <a:prstGeom prst="rect">
              <a:avLst/>
            </a:prstGeom>
            <a:solidFill>
              <a:schemeClr val="accent4">
                <a:lumMod val="40000"/>
                <a:lumOff val="60000"/>
              </a:schemeClr>
            </a:solidFill>
          </p:spPr>
          <p:txBody>
            <a:bodyPr wrap="square">
              <a:spAutoFit/>
            </a:bodyPr>
            <a:lstStyle/>
            <a:p>
              <a:r>
                <a:rPr lang="en-US" sz="1400">
                  <a:solidFill>
                    <a:srgbClr val="FF0000"/>
                  </a:solidFill>
                </a:rPr>
                <a:t>action:</a:t>
              </a:r>
              <a:r>
                <a:rPr lang="en-US" sz="1400"/>
                <a:t>	</a:t>
              </a:r>
              <a:r>
                <a:rPr lang="en-GB" sz="1400" smtClean="0">
                  <a:solidFill>
                    <a:srgbClr val="000000"/>
                  </a:solidFill>
                  <a:latin typeface="Brave Sans Mono"/>
                  <a:ea typeface="Brave Sans Mono"/>
                  <a:cs typeface="Brave Sans Mono"/>
                </a:rPr>
                <a:t>thisSignal⋅aspect ≔ Stop</a:t>
              </a:r>
              <a:endParaRPr lang="en-GB" sz="1400">
                <a:latin typeface="Brave Sans Mono"/>
                <a:cs typeface="Brave Sans Mono"/>
              </a:endParaRPr>
            </a:p>
          </p:txBody>
        </p:sp>
        <p:sp>
          <p:nvSpPr>
            <p:cNvPr id="8" name="Rectangle 7"/>
            <p:cNvSpPr/>
            <p:nvPr/>
          </p:nvSpPr>
          <p:spPr>
            <a:xfrm>
              <a:off x="4574994" y="2413000"/>
              <a:ext cx="4378122" cy="307777"/>
            </a:xfrm>
            <a:prstGeom prst="rect">
              <a:avLst/>
            </a:prstGeom>
            <a:solidFill>
              <a:schemeClr val="accent2">
                <a:lumMod val="40000"/>
                <a:lumOff val="60000"/>
              </a:schemeClr>
            </a:solidFill>
          </p:spPr>
          <p:txBody>
            <a:bodyPr wrap="square">
              <a:spAutoFit/>
            </a:bodyPr>
            <a:lstStyle/>
            <a:p>
              <a:r>
                <a:rPr lang="en-US" sz="1400">
                  <a:solidFill>
                    <a:srgbClr val="FF0000"/>
                  </a:solidFill>
                </a:rPr>
                <a:t>guard:</a:t>
              </a:r>
              <a:r>
                <a:rPr lang="en-US" sz="1400"/>
                <a:t>  	</a:t>
              </a:r>
              <a:r>
                <a:rPr lang="en-US" sz="1400">
                  <a:latin typeface="Brave Sans Mono"/>
                  <a:cs typeface="Brave Sans Mono"/>
                </a:rPr>
                <a:t>thisSignal⋅RearOf⋅aspect ∈ {Warning, Stop}</a:t>
              </a:r>
              <a:endParaRPr lang="en-GB" sz="1400">
                <a:latin typeface="Brave Sans Mono"/>
                <a:cs typeface="Brave Sans Mono"/>
              </a:endParaRPr>
            </a:p>
          </p:txBody>
        </p:sp>
      </p:grpSp>
      <p:grpSp>
        <p:nvGrpSpPr>
          <p:cNvPr id="10" name="Group 9"/>
          <p:cNvGrpSpPr/>
          <p:nvPr/>
        </p:nvGrpSpPr>
        <p:grpSpPr>
          <a:xfrm>
            <a:off x="2578100" y="1424719"/>
            <a:ext cx="6057900" cy="615554"/>
            <a:chOff x="4574994" y="2413000"/>
            <a:chExt cx="4378122" cy="615554"/>
          </a:xfrm>
        </p:grpSpPr>
        <p:sp>
          <p:nvSpPr>
            <p:cNvPr id="11" name="Rectangle 10"/>
            <p:cNvSpPr/>
            <p:nvPr/>
          </p:nvSpPr>
          <p:spPr>
            <a:xfrm>
              <a:off x="4574994" y="2720777"/>
              <a:ext cx="4378122" cy="307777"/>
            </a:xfrm>
            <a:prstGeom prst="rect">
              <a:avLst/>
            </a:prstGeom>
            <a:solidFill>
              <a:schemeClr val="accent4">
                <a:lumMod val="40000"/>
                <a:lumOff val="60000"/>
              </a:schemeClr>
            </a:solidFill>
          </p:spPr>
          <p:txBody>
            <a:bodyPr wrap="square">
              <a:spAutoFit/>
            </a:bodyPr>
            <a:lstStyle/>
            <a:p>
              <a:r>
                <a:rPr lang="en-US" sz="1400">
                  <a:solidFill>
                    <a:srgbClr val="FF0000"/>
                  </a:solidFill>
                </a:rPr>
                <a:t>action:</a:t>
              </a:r>
              <a:r>
                <a:rPr lang="en-US" sz="1400"/>
                <a:t>	</a:t>
              </a:r>
              <a:r>
                <a:rPr lang="en-GB" sz="1400" smtClean="0">
                  <a:solidFill>
                    <a:srgbClr val="000000"/>
                  </a:solidFill>
                  <a:latin typeface="Brave Sans Mono"/>
                  <a:ea typeface="Brave Sans Mono"/>
                  <a:cs typeface="Brave Sans Mono"/>
                </a:rPr>
                <a:t>thisSignal⋅aspect ≔ Warning</a:t>
              </a:r>
              <a:endParaRPr lang="en-GB" sz="1400">
                <a:latin typeface="Brave Sans Mono"/>
                <a:cs typeface="Brave Sans Mono"/>
              </a:endParaRPr>
            </a:p>
          </p:txBody>
        </p:sp>
        <p:sp>
          <p:nvSpPr>
            <p:cNvPr id="12" name="Rectangle 11"/>
            <p:cNvSpPr/>
            <p:nvPr/>
          </p:nvSpPr>
          <p:spPr>
            <a:xfrm>
              <a:off x="4574994" y="2413000"/>
              <a:ext cx="4378122" cy="307777"/>
            </a:xfrm>
            <a:prstGeom prst="rect">
              <a:avLst/>
            </a:prstGeom>
            <a:solidFill>
              <a:schemeClr val="accent2">
                <a:lumMod val="40000"/>
                <a:lumOff val="60000"/>
              </a:schemeClr>
            </a:solidFill>
          </p:spPr>
          <p:txBody>
            <a:bodyPr wrap="square">
              <a:spAutoFit/>
            </a:bodyPr>
            <a:lstStyle/>
            <a:p>
              <a:r>
                <a:rPr lang="en-US" sz="1400">
                  <a:solidFill>
                    <a:srgbClr val="FF0000"/>
                  </a:solidFill>
                </a:rPr>
                <a:t>guard:</a:t>
              </a:r>
              <a:r>
                <a:rPr lang="en-US" sz="1400"/>
                <a:t>  	</a:t>
              </a:r>
              <a:r>
                <a:rPr lang="en-GB" sz="1400" smtClean="0">
                  <a:solidFill>
                    <a:srgbClr val="000000"/>
                  </a:solidFill>
                  <a:latin typeface="Brave Sans Mono"/>
                  <a:ea typeface="Brave Sans Mono"/>
                  <a:cs typeface="Brave Sans Mono"/>
                </a:rPr>
                <a:t>∀r·r∈Entry∼[{thisSignal}] ⇒ (r⋅locked = TRUE)</a:t>
              </a:r>
              <a:endParaRPr lang="en-GB" sz="1400"/>
            </a:p>
          </p:txBody>
        </p:sp>
      </p:grpSp>
      <p:grpSp>
        <p:nvGrpSpPr>
          <p:cNvPr id="16" name="Group 15"/>
          <p:cNvGrpSpPr/>
          <p:nvPr/>
        </p:nvGrpSpPr>
        <p:grpSpPr>
          <a:xfrm>
            <a:off x="2336800" y="4731146"/>
            <a:ext cx="6604000" cy="615554"/>
            <a:chOff x="4574994" y="2413000"/>
            <a:chExt cx="4378122" cy="615554"/>
          </a:xfrm>
        </p:grpSpPr>
        <p:sp>
          <p:nvSpPr>
            <p:cNvPr id="17" name="Rectangle 16"/>
            <p:cNvSpPr/>
            <p:nvPr/>
          </p:nvSpPr>
          <p:spPr>
            <a:xfrm>
              <a:off x="4574994" y="2720777"/>
              <a:ext cx="4378122" cy="307777"/>
            </a:xfrm>
            <a:prstGeom prst="rect">
              <a:avLst/>
            </a:prstGeom>
            <a:solidFill>
              <a:schemeClr val="accent4">
                <a:lumMod val="40000"/>
                <a:lumOff val="60000"/>
              </a:schemeClr>
            </a:solidFill>
          </p:spPr>
          <p:txBody>
            <a:bodyPr wrap="square">
              <a:spAutoFit/>
            </a:bodyPr>
            <a:lstStyle/>
            <a:p>
              <a:r>
                <a:rPr lang="en-US" sz="1400">
                  <a:solidFill>
                    <a:srgbClr val="FF0000"/>
                  </a:solidFill>
                </a:rPr>
                <a:t>action:</a:t>
              </a:r>
              <a:r>
                <a:rPr lang="en-US" sz="1400"/>
                <a:t>	</a:t>
              </a:r>
              <a:r>
                <a:rPr lang="en-GB" sz="1400" smtClean="0">
                  <a:solidFill>
                    <a:srgbClr val="000000"/>
                  </a:solidFill>
                  <a:latin typeface="Brave Sans Mono"/>
                  <a:ea typeface="Brave Sans Mono"/>
                  <a:cs typeface="Brave Sans Mono"/>
                </a:rPr>
                <a:t>thisRoute⋅locked ≔ FALSE</a:t>
              </a:r>
              <a:endParaRPr lang="en-GB" sz="1400">
                <a:latin typeface="Brave Sans Mono"/>
                <a:cs typeface="Brave Sans Mono"/>
              </a:endParaRPr>
            </a:p>
          </p:txBody>
        </p:sp>
        <p:sp>
          <p:nvSpPr>
            <p:cNvPr id="18" name="Rectangle 17"/>
            <p:cNvSpPr/>
            <p:nvPr/>
          </p:nvSpPr>
          <p:spPr>
            <a:xfrm>
              <a:off x="4574994" y="2413000"/>
              <a:ext cx="4378122" cy="307777"/>
            </a:xfrm>
            <a:prstGeom prst="rect">
              <a:avLst/>
            </a:prstGeom>
            <a:solidFill>
              <a:schemeClr val="accent2">
                <a:lumMod val="40000"/>
                <a:lumOff val="60000"/>
              </a:schemeClr>
            </a:solidFill>
          </p:spPr>
          <p:txBody>
            <a:bodyPr wrap="square">
              <a:spAutoFit/>
            </a:bodyPr>
            <a:lstStyle/>
            <a:p>
              <a:r>
                <a:rPr lang="en-US" sz="1400">
                  <a:solidFill>
                    <a:srgbClr val="FF0000"/>
                  </a:solidFill>
                </a:rPr>
                <a:t>guard:</a:t>
              </a:r>
              <a:r>
                <a:rPr lang="en-US" sz="1400"/>
                <a:t>  	</a:t>
              </a:r>
              <a:r>
                <a:rPr lang="en-GB" sz="1400" smtClean="0">
                  <a:solidFill>
                    <a:srgbClr val="000000"/>
                  </a:solidFill>
                  <a:latin typeface="Brave Sans Mono"/>
                  <a:ea typeface="Brave Sans Mono"/>
                  <a:cs typeface="Brave Sans Mono"/>
                </a:rPr>
                <a:t>thisRoute⋅Entry⋅aspect = Stop</a:t>
              </a:r>
              <a:endParaRPr lang="en-GB" sz="1400"/>
            </a:p>
          </p:txBody>
        </p:sp>
      </p:grpSp>
      <p:grpSp>
        <p:nvGrpSpPr>
          <p:cNvPr id="19" name="Group 18"/>
          <p:cNvGrpSpPr/>
          <p:nvPr/>
        </p:nvGrpSpPr>
        <p:grpSpPr>
          <a:xfrm>
            <a:off x="2336800" y="3801069"/>
            <a:ext cx="6604000" cy="615554"/>
            <a:chOff x="4574994" y="2413000"/>
            <a:chExt cx="4378122" cy="615554"/>
          </a:xfrm>
        </p:grpSpPr>
        <p:sp>
          <p:nvSpPr>
            <p:cNvPr id="20" name="Rectangle 19"/>
            <p:cNvSpPr/>
            <p:nvPr/>
          </p:nvSpPr>
          <p:spPr>
            <a:xfrm>
              <a:off x="4574994" y="2720777"/>
              <a:ext cx="4378122" cy="307777"/>
            </a:xfrm>
            <a:prstGeom prst="rect">
              <a:avLst/>
            </a:prstGeom>
            <a:solidFill>
              <a:schemeClr val="accent4">
                <a:lumMod val="40000"/>
                <a:lumOff val="60000"/>
              </a:schemeClr>
            </a:solidFill>
          </p:spPr>
          <p:txBody>
            <a:bodyPr wrap="square">
              <a:spAutoFit/>
            </a:bodyPr>
            <a:lstStyle/>
            <a:p>
              <a:r>
                <a:rPr lang="en-US" sz="1400">
                  <a:solidFill>
                    <a:srgbClr val="FF0000"/>
                  </a:solidFill>
                </a:rPr>
                <a:t>action:</a:t>
              </a:r>
              <a:r>
                <a:rPr lang="en-US" sz="1400"/>
                <a:t>	</a:t>
              </a:r>
              <a:r>
                <a:rPr lang="en-GB" sz="1400" smtClean="0">
                  <a:solidFill>
                    <a:srgbClr val="000000"/>
                  </a:solidFill>
                  <a:latin typeface="Brave Sans Mono"/>
                  <a:ea typeface="Brave Sans Mono"/>
                  <a:cs typeface="Brave Sans Mono"/>
                </a:rPr>
                <a:t>thisRoute⋅locked ≔ TRUE</a:t>
              </a:r>
              <a:endParaRPr lang="en-GB" sz="1400">
                <a:latin typeface="Brave Sans Mono"/>
                <a:cs typeface="Brave Sans Mono"/>
              </a:endParaRPr>
            </a:p>
          </p:txBody>
        </p:sp>
        <p:sp>
          <p:nvSpPr>
            <p:cNvPr id="21" name="Rectangle 20"/>
            <p:cNvSpPr/>
            <p:nvPr/>
          </p:nvSpPr>
          <p:spPr>
            <a:xfrm>
              <a:off x="4574994" y="2413000"/>
              <a:ext cx="4378122" cy="307777"/>
            </a:xfrm>
            <a:prstGeom prst="rect">
              <a:avLst/>
            </a:prstGeom>
            <a:solidFill>
              <a:schemeClr val="accent2">
                <a:lumMod val="40000"/>
                <a:lumOff val="60000"/>
              </a:schemeClr>
            </a:solidFill>
          </p:spPr>
          <p:txBody>
            <a:bodyPr wrap="square">
              <a:spAutoFit/>
            </a:bodyPr>
            <a:lstStyle/>
            <a:p>
              <a:r>
                <a:rPr lang="en-US" sz="1400">
                  <a:solidFill>
                    <a:srgbClr val="FF0000"/>
                  </a:solidFill>
                </a:rPr>
                <a:t>guard:</a:t>
              </a:r>
              <a:r>
                <a:rPr lang="en-US" sz="1400"/>
                <a:t>  	</a:t>
              </a:r>
              <a:r>
                <a:rPr lang="en-GB" sz="1400" smtClean="0">
                  <a:solidFill>
                    <a:srgbClr val="000000"/>
                  </a:solidFill>
                  <a:latin typeface="Brave Sans Mono"/>
                  <a:ea typeface="Brave Sans Mono"/>
                  <a:cs typeface="Brave Sans Mono"/>
                </a:rPr>
                <a:t>∀cr·cr∈Conflicts[{thisRoute}] ⇒ cr⋅locked = FALSE</a:t>
              </a:r>
              <a:endParaRPr lang="en-GB" sz="1400"/>
            </a:p>
          </p:txBody>
        </p:sp>
      </p:grpSp>
      <p:grpSp>
        <p:nvGrpSpPr>
          <p:cNvPr id="40" name="Group 39"/>
          <p:cNvGrpSpPr/>
          <p:nvPr/>
        </p:nvGrpSpPr>
        <p:grpSpPr>
          <a:xfrm>
            <a:off x="2578100" y="2194161"/>
            <a:ext cx="6057900" cy="923331"/>
            <a:chOff x="2578100" y="2194161"/>
            <a:chExt cx="6057900" cy="923331"/>
          </a:xfrm>
        </p:grpSpPr>
        <p:grpSp>
          <p:nvGrpSpPr>
            <p:cNvPr id="13" name="Group 12"/>
            <p:cNvGrpSpPr/>
            <p:nvPr/>
          </p:nvGrpSpPr>
          <p:grpSpPr>
            <a:xfrm>
              <a:off x="2578100" y="2501938"/>
              <a:ext cx="6057900" cy="615554"/>
              <a:chOff x="4354711" y="2177692"/>
              <a:chExt cx="4378122" cy="615554"/>
            </a:xfrm>
          </p:grpSpPr>
          <p:sp>
            <p:nvSpPr>
              <p:cNvPr id="14" name="Rectangle 13"/>
              <p:cNvSpPr/>
              <p:nvPr/>
            </p:nvSpPr>
            <p:spPr>
              <a:xfrm>
                <a:off x="4354711" y="2485469"/>
                <a:ext cx="4378122" cy="307777"/>
              </a:xfrm>
              <a:prstGeom prst="rect">
                <a:avLst/>
              </a:prstGeom>
              <a:solidFill>
                <a:schemeClr val="accent4">
                  <a:lumMod val="40000"/>
                  <a:lumOff val="60000"/>
                </a:schemeClr>
              </a:solidFill>
            </p:spPr>
            <p:txBody>
              <a:bodyPr wrap="square">
                <a:spAutoFit/>
              </a:bodyPr>
              <a:lstStyle/>
              <a:p>
                <a:r>
                  <a:rPr lang="en-US" sz="1400">
                    <a:solidFill>
                      <a:srgbClr val="FF0000"/>
                    </a:solidFill>
                  </a:rPr>
                  <a:t>action:</a:t>
                </a:r>
                <a:r>
                  <a:rPr lang="en-US" sz="1400"/>
                  <a:t>	</a:t>
                </a:r>
                <a:r>
                  <a:rPr lang="en-GB" sz="1400" smtClean="0">
                    <a:solidFill>
                      <a:srgbClr val="000000"/>
                    </a:solidFill>
                    <a:latin typeface="Brave Sans Mono"/>
                    <a:ea typeface="Brave Sans Mono"/>
                    <a:cs typeface="Brave Sans Mono"/>
                  </a:rPr>
                  <a:t>thisSignal⋅aspect ≔ Proceed</a:t>
                </a:r>
                <a:endParaRPr lang="en-GB" sz="1400">
                  <a:latin typeface="Brave Sans Mono"/>
                  <a:cs typeface="Brave Sans Mono"/>
                </a:endParaRPr>
              </a:p>
            </p:txBody>
          </p:sp>
          <p:sp>
            <p:nvSpPr>
              <p:cNvPr id="15" name="Rectangle 14"/>
              <p:cNvSpPr/>
              <p:nvPr/>
            </p:nvSpPr>
            <p:spPr>
              <a:xfrm>
                <a:off x="4354711" y="2177692"/>
                <a:ext cx="4378122" cy="307777"/>
              </a:xfrm>
              <a:prstGeom prst="rect">
                <a:avLst/>
              </a:prstGeom>
              <a:solidFill>
                <a:schemeClr val="accent2">
                  <a:lumMod val="40000"/>
                  <a:lumOff val="60000"/>
                </a:schemeClr>
              </a:solidFill>
            </p:spPr>
            <p:txBody>
              <a:bodyPr wrap="square">
                <a:spAutoFit/>
              </a:bodyPr>
              <a:lstStyle/>
              <a:p>
                <a:r>
                  <a:rPr lang="en-US" sz="1400">
                    <a:solidFill>
                      <a:srgbClr val="FF0000"/>
                    </a:solidFill>
                  </a:rPr>
                  <a:t>guard:</a:t>
                </a:r>
                <a:r>
                  <a:rPr lang="en-US" sz="1400"/>
                  <a:t>  	</a:t>
                </a:r>
                <a:r>
                  <a:rPr lang="en-GB" sz="1400" smtClean="0">
                    <a:solidFill>
                      <a:srgbClr val="000000"/>
                    </a:solidFill>
                    <a:latin typeface="Brave Sans Mono"/>
                    <a:ea typeface="Brave Sans Mono"/>
                    <a:cs typeface="Brave Sans Mono"/>
                  </a:rPr>
                  <a:t>∀r·r∈Entry∼[{thisSignal}] ⇒ (r⋅locked = TRUE)</a:t>
                </a:r>
                <a:endParaRPr lang="en-GB" sz="1400"/>
              </a:p>
            </p:txBody>
          </p:sp>
        </p:grpSp>
        <p:sp>
          <p:nvSpPr>
            <p:cNvPr id="22" name="Rectangle 21"/>
            <p:cNvSpPr/>
            <p:nvPr/>
          </p:nvSpPr>
          <p:spPr>
            <a:xfrm>
              <a:off x="2578100" y="2194161"/>
              <a:ext cx="6057900" cy="307777"/>
            </a:xfrm>
            <a:prstGeom prst="rect">
              <a:avLst/>
            </a:prstGeom>
            <a:solidFill>
              <a:schemeClr val="accent2">
                <a:lumMod val="40000"/>
                <a:lumOff val="60000"/>
              </a:schemeClr>
            </a:solidFill>
          </p:spPr>
          <p:txBody>
            <a:bodyPr wrap="square">
              <a:spAutoFit/>
            </a:bodyPr>
            <a:lstStyle/>
            <a:p>
              <a:r>
                <a:rPr lang="en-US" sz="1400">
                  <a:solidFill>
                    <a:srgbClr val="FF0000"/>
                  </a:solidFill>
                </a:rPr>
                <a:t>guard:</a:t>
              </a:r>
              <a:r>
                <a:rPr lang="en-US" sz="1400"/>
                <a:t>  	</a:t>
              </a:r>
              <a:r>
                <a:rPr lang="en-GB" sz="1400" smtClean="0">
                  <a:solidFill>
                    <a:srgbClr val="000000"/>
                  </a:solidFill>
                  <a:latin typeface="Brave Sans Mono"/>
                  <a:ea typeface="Brave Sans Mono"/>
                  <a:cs typeface="Brave Sans Mono"/>
                </a:rPr>
                <a:t>∀s·s ∈ RearOf∼[{thisSignal}] ⇒s⋅aspect ≠ Stop</a:t>
              </a:r>
              <a:endParaRPr lang="en-GB" sz="1400"/>
            </a:p>
          </p:txBody>
        </p:sp>
      </p:grpSp>
      <p:cxnSp>
        <p:nvCxnSpPr>
          <p:cNvPr id="24" name="Straight Arrow Connector 23"/>
          <p:cNvCxnSpPr/>
          <p:nvPr/>
        </p:nvCxnSpPr>
        <p:spPr>
          <a:xfrm rot="10800000" flipV="1">
            <a:off x="990600" y="4108846"/>
            <a:ext cx="1346200" cy="9046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0800000" flipV="1">
            <a:off x="1130300" y="5038922"/>
            <a:ext cx="1206500" cy="165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10800000" flipV="1">
            <a:off x="1371603" y="2703252"/>
            <a:ext cx="1206500" cy="465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1"/>
          </p:cNvCxnSpPr>
          <p:nvPr/>
        </p:nvCxnSpPr>
        <p:spPr>
          <a:xfrm rot="10800000" flipV="1">
            <a:off x="1371604" y="1886384"/>
            <a:ext cx="1206497" cy="1053307"/>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a:off x="997774" y="1148325"/>
            <a:ext cx="1750953" cy="1409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One proof obligation does not prove automatically</a:t>
            </a:r>
          </a:p>
        </p:txBody>
      </p:sp>
      <p:pic>
        <p:nvPicPr>
          <p:cNvPr id="4" name="Picture 3"/>
          <p:cNvPicPr>
            <a:picLocks noChangeAspect="1"/>
          </p:cNvPicPr>
          <p:nvPr/>
        </p:nvPicPr>
        <p:blipFill>
          <a:blip r:embed="rId2"/>
          <a:stretch>
            <a:fillRect/>
          </a:stretch>
        </p:blipFill>
        <p:spPr>
          <a:xfrm>
            <a:off x="215900" y="825500"/>
            <a:ext cx="3543300" cy="5676900"/>
          </a:xfrm>
          <a:prstGeom prst="rect">
            <a:avLst/>
          </a:prstGeom>
        </p:spPr>
      </p:pic>
      <p:pic>
        <p:nvPicPr>
          <p:cNvPr id="5" name="Picture 4"/>
          <p:cNvPicPr>
            <a:picLocks noChangeAspect="1"/>
          </p:cNvPicPr>
          <p:nvPr/>
        </p:nvPicPr>
        <p:blipFill>
          <a:blip r:embed="rId3"/>
          <a:stretch>
            <a:fillRect/>
          </a:stretch>
        </p:blipFill>
        <p:spPr>
          <a:xfrm>
            <a:off x="7378700" y="5302250"/>
            <a:ext cx="850900" cy="800100"/>
          </a:xfrm>
          <a:prstGeom prst="rect">
            <a:avLst/>
          </a:prstGeom>
        </p:spPr>
      </p:pic>
      <p:pic>
        <p:nvPicPr>
          <p:cNvPr id="6" name="Picture 5"/>
          <p:cNvPicPr>
            <a:picLocks noChangeAspect="1"/>
          </p:cNvPicPr>
          <p:nvPr/>
        </p:nvPicPr>
        <p:blipFill>
          <a:blip r:embed="rId4"/>
          <a:stretch>
            <a:fillRect/>
          </a:stretch>
        </p:blipFill>
        <p:spPr>
          <a:xfrm>
            <a:off x="2628900" y="2266950"/>
            <a:ext cx="6197600" cy="3035300"/>
          </a:xfrm>
          <a:prstGeom prst="rect">
            <a:avLst/>
          </a:prstGeom>
        </p:spPr>
      </p:pic>
      <p:sp>
        <p:nvSpPr>
          <p:cNvPr id="7" name="TextBox 6"/>
          <p:cNvSpPr txBox="1"/>
          <p:nvPr/>
        </p:nvSpPr>
        <p:spPr>
          <a:xfrm>
            <a:off x="5082434" y="1193799"/>
            <a:ext cx="3147166" cy="646331"/>
          </a:xfrm>
          <a:prstGeom prst="rect">
            <a:avLst/>
          </a:prstGeom>
          <a:noFill/>
        </p:spPr>
        <p:txBody>
          <a:bodyPr wrap="none" rtlCol="0">
            <a:spAutoFit/>
          </a:bodyPr>
          <a:lstStyle/>
          <a:p>
            <a:r>
              <a:rPr lang="en-GB"/>
              <a:t>Could the lock event violate the</a:t>
            </a:r>
          </a:p>
          <a:p>
            <a:r>
              <a:rPr lang="en-GB"/>
              <a:t> SR3 conflicts invariant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2027</TotalTime>
  <Words>902</Words>
  <Application>Microsoft Macintosh PowerPoint</Application>
  <PresentationFormat>On-screen Show (4:3)</PresentationFormat>
  <Paragraphs>109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Exercise 1 Railway Safety Invariants</vt:lpstr>
      <vt:lpstr>Specification: Railway Interlocking Safety Requirements</vt:lpstr>
      <vt:lpstr>Instructions: Railway Interlocking Safety Requirements (cont.)</vt:lpstr>
      <vt:lpstr>Analysis</vt:lpstr>
      <vt:lpstr>Analysis (cont.)</vt:lpstr>
      <vt:lpstr>Context Diagram</vt:lpstr>
      <vt:lpstr>Class Diagram</vt:lpstr>
      <vt:lpstr>Class Diagram with guards and actions</vt:lpstr>
      <vt:lpstr>One proof obligation does not prove automatically</vt:lpstr>
      <vt:lpstr>The Lock event</vt:lpstr>
      <vt:lpstr>A route that conflicts with itself</vt:lpstr>
      <vt:lpstr>A route that conflicts with itself</vt:lpstr>
      <vt:lpstr>Symmetry</vt:lpstr>
      <vt:lpstr>Symmetry</vt:lpstr>
      <vt:lpstr>New Axioms added to ROUTE</vt:lpstr>
      <vt:lpstr>Now everything proves</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UML-B Class Diagrams</dc:title>
  <dc:creator>Colin Snook</dc:creator>
  <cp:lastModifiedBy>Colin Snook</cp:lastModifiedBy>
  <cp:revision>42</cp:revision>
  <cp:lastPrinted>2011-03-28T07:17:56Z</cp:lastPrinted>
  <dcterms:created xsi:type="dcterms:W3CDTF">2011-03-28T07:15:13Z</dcterms:created>
  <dcterms:modified xsi:type="dcterms:W3CDTF">2013-02-06T16:23:03Z</dcterms:modified>
</cp:coreProperties>
</file>