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44" r:id="rId2"/>
    <p:sldId id="299" r:id="rId3"/>
    <p:sldId id="265" r:id="rId4"/>
    <p:sldId id="334" r:id="rId5"/>
    <p:sldId id="314" r:id="rId6"/>
    <p:sldId id="300" r:id="rId7"/>
    <p:sldId id="301" r:id="rId8"/>
    <p:sldId id="302" r:id="rId9"/>
    <p:sldId id="303" r:id="rId10"/>
    <p:sldId id="304" r:id="rId11"/>
    <p:sldId id="345" r:id="rId12"/>
    <p:sldId id="347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48" r:id="rId22"/>
    <p:sldId id="350" r:id="rId23"/>
    <p:sldId id="352" r:id="rId24"/>
    <p:sldId id="353" r:id="rId25"/>
    <p:sldId id="356" r:id="rId26"/>
    <p:sldId id="359" r:id="rId27"/>
    <p:sldId id="354" r:id="rId28"/>
    <p:sldId id="355" r:id="rId29"/>
    <p:sldId id="357" r:id="rId30"/>
    <p:sldId id="360" r:id="rId31"/>
    <p:sldId id="358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6349" autoAdjust="0"/>
  </p:normalViewPr>
  <p:slideViewPr>
    <p:cSldViewPr snapToGrid="0">
      <p:cViewPr varScale="1">
        <p:scale>
          <a:sx n="113" d="100"/>
          <a:sy n="113" d="100"/>
        </p:scale>
        <p:origin x="-112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68BA9-770E-6C4B-9843-5E83CAC9C0B2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0FBF-470F-C64F-B576-BC53EB929C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2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3BCB1-559F-CB48-9AAC-6DBB17AC905A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521E0-71B3-6142-B329-A42FC65E62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8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All ‘elements’ inherit two collections for extensions</a:t>
            </a:r>
          </a:p>
          <a:p>
            <a:endParaRPr lang="en-GB" smtClean="0"/>
          </a:p>
          <a:p>
            <a:r>
              <a:rPr lang="en-GB" smtClean="0"/>
              <a:t>Attributes – this metamodel  format recognised by EMF – generates a map</a:t>
            </a:r>
          </a:p>
          <a:p>
            <a:r>
              <a:rPr lang="en-GB" smtClean="0"/>
              <a:t>	U</a:t>
            </a:r>
            <a:r>
              <a:rPr lang="en-GB" baseline="0" smtClean="0"/>
              <a:t>sed to load/store unrecognised Rodin attributes that aren’t handled explicitly by the persistence</a:t>
            </a:r>
          </a:p>
          <a:p>
            <a:r>
              <a:rPr lang="en-GB" baseline="0" smtClean="0"/>
              <a:t>	key = rodin attribute id</a:t>
            </a:r>
          </a:p>
          <a:p>
            <a:r>
              <a:rPr lang="en-GB" baseline="0" smtClean="0"/>
              <a:t>	can also be used to store volatile attributes  - leave key blank</a:t>
            </a:r>
            <a:endParaRPr lang="en-GB" smtClean="0"/>
          </a:p>
          <a:p>
            <a:endParaRPr lang="en-GB" smtClean="0"/>
          </a:p>
          <a:p>
            <a:r>
              <a:rPr lang="en-GB" smtClean="0"/>
              <a:t>Extensions:</a:t>
            </a:r>
          </a:p>
          <a:p>
            <a:r>
              <a:rPr lang="en-GB" smtClean="0"/>
              <a:t>	new elements can be contributed and</a:t>
            </a:r>
            <a:r>
              <a:rPr lang="en-GB" baseline="0" smtClean="0"/>
              <a:t> added to an elements extensions contribution </a:t>
            </a:r>
          </a:p>
          <a:p>
            <a:r>
              <a:rPr lang="en-GB" baseline="0" smtClean="0"/>
              <a:t>	contribute a synchroniser to define how to persist the new element kind</a:t>
            </a:r>
          </a:p>
          <a:p>
            <a:r>
              <a:rPr lang="en-GB" baseline="0" smtClean="0"/>
              <a:t>Limitation – cannot control the parent of the new element – potentially can be added to any element</a:t>
            </a:r>
          </a:p>
          <a:p>
            <a:r>
              <a:rPr lang="en-GB" baseline="0" smtClean="0"/>
              <a:t>	[N.B – currently looking at mechanism to control parent via a metaclass EAnnotation.</a:t>
            </a:r>
          </a:p>
          <a:p>
            <a:r>
              <a:rPr lang="en-GB" baseline="0" smtClean="0"/>
              <a:t>	Also the possibility to make the extension an extension of its parent so that new containments can be added]</a:t>
            </a:r>
          </a:p>
          <a:p>
            <a:endParaRPr lang="en-GB" smtClean="0"/>
          </a:p>
          <a:p>
            <a:r>
              <a:rPr lang="en-GB" dirty="0" err="1" smtClean="0"/>
              <a:t>EMF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metamodels</a:t>
            </a:r>
            <a:r>
              <a:rPr lang="en-GB" baseline="0" dirty="0" smtClean="0"/>
              <a:t> can refer to each other</a:t>
            </a:r>
          </a:p>
          <a:p>
            <a:r>
              <a:rPr lang="en-GB" baseline="0" dirty="0" smtClean="0"/>
              <a:t>	subtype an existing element to add to an existing collection</a:t>
            </a:r>
          </a:p>
          <a:p>
            <a:r>
              <a:rPr lang="en-GB" baseline="0" dirty="0" smtClean="0"/>
              <a:t>	(e.g. add a new component type by </a:t>
            </a:r>
            <a:r>
              <a:rPr lang="en-GB" baseline="0" dirty="0" err="1" smtClean="0"/>
              <a:t>subtyping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EventBNamedCommentedComponent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Or</a:t>
            </a:r>
          </a:p>
          <a:p>
            <a:r>
              <a:rPr lang="en-GB" baseline="0" dirty="0" smtClean="0"/>
              <a:t> subtype </a:t>
            </a:r>
            <a:r>
              <a:rPr lang="en-GB" baseline="0" dirty="0" err="1" smtClean="0"/>
              <a:t>EventBElement</a:t>
            </a:r>
            <a:r>
              <a:rPr lang="en-GB" baseline="0" dirty="0" smtClean="0"/>
              <a:t> and add instances to any element’s extensions collection</a:t>
            </a:r>
          </a:p>
          <a:p>
            <a:r>
              <a:rPr lang="en-GB" baseline="0" dirty="0" smtClean="0"/>
              <a:t> add attribute maps to any elements attributes mapping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All ‘elements’ inherit two collections for extensions</a:t>
            </a:r>
          </a:p>
          <a:p>
            <a:endParaRPr lang="en-GB" smtClean="0"/>
          </a:p>
          <a:p>
            <a:r>
              <a:rPr lang="en-GB" smtClean="0"/>
              <a:t>Attributes – this metamodel  format recognised by EMF – generates a map</a:t>
            </a:r>
          </a:p>
          <a:p>
            <a:r>
              <a:rPr lang="en-GB" smtClean="0"/>
              <a:t>	U</a:t>
            </a:r>
            <a:r>
              <a:rPr lang="en-GB" baseline="0" smtClean="0"/>
              <a:t>sed to load/store unrecognised Rodin attributes that aren’t handled explicitly by the persistence</a:t>
            </a:r>
          </a:p>
          <a:p>
            <a:r>
              <a:rPr lang="en-GB" baseline="0" smtClean="0"/>
              <a:t>	key = rodin attribute id</a:t>
            </a:r>
          </a:p>
          <a:p>
            <a:r>
              <a:rPr lang="en-GB" baseline="0" smtClean="0"/>
              <a:t>	can also be used to store volatile attributes  - leave key blank</a:t>
            </a:r>
            <a:endParaRPr lang="en-GB" smtClean="0"/>
          </a:p>
          <a:p>
            <a:endParaRPr lang="en-GB" smtClean="0"/>
          </a:p>
          <a:p>
            <a:r>
              <a:rPr lang="en-GB" smtClean="0"/>
              <a:t>Extensions:</a:t>
            </a:r>
          </a:p>
          <a:p>
            <a:r>
              <a:rPr lang="en-GB" smtClean="0"/>
              <a:t>	new elements can be contributed and</a:t>
            </a:r>
            <a:r>
              <a:rPr lang="en-GB" baseline="0" smtClean="0"/>
              <a:t> added to an elements extensions contribution </a:t>
            </a:r>
          </a:p>
          <a:p>
            <a:r>
              <a:rPr lang="en-GB" baseline="0" smtClean="0"/>
              <a:t>	contribute a synchroniser to define how to persist the new element kind</a:t>
            </a:r>
          </a:p>
          <a:p>
            <a:r>
              <a:rPr lang="en-GB" baseline="0" smtClean="0"/>
              <a:t>Limitation – cannot control the parent of the new element – potentially can be added to any element</a:t>
            </a:r>
          </a:p>
          <a:p>
            <a:r>
              <a:rPr lang="en-GB" baseline="0" smtClean="0"/>
              <a:t>	[N.B – currently looking at mechanism to control parent via a metaclass EAnnotation.</a:t>
            </a:r>
          </a:p>
          <a:p>
            <a:r>
              <a:rPr lang="en-GB" baseline="0" smtClean="0"/>
              <a:t>	Also the possibility to make the extension an extension of its parent so that new containments can be added]</a:t>
            </a:r>
          </a:p>
          <a:p>
            <a:endParaRPr lang="en-GB" smtClean="0"/>
          </a:p>
          <a:p>
            <a:r>
              <a:rPr lang="en-GB" dirty="0" err="1" smtClean="0"/>
              <a:t>EMF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metamodels</a:t>
            </a:r>
            <a:r>
              <a:rPr lang="en-GB" baseline="0" dirty="0" smtClean="0"/>
              <a:t> can refer to each other</a:t>
            </a:r>
          </a:p>
          <a:p>
            <a:r>
              <a:rPr lang="en-GB" baseline="0" dirty="0" smtClean="0"/>
              <a:t>	subtype an existing element to add to an existing collection</a:t>
            </a:r>
          </a:p>
          <a:p>
            <a:r>
              <a:rPr lang="en-GB" baseline="0" dirty="0" smtClean="0"/>
              <a:t>	(e.g. add a new component type by </a:t>
            </a:r>
            <a:r>
              <a:rPr lang="en-GB" baseline="0" dirty="0" err="1" smtClean="0"/>
              <a:t>subtyping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EventBNamedCommentedComponent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Or</a:t>
            </a:r>
          </a:p>
          <a:p>
            <a:r>
              <a:rPr lang="en-GB" baseline="0" dirty="0" smtClean="0"/>
              <a:t> subtype </a:t>
            </a:r>
            <a:r>
              <a:rPr lang="en-GB" baseline="0" dirty="0" err="1" smtClean="0"/>
              <a:t>EventBElement</a:t>
            </a:r>
            <a:r>
              <a:rPr lang="en-GB" baseline="0" dirty="0" smtClean="0"/>
              <a:t> and add instances to any element’s extensions collection</a:t>
            </a:r>
          </a:p>
          <a:p>
            <a:r>
              <a:rPr lang="en-GB" baseline="0" dirty="0" smtClean="0"/>
              <a:t> add attribute maps to any elements attributes mapping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A7501-261B-C44B-BC96-CB0AED01D6DD}" type="slidenum">
              <a:rPr lang="en-GB"/>
              <a:pPr/>
              <a:t>3</a:t>
            </a:fld>
            <a:endParaRPr lang="en-GB"/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this give us?</a:t>
            </a:r>
          </a:p>
          <a:p>
            <a:endParaRPr lang="en-GB" dirty="0" smtClean="0"/>
          </a:p>
          <a:p>
            <a:r>
              <a:rPr lang="en-GB" dirty="0" smtClean="0"/>
              <a:t>Still using Rodin DB for serialisation</a:t>
            </a:r>
          </a:p>
          <a:p>
            <a:endParaRPr lang="en-GB" dirty="0" smtClean="0"/>
          </a:p>
          <a:p>
            <a:r>
              <a:rPr lang="en-GB" dirty="0" smtClean="0"/>
              <a:t>But</a:t>
            </a:r>
            <a:r>
              <a:rPr lang="en-GB" baseline="0" dirty="0" smtClean="0"/>
              <a:t> have an alternative </a:t>
            </a:r>
            <a:r>
              <a:rPr lang="en-GB" baseline="0" dirty="0" err="1" smtClean="0"/>
              <a:t>EMF</a:t>
            </a:r>
            <a:r>
              <a:rPr lang="en-GB" baseline="0" dirty="0" smtClean="0"/>
              <a:t> in-memory representation of models when 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Hierarchy of</a:t>
            </a:r>
            <a:r>
              <a:rPr lang="en-GB" baseline="0" dirty="0" smtClean="0"/>
              <a:t> abstract objects building up common attributes to allow generic processing code – e.g. process all named, commented elements </a:t>
            </a:r>
            <a:r>
              <a:rPr lang="en-GB" baseline="0" dirty="0" err="1" smtClean="0"/>
              <a:t>x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instanceof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EventBNamedCommentedElement</a:t>
            </a:r>
            <a:endParaRPr lang="en-GB" baseline="0" dirty="0" smtClean="0"/>
          </a:p>
          <a:p>
            <a:r>
              <a:rPr lang="en-GB" baseline="0" dirty="0" smtClean="0"/>
              <a:t>Can’t always adhere to a tree – so tend to add attributes by inheriting a </a:t>
            </a:r>
            <a:r>
              <a:rPr lang="en-GB" baseline="0" dirty="0" err="1" smtClean="0"/>
              <a:t>metaclass</a:t>
            </a:r>
            <a:r>
              <a:rPr lang="en-GB" baseline="0" dirty="0" smtClean="0"/>
              <a:t>. – e.g. process all named elements – if ( </a:t>
            </a:r>
            <a:r>
              <a:rPr lang="en-GB" baseline="0" dirty="0" err="1" smtClean="0"/>
              <a:t>x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instanceof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EventBNamed</a:t>
            </a:r>
            <a:r>
              <a:rPr lang="en-GB" baseline="0" dirty="0" smtClean="0"/>
              <a:t>) String name =  ((</a:t>
            </a:r>
            <a:r>
              <a:rPr lang="en-GB" baseline="0" dirty="0" err="1" smtClean="0"/>
              <a:t>EventBNamed)x).getName</a:t>
            </a:r>
            <a:r>
              <a:rPr lang="en-GB" baseline="0" dirty="0" smtClean="0"/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All ‘elements’ inherit two collections for extensions</a:t>
            </a:r>
          </a:p>
          <a:p>
            <a:endParaRPr lang="en-GB" smtClean="0"/>
          </a:p>
          <a:p>
            <a:r>
              <a:rPr lang="en-GB" smtClean="0"/>
              <a:t>Attributes – this metamodel  format recognised by EMF – generates a map</a:t>
            </a:r>
          </a:p>
          <a:p>
            <a:r>
              <a:rPr lang="en-GB" smtClean="0"/>
              <a:t>	U</a:t>
            </a:r>
            <a:r>
              <a:rPr lang="en-GB" baseline="0" smtClean="0"/>
              <a:t>sed to load/store unrecognised Rodin attributes that aren’t handled explicitly by the persistence</a:t>
            </a:r>
          </a:p>
          <a:p>
            <a:r>
              <a:rPr lang="en-GB" baseline="0" smtClean="0"/>
              <a:t>	key = rodin attribute id</a:t>
            </a:r>
          </a:p>
          <a:p>
            <a:r>
              <a:rPr lang="en-GB" baseline="0" smtClean="0"/>
              <a:t>	can also be used to store volatile attributes  - leave key blank</a:t>
            </a:r>
            <a:endParaRPr lang="en-GB" smtClean="0"/>
          </a:p>
          <a:p>
            <a:endParaRPr lang="en-GB" smtClean="0"/>
          </a:p>
          <a:p>
            <a:r>
              <a:rPr lang="en-GB" smtClean="0"/>
              <a:t>Extensions:</a:t>
            </a:r>
          </a:p>
          <a:p>
            <a:r>
              <a:rPr lang="en-GB" smtClean="0"/>
              <a:t>	new elements can be contributed and</a:t>
            </a:r>
            <a:r>
              <a:rPr lang="en-GB" baseline="0" smtClean="0"/>
              <a:t> added to an elements extensions contribution </a:t>
            </a:r>
          </a:p>
          <a:p>
            <a:r>
              <a:rPr lang="en-GB" baseline="0" smtClean="0"/>
              <a:t>	contribute a synchroniser to define how to persist the new element kind</a:t>
            </a:r>
          </a:p>
          <a:p>
            <a:r>
              <a:rPr lang="en-GB" baseline="0" smtClean="0"/>
              <a:t>Limitation – cannot control the parent of the new element – potentially can be added to any element</a:t>
            </a:r>
          </a:p>
          <a:p>
            <a:r>
              <a:rPr lang="en-GB" baseline="0" smtClean="0"/>
              <a:t>	[N.B – currently looking at mechanism to control parent via a metaclass EAnnotation.</a:t>
            </a:r>
          </a:p>
          <a:p>
            <a:r>
              <a:rPr lang="en-GB" baseline="0" smtClean="0"/>
              <a:t>	Also the possibility to make the extension an extension of its parent so that new containments can be added]</a:t>
            </a:r>
          </a:p>
          <a:p>
            <a:endParaRPr lang="en-GB" smtClean="0"/>
          </a:p>
          <a:p>
            <a:r>
              <a:rPr lang="en-GB" dirty="0" err="1" smtClean="0"/>
              <a:t>EMF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metamodels</a:t>
            </a:r>
            <a:r>
              <a:rPr lang="en-GB" baseline="0" dirty="0" smtClean="0"/>
              <a:t> can refer to each other</a:t>
            </a:r>
          </a:p>
          <a:p>
            <a:r>
              <a:rPr lang="en-GB" baseline="0" dirty="0" smtClean="0"/>
              <a:t>	subtype an existing element to add to an existing collection</a:t>
            </a:r>
          </a:p>
          <a:p>
            <a:r>
              <a:rPr lang="en-GB" baseline="0" dirty="0" smtClean="0"/>
              <a:t>	(e.g. add a new component type by </a:t>
            </a:r>
            <a:r>
              <a:rPr lang="en-GB" baseline="0" dirty="0" err="1" smtClean="0"/>
              <a:t>subtyping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EventBNamedCommentedComponent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Or</a:t>
            </a:r>
          </a:p>
          <a:p>
            <a:r>
              <a:rPr lang="en-GB" baseline="0" dirty="0" smtClean="0"/>
              <a:t> subtype </a:t>
            </a:r>
            <a:r>
              <a:rPr lang="en-GB" baseline="0" dirty="0" err="1" smtClean="0"/>
              <a:t>EventBElement</a:t>
            </a:r>
            <a:r>
              <a:rPr lang="en-GB" baseline="0" dirty="0" smtClean="0"/>
              <a:t> and add instances to any element’s extensions collection</a:t>
            </a:r>
          </a:p>
          <a:p>
            <a:r>
              <a:rPr lang="en-GB" baseline="0" dirty="0" smtClean="0"/>
              <a:t> add attribute maps to any elements attributes mapping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AC11-3618-6941-B5A8-F8B84D1957C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933825"/>
            <a:ext cx="84963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54" name="Picture 1038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/>
          <a:p>
            <a:r>
              <a:rPr lang="en-GB" smtClean="0"/>
              <a:t>Click icon to add chart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</p:spPr>
        <p:txBody>
          <a:bodyPr/>
          <a:lstStyle/>
          <a:p>
            <a:r>
              <a:rPr lang="en-GB" smtClean="0"/>
              <a:t>Click icon to add table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16/03/2013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6251" y="6519332"/>
            <a:ext cx="5492750" cy="3386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9375" y="0"/>
            <a:ext cx="9223375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1300" y="6590242"/>
            <a:ext cx="1282700" cy="26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GB"/>
          </a:p>
        </p:txBody>
      </p:sp>
      <p:pic>
        <p:nvPicPr>
          <p:cNvPr id="1035" name="Picture 11" descr="electronics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588125" y="260350"/>
            <a:ext cx="2166938" cy="863600"/>
          </a:xfrm>
          <a:prstGeom prst="rect">
            <a:avLst/>
          </a:prstGeom>
          <a:noFill/>
        </p:spPr>
      </p:pic>
      <p:pic>
        <p:nvPicPr>
          <p:cNvPr id="10" name="Picture 9" descr="print_colored_128.gif"/>
          <p:cNvPicPr>
            <a:picLocks noChangeAspect="1"/>
          </p:cNvPicPr>
          <p:nvPr userDrawn="1"/>
        </p:nvPicPr>
        <p:blipFill>
          <a:blip r:embed="rId17"/>
          <a:srcRect l="-11073" t="-16480"/>
          <a:stretch>
            <a:fillRect/>
          </a:stretch>
        </p:blipFill>
        <p:spPr>
          <a:xfrm>
            <a:off x="-90003" y="0"/>
            <a:ext cx="902803" cy="636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ts val="1000"/>
        </a:spcBef>
        <a:spcAft>
          <a:spcPts val="1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ts val="700"/>
        </a:spcBef>
        <a:spcAft>
          <a:spcPts val="7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"/>
        </a:spcBef>
        <a:spcAft>
          <a:spcPts val="5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deploy-project.e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020" y="2110700"/>
            <a:ext cx="8496300" cy="1109050"/>
          </a:xfrm>
        </p:spPr>
        <p:txBody>
          <a:bodyPr/>
          <a:lstStyle/>
          <a:p>
            <a:r>
              <a:rPr lang="en-GB" sz="4400" dirty="0" smtClean="0"/>
              <a:t>An </a:t>
            </a:r>
            <a:r>
              <a:rPr lang="en-GB" sz="4400" dirty="0" err="1" smtClean="0"/>
              <a:t>EMF</a:t>
            </a:r>
            <a:r>
              <a:rPr lang="en-GB" sz="4400" dirty="0" smtClean="0"/>
              <a:t> Framework for Event-</a:t>
            </a:r>
            <a:r>
              <a:rPr lang="en-GB" sz="4400" dirty="0" err="1" smtClean="0"/>
              <a:t>B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3086808"/>
            <a:ext cx="7310242" cy="1897064"/>
          </a:xfrm>
        </p:spPr>
        <p:txBody>
          <a:bodyPr/>
          <a:lstStyle/>
          <a:p>
            <a:r>
              <a:rPr lang="en-GB" sz="1800" dirty="0" smtClean="0"/>
              <a:t>Developed by:</a:t>
            </a:r>
          </a:p>
          <a:p>
            <a:r>
              <a:rPr lang="en-GB" sz="1800" dirty="0" smtClean="0"/>
              <a:t>	Colin Snook – </a:t>
            </a:r>
            <a:r>
              <a:rPr lang="en-GB" sz="1800" dirty="0" err="1" smtClean="0"/>
              <a:t>University of Southampton</a:t>
            </a:r>
            <a:r>
              <a:rPr lang="en-GB" sz="1800" dirty="0" smtClean="0"/>
              <a:t>,</a:t>
            </a:r>
          </a:p>
          <a:p>
            <a:r>
              <a:rPr lang="en-GB" sz="1800" dirty="0" err="1" smtClean="0"/>
              <a:t>	Fabian</a:t>
            </a:r>
            <a:r>
              <a:rPr lang="en-GB" sz="1800" dirty="0" smtClean="0"/>
              <a:t> Fritz – </a:t>
            </a:r>
            <a:r>
              <a:rPr lang="en-GB" sz="1800" dirty="0" err="1" smtClean="0"/>
              <a:t>Heinrich Heine University, Düsseldorf</a:t>
            </a:r>
            <a:r>
              <a:rPr lang="en-GB" sz="1800" dirty="0" smtClean="0"/>
              <a:t>,</a:t>
            </a:r>
          </a:p>
          <a:p>
            <a:r>
              <a:rPr lang="en-GB" sz="1800" dirty="0" smtClean="0"/>
              <a:t>	Alexei </a:t>
            </a:r>
            <a:r>
              <a:rPr lang="en-GB" sz="1800" dirty="0" err="1" smtClean="0"/>
              <a:t>Illiasov</a:t>
            </a:r>
            <a:r>
              <a:rPr lang="en-GB" sz="1800" dirty="0" smtClean="0"/>
              <a:t> – Newcastle University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844014" y="5602272"/>
            <a:ext cx="7299986" cy="12557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Deploy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Integrated Project </a:t>
            </a:r>
            <a:r>
              <a:rPr lang="en-US" sz="1200" dirty="0" err="1"/>
              <a:t>IST</a:t>
            </a:r>
            <a:r>
              <a:rPr lang="en-US" sz="1200" dirty="0"/>
              <a:t> 214158</a:t>
            </a:r>
          </a:p>
          <a:p>
            <a:pPr lvl="2">
              <a:lnSpc>
                <a:spcPct val="80000"/>
              </a:lnSpc>
            </a:pPr>
            <a:r>
              <a:rPr lang="en-GB" sz="1200" i="1" dirty="0">
                <a:solidFill>
                  <a:schemeClr val="accent6">
                    <a:lumMod val="50000"/>
                  </a:schemeClr>
                </a:solidFill>
              </a:rPr>
              <a:t>Industrial deployment of advanced system engineering methods for high productivity and dependability </a:t>
            </a:r>
          </a:p>
          <a:p>
            <a:pPr lvl="2">
              <a:lnSpc>
                <a:spcPct val="80000"/>
              </a:lnSpc>
            </a:pPr>
            <a:r>
              <a:rPr lang="en-GB" sz="1200" i="1" dirty="0"/>
              <a:t> </a:t>
            </a:r>
            <a:r>
              <a:rPr lang="en-US" sz="1200" dirty="0">
                <a:hlinkClick r:id="rId3"/>
              </a:rPr>
              <a:t>www.deploy-project.eu</a:t>
            </a:r>
            <a:endParaRPr lang="en-US" sz="1200" dirty="0"/>
          </a:p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Mechanism</a:t>
            </a:r>
            <a:endParaRPr lang="en-GB" dirty="0"/>
          </a:p>
        </p:txBody>
      </p:sp>
      <p:pic>
        <p:nvPicPr>
          <p:cNvPr id="4" name="Content Placeholder 3" descr="EMFcore2extensions.gif"/>
          <p:cNvPicPr>
            <a:picLocks noGrp="1" noChangeAspect="1"/>
          </p:cNvPicPr>
          <p:nvPr>
            <p:ph idx="1"/>
          </p:nvPr>
        </p:nvPicPr>
        <p:blipFill>
          <a:blip r:embed="rId3"/>
          <a:srcRect l="-9660" r="-9660"/>
          <a:stretch>
            <a:fillRect/>
          </a:stretch>
        </p:blipFill>
        <p:spPr>
          <a:xfrm>
            <a:off x="1" y="1870848"/>
            <a:ext cx="9088618" cy="4998390"/>
          </a:xfrm>
        </p:spPr>
      </p:pic>
      <p:sp>
        <p:nvSpPr>
          <p:cNvPr id="5" name="TextBox 4"/>
          <p:cNvSpPr txBox="1"/>
          <p:nvPr/>
        </p:nvSpPr>
        <p:spPr>
          <a:xfrm>
            <a:off x="4384808" y="2300478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EMF map facility:</a:t>
            </a:r>
          </a:p>
          <a:p>
            <a:r>
              <a:rPr lang="en-GB"/>
              <a:t>Attributes can be retrieved by key</a:t>
            </a:r>
          </a:p>
          <a:p>
            <a:r>
              <a:rPr lang="en-GB"/>
              <a:t>(key = rodin attribute ID)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762" y="5544145"/>
            <a:ext cx="308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Attribute types reflect Rodin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40493" y="3618477"/>
            <a:ext cx="1102313" cy="33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996103" y="4702852"/>
            <a:ext cx="1114294" cy="958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6016" y="5763176"/>
            <a:ext cx="967064" cy="45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4595" y="6038754"/>
            <a:ext cx="286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(e.g. Camille Text : String)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1382" y="6034815"/>
            <a:ext cx="664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/>
              <a:t>Abstract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Mechanism</a:t>
            </a:r>
            <a:endParaRPr lang="en-GB" dirty="0"/>
          </a:p>
        </p:txBody>
      </p:sp>
      <p:pic>
        <p:nvPicPr>
          <p:cNvPr id="4" name="Content Placeholder 3" descr="EMFcore2extensions.gif"/>
          <p:cNvPicPr>
            <a:picLocks noGrp="1" noChangeAspect="1"/>
          </p:cNvPicPr>
          <p:nvPr>
            <p:ph idx="1"/>
          </p:nvPr>
        </p:nvPicPr>
        <p:blipFill>
          <a:blip r:embed="rId3"/>
          <a:srcRect l="-9660" r="-9660"/>
          <a:stretch>
            <a:fillRect/>
          </a:stretch>
        </p:blipFill>
        <p:spPr>
          <a:xfrm>
            <a:off x="1" y="1859610"/>
            <a:ext cx="9088618" cy="4998390"/>
          </a:xfrm>
        </p:spPr>
      </p:pic>
      <p:sp>
        <p:nvSpPr>
          <p:cNvPr id="8" name="TextBox 7"/>
          <p:cNvSpPr txBox="1"/>
          <p:nvPr/>
        </p:nvSpPr>
        <p:spPr>
          <a:xfrm>
            <a:off x="3566799" y="5340458"/>
            <a:ext cx="303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Any element can be given new children by subtyping AbstractExtension. </a:t>
            </a:r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2467953" y="5802122"/>
            <a:ext cx="1098847" cy="320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1382" y="6034815"/>
            <a:ext cx="664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/>
              <a:t>Abstract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56" y="2601020"/>
            <a:ext cx="7188485" cy="3755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Mechanism -</a:t>
            </a:r>
            <a:br>
              <a:rPr lang="en-GB" dirty="0" smtClean="0"/>
            </a:br>
            <a:r>
              <a:rPr lang="en-GB" dirty="0" smtClean="0"/>
              <a:t>restricting new children’s parents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9726" y="4812909"/>
            <a:ext cx="313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Modified JET code templates adjust child providers if this annotation is present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</a:t>
            </a:r>
            <a:endParaRPr lang="en-GB" dirty="0"/>
          </a:p>
        </p:txBody>
      </p:sp>
      <p:pic>
        <p:nvPicPr>
          <p:cNvPr id="4" name="Content Placeholder 3" descr="EMFcore3project.gif"/>
          <p:cNvPicPr>
            <a:picLocks noGrp="1" noChangeAspect="1"/>
          </p:cNvPicPr>
          <p:nvPr>
            <p:ph idx="1"/>
          </p:nvPr>
        </p:nvPicPr>
        <p:blipFill>
          <a:blip r:embed="rId3"/>
          <a:srcRect t="-3538" b="-3538"/>
          <a:stretch>
            <a:fillRect/>
          </a:stretch>
        </p:blipFill>
        <p:spPr>
          <a:xfrm>
            <a:off x="1094044" y="2507490"/>
            <a:ext cx="6558731" cy="3176426"/>
          </a:xfrm>
        </p:spPr>
      </p:pic>
      <p:sp>
        <p:nvSpPr>
          <p:cNvPr id="5" name="TextBox 4"/>
          <p:cNvSpPr txBox="1"/>
          <p:nvPr/>
        </p:nvSpPr>
        <p:spPr>
          <a:xfrm>
            <a:off x="5181600" y="3200400"/>
            <a:ext cx="289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concrete classes inherit </a:t>
            </a:r>
          </a:p>
          <a:p>
            <a:r>
              <a:rPr lang="en-GB" dirty="0" smtClean="0"/>
              <a:t>from an abstract one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514601" y="3523566"/>
            <a:ext cx="2590800" cy="743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</a:t>
            </a:r>
            <a:endParaRPr lang="en-GB" dirty="0"/>
          </a:p>
        </p:txBody>
      </p:sp>
      <p:pic>
        <p:nvPicPr>
          <p:cNvPr id="6" name="Content Placeholder 5" descr="EMFmachine1.gif"/>
          <p:cNvPicPr>
            <a:picLocks noGrp="1" noChangeAspect="1"/>
          </p:cNvPicPr>
          <p:nvPr>
            <p:ph idx="1"/>
          </p:nvPr>
        </p:nvPicPr>
        <p:blipFill>
          <a:blip r:embed="rId3"/>
          <a:srcRect l="-32900" r="-3290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pic>
        <p:nvPicPr>
          <p:cNvPr id="4" name="Content Placeholder 3" descr="EMFevent1.gif"/>
          <p:cNvPicPr>
            <a:picLocks noGrp="1" noChangeAspect="1"/>
          </p:cNvPicPr>
          <p:nvPr>
            <p:ph idx="1"/>
          </p:nvPr>
        </p:nvPicPr>
        <p:blipFill>
          <a:blip r:embed="rId3"/>
          <a:srcRect l="-32670" r="-32670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pic>
        <p:nvPicPr>
          <p:cNvPr id="6" name="Content Placeholder 5" descr="EMFcontext1.gif"/>
          <p:cNvPicPr>
            <a:picLocks noGrp="1" noChangeAspect="1"/>
          </p:cNvPicPr>
          <p:nvPr>
            <p:ph idx="1"/>
          </p:nvPr>
        </p:nvPicPr>
        <p:blipFill>
          <a:blip r:embed="rId3"/>
          <a:srcRect t="-9059" b="-9059"/>
          <a:stretch>
            <a:fillRect/>
          </a:stretch>
        </p:blipFill>
        <p:spPr>
          <a:xfrm>
            <a:off x="595286" y="2142595"/>
            <a:ext cx="7582863" cy="3672418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Inter-Resource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</a:t>
            </a:r>
            <a:r>
              <a:rPr lang="en-GB" dirty="0" err="1" smtClean="0"/>
              <a:t>efines</a:t>
            </a:r>
            <a:r>
              <a:rPr lang="en-GB" dirty="0" smtClean="0"/>
              <a:t> Machine, Refines Event, Sees Context</a:t>
            </a:r>
          </a:p>
          <a:p>
            <a:r>
              <a:rPr lang="en-GB" dirty="0" smtClean="0"/>
              <a:t>Some tools work on multiple resources</a:t>
            </a:r>
          </a:p>
          <a:p>
            <a:pPr lvl="1"/>
            <a:r>
              <a:rPr lang="en-US" dirty="0" err="1" smtClean="0"/>
              <a:t>N</a:t>
            </a:r>
            <a:r>
              <a:rPr lang="en-GB" dirty="0" err="1" smtClean="0"/>
              <a:t>eed</a:t>
            </a:r>
            <a:r>
              <a:rPr lang="en-GB" dirty="0" smtClean="0"/>
              <a:t> direct model references</a:t>
            </a:r>
          </a:p>
          <a:p>
            <a:pPr lvl="1"/>
            <a:r>
              <a:rPr lang="en-GB" dirty="0" err="1" smtClean="0"/>
              <a:t>EMF</a:t>
            </a:r>
            <a:r>
              <a:rPr lang="en-GB" dirty="0" smtClean="0"/>
              <a:t> proxy facilities for resolving/loading when needed</a:t>
            </a:r>
          </a:p>
          <a:p>
            <a:r>
              <a:rPr lang="en-GB" dirty="0" smtClean="0"/>
              <a:t>Some tools work on a single resource</a:t>
            </a:r>
          </a:p>
          <a:p>
            <a:pPr lvl="1"/>
            <a:r>
              <a:rPr lang="en-GB" dirty="0" smtClean="0"/>
              <a:t>Don’t want to load referenced resources</a:t>
            </a:r>
          </a:p>
          <a:p>
            <a:pPr lvl="1"/>
            <a:r>
              <a:rPr lang="en-GB" dirty="0" smtClean="0"/>
              <a:t>Leave proxies unresolved</a:t>
            </a:r>
          </a:p>
          <a:p>
            <a:pPr lvl="1"/>
            <a:r>
              <a:rPr lang="en-GB" dirty="0" smtClean="0"/>
              <a:t>Often they  are un-resolvable (i.e. do not exist)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Solution </a:t>
            </a:r>
            <a:r>
              <a:rPr lang="en-US" dirty="0" smtClean="0"/>
              <a:t>–</a:t>
            </a:r>
            <a:r>
              <a:rPr lang="en-GB" dirty="0" smtClean="0"/>
              <a:t> Dual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List of References (</a:t>
            </a:r>
            <a:r>
              <a:rPr lang="en-GB" dirty="0" err="1" smtClean="0"/>
              <a:t>EMF</a:t>
            </a:r>
            <a:r>
              <a:rPr lang="en-GB" dirty="0" smtClean="0"/>
              <a:t> proxies)</a:t>
            </a:r>
          </a:p>
          <a:p>
            <a:pPr lvl="1"/>
            <a:r>
              <a:rPr lang="en-GB" dirty="0" smtClean="0"/>
              <a:t>Use Lazy proxy construction</a:t>
            </a:r>
          </a:p>
          <a:p>
            <a:pPr lvl="1"/>
            <a:r>
              <a:rPr lang="en-US" dirty="0" smtClean="0"/>
              <a:t>URI fragment = reference name	(persisted)</a:t>
            </a:r>
          </a:p>
          <a:p>
            <a:pPr lvl="1"/>
            <a:r>
              <a:rPr lang="en-US" dirty="0" smtClean="0"/>
              <a:t>When resolve attempted….</a:t>
            </a:r>
          </a:p>
          <a:p>
            <a:pPr lvl="1"/>
            <a:r>
              <a:rPr lang="en-US" dirty="0" smtClean="0"/>
              <a:t>… A</a:t>
            </a:r>
            <a:r>
              <a:rPr lang="en-GB" dirty="0" err="1" smtClean="0"/>
              <a:t>utomatically</a:t>
            </a:r>
            <a:r>
              <a:rPr lang="en-GB" dirty="0" smtClean="0"/>
              <a:t> construct rest of URI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Project/resource from containing component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Names </a:t>
            </a:r>
          </a:p>
          <a:p>
            <a:pPr lvl="1"/>
            <a:r>
              <a:rPr lang="en-US" dirty="0" smtClean="0"/>
              <a:t>Transient (no storage)</a:t>
            </a:r>
          </a:p>
          <a:p>
            <a:pPr lvl="1"/>
            <a:r>
              <a:rPr lang="en-US" dirty="0" smtClean="0"/>
              <a:t>Derived from proxy fragments (by getter)</a:t>
            </a:r>
          </a:p>
          <a:p>
            <a:pPr lvl="1"/>
            <a:r>
              <a:rPr lang="en-US" dirty="0" smtClean="0"/>
              <a:t>Can be edited .. </a:t>
            </a:r>
            <a:r>
              <a:rPr lang="en-US" dirty="0" err="1" smtClean="0"/>
              <a:t>Notifies</a:t>
            </a:r>
            <a:r>
              <a:rPr lang="en-US" dirty="0" smtClean="0"/>
              <a:t> parent …</a:t>
            </a:r>
          </a:p>
          <a:p>
            <a:pPr lvl="1"/>
            <a:r>
              <a:rPr lang="en-US" dirty="0" smtClean="0"/>
              <a:t>.. Proxy fragments kept in step (even if not resolvable)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</a:t>
            </a:r>
            <a:endParaRPr lang="en-GB" dirty="0"/>
          </a:p>
        </p:txBody>
      </p:sp>
      <p:pic>
        <p:nvPicPr>
          <p:cNvPr id="6" name="Content Placeholder 5" descr="EMFmachine1.gif"/>
          <p:cNvPicPr>
            <a:picLocks noGrp="1" noChangeAspect="1"/>
          </p:cNvPicPr>
          <p:nvPr>
            <p:ph idx="1"/>
          </p:nvPr>
        </p:nvPicPr>
        <p:blipFill>
          <a:blip r:embed="rId3"/>
          <a:srcRect l="-32900" r="-32900"/>
          <a:stretch>
            <a:fillRect/>
          </a:stretch>
        </p:blipFill>
        <p:spPr/>
      </p:pic>
      <p:cxnSp>
        <p:nvCxnSpPr>
          <p:cNvPr id="5" name="Straight Arrow Connector 4"/>
          <p:cNvCxnSpPr/>
          <p:nvPr/>
        </p:nvCxnSpPr>
        <p:spPr>
          <a:xfrm>
            <a:off x="897129" y="321828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5247" y="3959987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Eclipse Modelling Framework	 (Ed Merks et al.)</a:t>
            </a:r>
          </a:p>
          <a:p>
            <a:r>
              <a:rPr lang="en-GB" dirty="0" smtClean="0"/>
              <a:t>Meta-modelling notation 		(abstract syntax)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G</a:t>
            </a:r>
            <a:r>
              <a:rPr lang="en-GB" dirty="0" err="1" smtClean="0"/>
              <a:t>enerator</a:t>
            </a:r>
            <a:endParaRPr lang="en-GB" dirty="0" smtClean="0"/>
          </a:p>
          <a:p>
            <a:pPr lvl="1"/>
            <a:r>
              <a:rPr lang="en-GB" dirty="0" smtClean="0"/>
              <a:t>Model repository 	(database)</a:t>
            </a:r>
          </a:p>
          <a:p>
            <a:pPr lvl="1"/>
            <a:r>
              <a:rPr lang="en-GB" dirty="0" smtClean="0"/>
              <a:t>Edit support	(providers)</a:t>
            </a:r>
          </a:p>
          <a:p>
            <a:r>
              <a:rPr lang="en-US" dirty="0" smtClean="0"/>
              <a:t>Runtime Support for building tools:</a:t>
            </a:r>
          </a:p>
          <a:p>
            <a:pPr lvl="1"/>
            <a:r>
              <a:rPr lang="en-US" dirty="0" err="1" smtClean="0"/>
              <a:t>C</a:t>
            </a:r>
            <a:r>
              <a:rPr lang="en-GB" dirty="0" err="1" smtClean="0"/>
              <a:t>ommand</a:t>
            </a:r>
            <a:r>
              <a:rPr lang="en-GB" dirty="0" smtClean="0"/>
              <a:t> framework, Persistence, Dynamic (programmatic) </a:t>
            </a:r>
            <a:r>
              <a:rPr lang="en-GB" dirty="0" err="1" smtClean="0"/>
              <a:t>EMF</a:t>
            </a:r>
            <a:endParaRPr lang="en-GB" dirty="0" smtClean="0"/>
          </a:p>
          <a:p>
            <a:r>
              <a:rPr lang="en-GB" dirty="0" smtClean="0"/>
              <a:t>Lots of related technologies</a:t>
            </a:r>
          </a:p>
          <a:p>
            <a:pPr lvl="1"/>
            <a:r>
              <a:rPr lang="en-GB" dirty="0" smtClean="0"/>
              <a:t>Compare/merge, M2M, M2Text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Persistence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Overrides </a:t>
            </a:r>
            <a:r>
              <a:rPr lang="en-GB" dirty="0" err="1" smtClean="0"/>
              <a:t>E</a:t>
            </a:r>
            <a:r>
              <a:rPr lang="en-US" dirty="0" smtClean="0"/>
              <a:t>MF’s</a:t>
            </a:r>
            <a:r>
              <a:rPr lang="en-GB" dirty="0" smtClean="0"/>
              <a:t> default </a:t>
            </a:r>
            <a:r>
              <a:rPr lang="en-GB" dirty="0" err="1" smtClean="0"/>
              <a:t>XMI</a:t>
            </a:r>
            <a:r>
              <a:rPr lang="en-GB" dirty="0" smtClean="0"/>
              <a:t> persistence</a:t>
            </a:r>
          </a:p>
          <a:p>
            <a:r>
              <a:rPr lang="en-GB" dirty="0" smtClean="0"/>
              <a:t>Load and Save into Rodin DB via API</a:t>
            </a:r>
          </a:p>
          <a:p>
            <a:r>
              <a:rPr lang="en-GB" dirty="0" smtClean="0"/>
              <a:t>Synchronisers for each element type</a:t>
            </a:r>
          </a:p>
          <a:p>
            <a:pPr lvl="1"/>
            <a:r>
              <a:rPr lang="en-GB" dirty="0" smtClean="0"/>
              <a:t>Registered via extension point</a:t>
            </a:r>
          </a:p>
          <a:p>
            <a:pPr lvl="1"/>
            <a:r>
              <a:rPr lang="en-GB" dirty="0" smtClean="0"/>
              <a:t>Allows for new elements to be defined by </a:t>
            </a:r>
            <a:r>
              <a:rPr lang="en-GB" dirty="0" err="1" smtClean="0"/>
              <a:t>plugins</a:t>
            </a:r>
            <a:endParaRPr lang="en-GB" dirty="0" smtClean="0"/>
          </a:p>
          <a:p>
            <a:pPr lvl="1"/>
            <a:r>
              <a:rPr lang="en-GB" dirty="0" smtClean="0"/>
              <a:t>Volatile extensions (no synchroniser)</a:t>
            </a:r>
          </a:p>
          <a:p>
            <a:r>
              <a:rPr lang="en-GB" dirty="0" smtClean="0"/>
              <a:t>Attributes</a:t>
            </a:r>
          </a:p>
          <a:p>
            <a:pPr lvl="1"/>
            <a:r>
              <a:rPr lang="en-US" dirty="0" smtClean="0"/>
              <a:t>Can be Dealt with explicitly in </a:t>
            </a:r>
            <a:r>
              <a:rPr lang="en-US" dirty="0" err="1" smtClean="0"/>
              <a:t>Synchroniser</a:t>
            </a:r>
            <a:r>
              <a:rPr lang="en-US" dirty="0" smtClean="0"/>
              <a:t>… or</a:t>
            </a:r>
          </a:p>
          <a:p>
            <a:pPr lvl="1"/>
            <a:r>
              <a:rPr lang="en-US" dirty="0" smtClean="0"/>
              <a:t>Left to </a:t>
            </a:r>
            <a:r>
              <a:rPr lang="en-US" dirty="0" err="1" smtClean="0"/>
              <a:t>G</a:t>
            </a:r>
            <a:r>
              <a:rPr lang="en-GB" dirty="0" err="1" smtClean="0"/>
              <a:t>eneric</a:t>
            </a:r>
            <a:r>
              <a:rPr lang="en-GB" dirty="0" smtClean="0"/>
              <a:t> Attribute handler </a:t>
            </a:r>
          </a:p>
          <a:p>
            <a:pPr lvl="1"/>
            <a:r>
              <a:rPr lang="en-GB" dirty="0"/>
              <a:t>Nothing is lost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Persistence – to XMI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May wish to store components outside of Rodin DB</a:t>
            </a:r>
          </a:p>
          <a:p>
            <a:r>
              <a:rPr lang="en-GB"/>
              <a:t>Option to load/save using EMF’s XMI serialisation</a:t>
            </a:r>
          </a:p>
          <a:p>
            <a:r>
              <a:rPr lang="en-GB"/>
              <a:t>E.g. copy in SVN for teamworking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 bwMode="auto">
          <a:xfrm>
            <a:off x="323850" y="4221846"/>
            <a:ext cx="7310242" cy="138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000"/>
              </a:spcBef>
              <a:spcAft>
                <a:spcPts val="1000"/>
              </a:spcAft>
              <a:buFontTx/>
              <a:buNone/>
              <a:defRPr sz="35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1213" indent="-288925" algn="l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228600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27188" indent="-228600" algn="l" rtl="0" eaLnBrk="1" fontAlgn="base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"/>
              </a:spcBef>
              <a:spcAft>
                <a:spcPts val="5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smtClean="0"/>
              <a:t>Developed by:</a:t>
            </a:r>
          </a:p>
          <a:p>
            <a:r>
              <a:rPr lang="en-GB" sz="1800" dirty="0" smtClean="0"/>
              <a:t>	Colin Snook and Vitaly Savicks – </a:t>
            </a:r>
            <a:r>
              <a:rPr lang="en-GB" sz="1800" dirty="0" err="1" smtClean="0"/>
              <a:t>University of Southampton</a:t>
            </a:r>
            <a:r>
              <a:rPr lang="en-GB" sz="18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4735" y="2123985"/>
            <a:ext cx="8496300" cy="141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5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GB" sz="4400" dirty="0" smtClean="0"/>
              <a:t>A Framework for Diagrammatic Modelling Extensions in Rodin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252612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9329"/>
            <a:ext cx="6420819" cy="78830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b="0"/>
              <a:t>Extending Event-B (1)</a:t>
            </a:r>
          </a:p>
        </p:txBody>
      </p:sp>
      <p:sp>
        <p:nvSpPr>
          <p:cNvPr id="48" name="Shape 48"/>
          <p:cNvSpPr/>
          <p:nvPr/>
        </p:nvSpPr>
        <p:spPr>
          <a:xfrm>
            <a:off x="457200" y="5050917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3000"/>
              <a:t>Rodin Platform</a:t>
            </a:r>
          </a:p>
        </p:txBody>
      </p:sp>
      <p:sp>
        <p:nvSpPr>
          <p:cNvPr id="49" name="Shape 49"/>
          <p:cNvSpPr/>
          <p:nvPr/>
        </p:nvSpPr>
        <p:spPr>
          <a:xfrm>
            <a:off x="457200" y="3537792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Event-B Core</a:t>
            </a:r>
          </a:p>
        </p:txBody>
      </p:sp>
      <p:sp>
        <p:nvSpPr>
          <p:cNvPr id="50" name="Shape 50"/>
          <p:cNvSpPr/>
          <p:nvPr/>
        </p:nvSpPr>
        <p:spPr>
          <a:xfrm>
            <a:off x="457200" y="2038692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EMF Event-B Core</a:t>
            </a:r>
          </a:p>
        </p:txBody>
      </p:sp>
      <p:sp>
        <p:nvSpPr>
          <p:cNvPr id="51" name="Shape 51"/>
          <p:cNvSpPr/>
          <p:nvPr/>
        </p:nvSpPr>
        <p:spPr>
          <a:xfrm>
            <a:off x="6251326" y="2033292"/>
            <a:ext cx="2435400" cy="4366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New Extension</a:t>
            </a:r>
          </a:p>
        </p:txBody>
      </p:sp>
      <p:sp>
        <p:nvSpPr>
          <p:cNvPr id="52" name="Shape 52"/>
          <p:cNvSpPr/>
          <p:nvPr/>
        </p:nvSpPr>
        <p:spPr>
          <a:xfrm>
            <a:off x="4206625" y="2280492"/>
            <a:ext cx="1851600" cy="87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1800"/>
              <a:t>EMF</a:t>
            </a:r>
          </a:p>
        </p:txBody>
      </p:sp>
      <p:sp>
        <p:nvSpPr>
          <p:cNvPr id="53" name="Shape 53"/>
          <p:cNvSpPr/>
          <p:nvPr/>
        </p:nvSpPr>
        <p:spPr>
          <a:xfrm>
            <a:off x="4206625" y="3779592"/>
            <a:ext cx="1851600" cy="87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Rodin DB</a:t>
            </a:r>
          </a:p>
        </p:txBody>
      </p:sp>
    </p:spTree>
    <p:extLst>
      <p:ext uri="{BB962C8B-B14F-4D97-AF65-F5344CB8AC3E}">
        <p14:creationId xmlns:p14="http://schemas.microsoft.com/office/powerpoint/2010/main" val="24296374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443296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buNone/>
            </a:pPr>
            <a:r>
              <a:rPr lang="en" b="0"/>
              <a:t>Extending Event-B (2)</a:t>
            </a:r>
          </a:p>
        </p:txBody>
      </p:sp>
      <p:sp>
        <p:nvSpPr>
          <p:cNvPr id="59" name="Shape 59"/>
          <p:cNvSpPr/>
          <p:nvPr/>
        </p:nvSpPr>
        <p:spPr>
          <a:xfrm>
            <a:off x="457200" y="5050917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Rodin Platform</a:t>
            </a:r>
          </a:p>
        </p:txBody>
      </p:sp>
      <p:sp>
        <p:nvSpPr>
          <p:cNvPr id="60" name="Shape 60"/>
          <p:cNvSpPr/>
          <p:nvPr/>
        </p:nvSpPr>
        <p:spPr>
          <a:xfrm>
            <a:off x="457200" y="3537792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Event-B Core</a:t>
            </a:r>
          </a:p>
        </p:txBody>
      </p:sp>
      <p:sp>
        <p:nvSpPr>
          <p:cNvPr id="61" name="Shape 61"/>
          <p:cNvSpPr/>
          <p:nvPr/>
        </p:nvSpPr>
        <p:spPr>
          <a:xfrm>
            <a:off x="457200" y="2038692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EMF Event-B Core</a:t>
            </a:r>
          </a:p>
        </p:txBody>
      </p:sp>
      <p:sp>
        <p:nvSpPr>
          <p:cNvPr id="62" name="Shape 62"/>
          <p:cNvSpPr/>
          <p:nvPr/>
        </p:nvSpPr>
        <p:spPr>
          <a:xfrm>
            <a:off x="6251326" y="2033292"/>
            <a:ext cx="2435400" cy="13449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New Extension</a:t>
            </a:r>
          </a:p>
        </p:txBody>
      </p:sp>
      <p:sp>
        <p:nvSpPr>
          <p:cNvPr id="63" name="Shape 63"/>
          <p:cNvSpPr/>
          <p:nvPr/>
        </p:nvSpPr>
        <p:spPr>
          <a:xfrm rot="10800000">
            <a:off x="4206598" y="3537867"/>
            <a:ext cx="3147600" cy="1036800"/>
          </a:xfrm>
          <a:prstGeom prst="bentArrow">
            <a:avLst>
              <a:gd name="adj1" fmla="val 48589"/>
              <a:gd name="adj2" fmla="val 40606"/>
              <a:gd name="adj3" fmla="val 25000"/>
              <a:gd name="adj4" fmla="val 0"/>
            </a:avLst>
          </a:prstGeom>
          <a:solidFill>
            <a:srgbClr val="FFFFFF"/>
          </a:solidFill>
          <a:ln w="19050" cap="flat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139800" y="3905452"/>
            <a:ext cx="1970100" cy="503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1800"/>
              <a:t>EMF Translation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4206625" y="2280492"/>
            <a:ext cx="1851600" cy="87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EMF</a:t>
            </a:r>
          </a:p>
        </p:txBody>
      </p:sp>
      <p:sp>
        <p:nvSpPr>
          <p:cNvPr id="66" name="Shape 66"/>
          <p:cNvSpPr/>
          <p:nvPr/>
        </p:nvSpPr>
        <p:spPr>
          <a:xfrm rot="10800000">
            <a:off x="4206372" y="3539517"/>
            <a:ext cx="3945599" cy="2548199"/>
          </a:xfrm>
          <a:prstGeom prst="bentArrow">
            <a:avLst>
              <a:gd name="adj1" fmla="val 21670"/>
              <a:gd name="adj2" fmla="val 17566"/>
              <a:gd name="adj3" fmla="val 10743"/>
              <a:gd name="adj4" fmla="val 0"/>
            </a:avLst>
          </a:prstGeom>
          <a:solidFill>
            <a:srgbClr val="FFFFFF"/>
          </a:solidFill>
          <a:ln w="19050" cap="flat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495998" y="5387477"/>
            <a:ext cx="3649500" cy="503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Persistence as String</a:t>
            </a:r>
          </a:p>
        </p:txBody>
      </p:sp>
    </p:spTree>
    <p:extLst>
      <p:ext uri="{BB962C8B-B14F-4D97-AF65-F5344CB8AC3E}">
        <p14:creationId xmlns:p14="http://schemas.microsoft.com/office/powerpoint/2010/main" val="13482982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49948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b="0"/>
              <a:t>Refinement</a:t>
            </a:r>
            <a:r>
              <a:rPr lang="en-GB" b="0"/>
              <a:t> Participant</a:t>
            </a:r>
            <a:endParaRPr lang="en" b="0"/>
          </a:p>
        </p:txBody>
      </p:sp>
      <p:sp>
        <p:nvSpPr>
          <p:cNvPr id="105" name="Shape 105"/>
          <p:cNvSpPr/>
          <p:nvPr/>
        </p:nvSpPr>
        <p:spPr>
          <a:xfrm>
            <a:off x="5472900" y="1819875"/>
            <a:ext cx="3213900" cy="1613999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(EMF Event-B Core Extension)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Abstract Extension Refiner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Provides generic deep clone of abstract mode</a:t>
            </a:r>
          </a:p>
        </p:txBody>
      </p:sp>
      <p:sp>
        <p:nvSpPr>
          <p:cNvPr id="106" name="Shape 106"/>
          <p:cNvSpPr/>
          <p:nvPr/>
        </p:nvSpPr>
        <p:spPr>
          <a:xfrm>
            <a:off x="778769" y="5439632"/>
            <a:ext cx="2432099" cy="10424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(Rodin Platform)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Extensible Refinement Tool</a:t>
            </a:r>
          </a:p>
        </p:txBody>
      </p:sp>
      <p:sp>
        <p:nvSpPr>
          <p:cNvPr id="107" name="Shape 107"/>
          <p:cNvSpPr/>
          <p:nvPr/>
        </p:nvSpPr>
        <p:spPr>
          <a:xfrm>
            <a:off x="616394" y="1819875"/>
            <a:ext cx="2702700" cy="1984799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(My New Extension)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New Refinement Participant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Defines how to handle references</a:t>
            </a:r>
          </a:p>
        </p:txBody>
      </p:sp>
      <p:sp>
        <p:nvSpPr>
          <p:cNvPr id="108" name="Shape 108"/>
          <p:cNvSpPr/>
          <p:nvPr/>
        </p:nvSpPr>
        <p:spPr>
          <a:xfrm>
            <a:off x="3528450" y="2146950"/>
            <a:ext cx="1851600" cy="87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inherits</a:t>
            </a:r>
          </a:p>
        </p:txBody>
      </p:sp>
      <p:sp>
        <p:nvSpPr>
          <p:cNvPr id="109" name="Shape 109"/>
          <p:cNvSpPr/>
          <p:nvPr/>
        </p:nvSpPr>
        <p:spPr>
          <a:xfrm rot="5400000">
            <a:off x="1274369" y="4096073"/>
            <a:ext cx="1440900" cy="10553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extension</a:t>
            </a:r>
          </a:p>
          <a:p>
            <a:pPr lvl="0" algn="ctr" rtl="0">
              <a:buNone/>
            </a:pPr>
            <a:r>
              <a:rPr lang="en" sz="1800"/>
              <a:t> pt.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637179" y="4382827"/>
            <a:ext cx="3419100" cy="225884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References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1) Vertical - reference to corresponding abstract element (e.g. refines)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2) Horizontal - reference cloned within new refined model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769950" y="3534075"/>
            <a:ext cx="1776599" cy="106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554932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 bwMode="auto">
          <a:xfrm>
            <a:off x="323850" y="4221846"/>
            <a:ext cx="7310242" cy="138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000"/>
              </a:spcBef>
              <a:spcAft>
                <a:spcPts val="1000"/>
              </a:spcAft>
              <a:buFontTx/>
              <a:buNone/>
              <a:defRPr sz="35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1213" indent="-288925" algn="l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228600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27188" indent="-228600" algn="l" rtl="0" eaLnBrk="1" fontAlgn="base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"/>
              </a:spcBef>
              <a:spcAft>
                <a:spcPts val="5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smtClean="0"/>
              <a:t>Developed by:</a:t>
            </a:r>
          </a:p>
          <a:p>
            <a:r>
              <a:rPr lang="en-GB" sz="1800" dirty="0" smtClean="0"/>
              <a:t>	Colin Snook and Vitaly Savicks – </a:t>
            </a:r>
            <a:r>
              <a:rPr lang="en-GB" sz="1800" dirty="0" err="1" smtClean="0"/>
              <a:t>University of Southampton</a:t>
            </a:r>
            <a:r>
              <a:rPr lang="en-GB" sz="18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4735" y="2123985"/>
            <a:ext cx="8496300" cy="141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5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2"/>
                </a:solidFill>
                <a:latin typeface="Georgia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GB" sz="4400" dirty="0" smtClean="0"/>
              <a:t>A Framework for Diagrammatic Modelling Extensions in Rodin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771370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308433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b="0"/>
              <a:t>Now we want Diagrams!</a:t>
            </a:r>
          </a:p>
        </p:txBody>
      </p:sp>
      <p:sp>
        <p:nvSpPr>
          <p:cNvPr id="73" name="Shape 73"/>
          <p:cNvSpPr/>
          <p:nvPr/>
        </p:nvSpPr>
        <p:spPr>
          <a:xfrm>
            <a:off x="457200" y="2038692"/>
            <a:ext cx="3386999" cy="13574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EMF Event-B Core</a:t>
            </a:r>
          </a:p>
        </p:txBody>
      </p:sp>
      <p:sp>
        <p:nvSpPr>
          <p:cNvPr id="74" name="Shape 74"/>
          <p:cNvSpPr/>
          <p:nvPr/>
        </p:nvSpPr>
        <p:spPr>
          <a:xfrm>
            <a:off x="4206625" y="2280492"/>
            <a:ext cx="1851600" cy="87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EMF</a:t>
            </a:r>
          </a:p>
        </p:txBody>
      </p:sp>
      <p:sp>
        <p:nvSpPr>
          <p:cNvPr id="75" name="Shape 75"/>
          <p:cNvSpPr/>
          <p:nvPr/>
        </p:nvSpPr>
        <p:spPr>
          <a:xfrm>
            <a:off x="6251326" y="2033292"/>
            <a:ext cx="2435400" cy="13449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Diagram Extension</a:t>
            </a:r>
          </a:p>
        </p:txBody>
      </p:sp>
      <p:sp>
        <p:nvSpPr>
          <p:cNvPr id="76" name="Shape 76"/>
          <p:cNvSpPr/>
          <p:nvPr/>
        </p:nvSpPr>
        <p:spPr>
          <a:xfrm rot="10800000">
            <a:off x="471149" y="3644117"/>
            <a:ext cx="8201700" cy="2883000"/>
          </a:xfrm>
          <a:prstGeom prst="wedgeRoundRectCallout">
            <a:avLst>
              <a:gd name="adj1" fmla="val -33333"/>
              <a:gd name="adj2" fmla="val 67171"/>
              <a:gd name="adj3" fmla="val 0"/>
            </a:avLst>
          </a:prstGeom>
          <a:solidFill>
            <a:srgbClr val="EAD1DC">
              <a:alpha val="53080"/>
            </a:srgbClr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1399600" y="4351067"/>
            <a:ext cx="2057400" cy="1469099"/>
            <a:chOff x="1399600" y="4142800"/>
            <a:chExt cx="2057400" cy="1469099"/>
          </a:xfrm>
        </p:grpSpPr>
        <p:sp>
          <p:nvSpPr>
            <p:cNvPr id="78" name="Shape 78"/>
            <p:cNvSpPr/>
            <p:nvPr/>
          </p:nvSpPr>
          <p:spPr>
            <a:xfrm>
              <a:off x="1399600" y="4142800"/>
              <a:ext cx="2057400" cy="629700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" sz="1800" i="1"/>
                <a:t>Diagram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99600" y="4772500"/>
              <a:ext cx="2057400" cy="419699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399600" y="5192200"/>
              <a:ext cx="2057400" cy="419699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5750800" y="4351067"/>
            <a:ext cx="2057400" cy="1469099"/>
            <a:chOff x="1399600" y="4142800"/>
            <a:chExt cx="2057400" cy="1469099"/>
          </a:xfrm>
        </p:grpSpPr>
        <p:sp>
          <p:nvSpPr>
            <p:cNvPr id="82" name="Shape 82"/>
            <p:cNvSpPr/>
            <p:nvPr/>
          </p:nvSpPr>
          <p:spPr>
            <a:xfrm>
              <a:off x="1399600" y="4142800"/>
              <a:ext cx="2057400" cy="629700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i="1"/>
                <a:t>DiagramOwner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1399600" y="4772500"/>
              <a:ext cx="2057400" cy="419699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99600" y="5192200"/>
              <a:ext cx="2057400" cy="419699"/>
            </a:xfrm>
            <a:prstGeom prst="rect">
              <a:avLst/>
            </a:prstGeom>
            <a:solidFill>
              <a:srgbClr val="FFE5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85" name="Shape 85"/>
          <p:cNvCxnSpPr>
            <a:stCxn id="83" idx="1"/>
            <a:endCxn id="79" idx="3"/>
          </p:cNvCxnSpPr>
          <p:nvPr/>
        </p:nvCxnSpPr>
        <p:spPr>
          <a:xfrm rot="10800000">
            <a:off x="3457000" y="5190617"/>
            <a:ext cx="22937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type="diamond" w="lg" len="lg"/>
            <a:tailEnd type="stealth" w="lg" len="lg"/>
          </a:ln>
        </p:spPr>
      </p:cxnSp>
      <p:sp>
        <p:nvSpPr>
          <p:cNvPr id="86" name="Shape 86"/>
          <p:cNvSpPr txBox="1"/>
          <p:nvPr/>
        </p:nvSpPr>
        <p:spPr>
          <a:xfrm>
            <a:off x="3624925" y="4814575"/>
            <a:ext cx="321899" cy="293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*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206625" y="4765675"/>
            <a:ext cx="1175700" cy="391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180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3778926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915082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GB" b="0"/>
              <a:t>Contributes to </a:t>
            </a:r>
            <a:r>
              <a:rPr lang="en" b="0"/>
              <a:t>Event-B Navigator</a:t>
            </a:r>
          </a:p>
        </p:txBody>
      </p:sp>
      <p:sp>
        <p:nvSpPr>
          <p:cNvPr id="93" name="Shape 93"/>
          <p:cNvSpPr/>
          <p:nvPr/>
        </p:nvSpPr>
        <p:spPr>
          <a:xfrm>
            <a:off x="457200" y="1600200"/>
            <a:ext cx="2533650" cy="3162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x="3305175" y="1600200"/>
            <a:ext cx="2533650" cy="3162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5" name="Shape 95"/>
          <p:cNvSpPr/>
          <p:nvPr/>
        </p:nvSpPr>
        <p:spPr>
          <a:xfrm>
            <a:off x="6153150" y="3281775"/>
            <a:ext cx="2533650" cy="32861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6" name="Shape 96"/>
          <p:cNvSpPr/>
          <p:nvPr/>
        </p:nvSpPr>
        <p:spPr>
          <a:xfrm>
            <a:off x="6371025" y="1768150"/>
            <a:ext cx="2097899" cy="553799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Diagram Extension</a:t>
            </a:r>
          </a:p>
        </p:txBody>
      </p:sp>
      <p:sp>
        <p:nvSpPr>
          <p:cNvPr id="97" name="Shape 97"/>
          <p:cNvSpPr/>
          <p:nvPr/>
        </p:nvSpPr>
        <p:spPr>
          <a:xfrm>
            <a:off x="1862175" y="5729000"/>
            <a:ext cx="2640899" cy="553799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EMF Event-B Core Extension</a:t>
            </a:r>
          </a:p>
        </p:txBody>
      </p:sp>
      <p:sp>
        <p:nvSpPr>
          <p:cNvPr id="98" name="Shape 98"/>
          <p:cNvSpPr/>
          <p:nvPr/>
        </p:nvSpPr>
        <p:spPr>
          <a:xfrm>
            <a:off x="3044475" y="4987225"/>
            <a:ext cx="276300" cy="543599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 rot="10800000" flipH="1">
            <a:off x="7281825" y="2561720"/>
            <a:ext cx="276300" cy="521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30232" y="3877115"/>
            <a:ext cx="1213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Or double click to open</a:t>
            </a:r>
          </a:p>
        </p:txBody>
      </p:sp>
    </p:spTree>
    <p:extLst>
      <p:ext uri="{BB962C8B-B14F-4D97-AF65-F5344CB8AC3E}">
        <p14:creationId xmlns:p14="http://schemas.microsoft.com/office/powerpoint/2010/main" val="14988448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14008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b="0"/>
              <a:t>Translation to Event-B</a:t>
            </a:r>
          </a:p>
        </p:txBody>
      </p:sp>
      <p:sp>
        <p:nvSpPr>
          <p:cNvPr id="118" name="Shape 118"/>
          <p:cNvSpPr/>
          <p:nvPr/>
        </p:nvSpPr>
        <p:spPr>
          <a:xfrm>
            <a:off x="713300" y="2054698"/>
            <a:ext cx="1514999" cy="3725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(My Diagram Extension)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Declare Generator for My Diagram</a:t>
            </a:r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 Offer these Generator Rules</a:t>
            </a:r>
          </a:p>
          <a:p>
            <a:endParaRPr lang="en" sz="1600"/>
          </a:p>
          <a:p>
            <a:endParaRPr lang="en" sz="1600"/>
          </a:p>
        </p:txBody>
      </p:sp>
      <p:sp>
        <p:nvSpPr>
          <p:cNvPr id="119" name="Shape 119"/>
          <p:cNvSpPr/>
          <p:nvPr/>
        </p:nvSpPr>
        <p:spPr>
          <a:xfrm>
            <a:off x="6891314" y="1995117"/>
            <a:ext cx="1613999" cy="3799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(Diagram Extension Framework)</a:t>
            </a:r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pPr lvl="0" algn="ctr" rtl="0">
              <a:buNone/>
            </a:pPr>
            <a:r>
              <a:rPr lang="en" sz="1600"/>
              <a:t>Configurable Event-B Generator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2695821" y="3357717"/>
            <a:ext cx="3627900" cy="11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rule extension point</a:t>
            </a:r>
          </a:p>
          <a:p>
            <a:pPr lvl="0" algn="ctr" rtl="0">
              <a:buNone/>
            </a:pPr>
            <a:r>
              <a:rPr lang="en" sz="1600"/>
              <a:t>(source element type, rule class)</a:t>
            </a:r>
          </a:p>
        </p:txBody>
      </p:sp>
      <p:sp>
        <p:nvSpPr>
          <p:cNvPr id="121" name="Shape 121"/>
          <p:cNvSpPr/>
          <p:nvPr/>
        </p:nvSpPr>
        <p:spPr>
          <a:xfrm>
            <a:off x="2695821" y="2060369"/>
            <a:ext cx="3627900" cy="11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/>
              <a:t>command handler extension point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494950" y="4641302"/>
            <a:ext cx="4154099" cy="1910462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Rule</a:t>
            </a:r>
            <a:r>
              <a:rPr lang="en-GB" sz="1600"/>
              <a:t> Class -  methods:</a:t>
            </a:r>
            <a:endParaRPr lang="en" sz="1600"/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endParaRPr lang="en-GB" sz="1600"/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600"/>
              <a:t>e</a:t>
            </a:r>
            <a:r>
              <a:rPr lang="en" sz="1600"/>
              <a:t>nabled</a:t>
            </a:r>
            <a:r>
              <a:rPr lang="en-GB" sz="1600"/>
              <a:t>?</a:t>
            </a:r>
            <a:r>
              <a:rPr lang="en" sz="1600"/>
              <a:t> for this source element?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/>
              <a:t>dependencies ok? - defer until later</a:t>
            </a:r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600"/>
              <a:t>f</a:t>
            </a:r>
            <a:r>
              <a:rPr lang="en-GB" sz="1600"/>
              <a:t>ire - </a:t>
            </a:r>
            <a:r>
              <a:rPr lang="en" sz="1600"/>
              <a:t>return list of descriptors for generating new elements (avoid rollback)</a:t>
            </a:r>
          </a:p>
        </p:txBody>
      </p:sp>
    </p:spTree>
    <p:extLst>
      <p:ext uri="{BB962C8B-B14F-4D97-AF65-F5344CB8AC3E}">
        <p14:creationId xmlns:p14="http://schemas.microsoft.com/office/powerpoint/2010/main" val="35638610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50604" y="1773285"/>
            <a:ext cx="7032464" cy="437117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err="1" smtClean="0"/>
              <a:t>Eclipse</a:t>
            </a:r>
            <a:endParaRPr lang="en-GB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Rodin platform for Event-B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BCB7-E99A-4A43-A622-4C485C42ACC8}" type="slidenum">
              <a:rPr lang="en-GB"/>
              <a:pPr/>
              <a:t>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874566" y="3091265"/>
            <a:ext cx="5233068" cy="3055324"/>
            <a:chOff x="609600" y="3962399"/>
            <a:chExt cx="3371287" cy="2562017"/>
          </a:xfrm>
        </p:grpSpPr>
        <p:sp>
          <p:nvSpPr>
            <p:cNvPr id="6" name="Rectangle 5"/>
            <p:cNvSpPr/>
            <p:nvPr/>
          </p:nvSpPr>
          <p:spPr>
            <a:xfrm>
              <a:off x="609600" y="5181600"/>
              <a:ext cx="337128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/>
                <a:t>Event-</a:t>
              </a:r>
              <a:r>
                <a:rPr lang="en-GB" dirty="0" err="1" smtClean="0"/>
                <a:t>B</a:t>
              </a:r>
              <a:endParaRPr lang="en-GB" dirty="0" smtClean="0"/>
            </a:p>
            <a:p>
              <a:pPr algn="r"/>
              <a:r>
                <a:rPr lang="en-GB" dirty="0" smtClean="0"/>
                <a:t>static checked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3962400"/>
              <a:ext cx="3371287" cy="10668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/>
                <a:t>Event-</a:t>
              </a:r>
              <a:r>
                <a:rPr lang="en-GB" dirty="0" err="1" smtClean="0"/>
                <a:t>B</a:t>
              </a:r>
              <a:endParaRPr lang="en-GB" dirty="0" smtClean="0"/>
            </a:p>
            <a:p>
              <a:pPr algn="r"/>
              <a:r>
                <a:rPr lang="en-GB" dirty="0" smtClean="0"/>
                <a:t>Rodin Database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3962399"/>
              <a:ext cx="3371287" cy="2562017"/>
            </a:xfrm>
            <a:prstGeom prst="rect">
              <a:avLst/>
            </a:prstGeom>
            <a:noFill/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dirty="0" smtClean="0">
                  <a:solidFill>
                    <a:schemeClr val="tx2">
                      <a:lumMod val="75000"/>
                    </a:schemeClr>
                  </a:solidFill>
                </a:rPr>
                <a:t>Rodin Database</a:t>
              </a:r>
              <a:r>
                <a:rPr lang="en-GB" dirty="0" smtClean="0"/>
                <a:t> </a:t>
              </a:r>
            </a:p>
          </p:txBody>
        </p:sp>
        <p:sp>
          <p:nvSpPr>
            <p:cNvPr id="9" name="Multidocument 8"/>
            <p:cNvSpPr/>
            <p:nvPr/>
          </p:nvSpPr>
          <p:spPr>
            <a:xfrm>
              <a:off x="740663" y="4318832"/>
              <a:ext cx="1060704" cy="710369"/>
            </a:xfrm>
            <a:prstGeom prst="flowChartMultidocumen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73000"/>
                  </a:schemeClr>
                </a:gs>
                <a:gs pos="100000">
                  <a:srgbClr val="FFFFFF">
                    <a:alpha val="73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*.bum, *.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buc</a:t>
              </a:r>
              <a:r>
                <a:rPr lang="en-GB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Multidocument 9"/>
            <p:cNvSpPr/>
            <p:nvPr/>
          </p:nvSpPr>
          <p:spPr>
            <a:xfrm>
              <a:off x="740663" y="5385631"/>
              <a:ext cx="1060704" cy="710369"/>
            </a:xfrm>
            <a:prstGeom prst="flowChartMultidocumen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73000"/>
                  </a:schemeClr>
                </a:gs>
                <a:gs pos="100000">
                  <a:srgbClr val="FFFFFF">
                    <a:alpha val="73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*.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bcm</a:t>
              </a:r>
              <a:r>
                <a:rPr lang="en-GB" sz="1400" dirty="0" smtClean="0">
                  <a:solidFill>
                    <a:schemeClr val="tx1"/>
                  </a:solidFill>
                </a:rPr>
                <a:t>, *.bcc,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39"/>
            <p:cNvGrpSpPr/>
            <p:nvPr/>
          </p:nvGrpSpPr>
          <p:grpSpPr>
            <a:xfrm>
              <a:off x="1772690" y="4517428"/>
              <a:ext cx="1013505" cy="1225145"/>
              <a:chOff x="1772691" y="3302379"/>
              <a:chExt cx="1013505" cy="1225145"/>
            </a:xfrm>
          </p:grpSpPr>
          <p:sp>
            <p:nvSpPr>
              <p:cNvPr id="12" name="Left-Right Arrow 11"/>
              <p:cNvSpPr/>
              <p:nvPr/>
            </p:nvSpPr>
            <p:spPr>
              <a:xfrm rot="16200000">
                <a:off x="1407483" y="3677685"/>
                <a:ext cx="1215047" cy="484632"/>
              </a:xfrm>
              <a:prstGeom prst="leftRightArrow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StaticChecker</a:t>
                </a:r>
                <a:endParaRPr lang="en-GB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Up Arrow 12"/>
              <p:cNvSpPr/>
              <p:nvPr/>
            </p:nvSpPr>
            <p:spPr>
              <a:xfrm>
                <a:off x="2301564" y="3302379"/>
                <a:ext cx="484632" cy="1049060"/>
              </a:xfrm>
              <a:prstGeom prst="upArrow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FF000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200" dirty="0" smtClean="0"/>
                  <a:t>Marker</a:t>
                </a:r>
                <a:endParaRPr lang="en-GB" sz="1200" dirty="0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3674623" y="2372366"/>
            <a:ext cx="2411393" cy="717691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1838" y="3115231"/>
            <a:ext cx="2411393" cy="34746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API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2454" y="5735852"/>
            <a:ext cx="2411393" cy="34746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Prover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5" y="274637"/>
            <a:ext cx="5409345" cy="1143000"/>
          </a:xfrm>
        </p:spPr>
        <p:txBody>
          <a:bodyPr/>
          <a:lstStyle/>
          <a:p>
            <a:r>
              <a:rPr lang="en-US"/>
              <a:t>Diagram Copier - Refinement Participant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814" y="2202650"/>
            <a:ext cx="8229600" cy="4405303"/>
          </a:xfrm>
        </p:spPr>
        <p:txBody>
          <a:bodyPr/>
          <a:lstStyle/>
          <a:p>
            <a:r>
              <a:rPr lang="en-US"/>
              <a:t>Model is already refined by the previous Refinement Participant</a:t>
            </a:r>
          </a:p>
          <a:p>
            <a:r>
              <a:rPr lang="en-US"/>
              <a:t>But diagram layout is lost</a:t>
            </a:r>
          </a:p>
          <a:p>
            <a:r>
              <a:rPr lang="en-US"/>
              <a:t>Diagram Copier Refinement participant</a:t>
            </a:r>
          </a:p>
          <a:p>
            <a:pPr lvl="1"/>
            <a:r>
              <a:rPr lang="en-US"/>
              <a:t>Finds all the diagram layout files relevant to a Machine/Context</a:t>
            </a:r>
          </a:p>
          <a:p>
            <a:pPr lvl="1"/>
            <a:r>
              <a:rPr lang="en-US"/>
              <a:t>Copies them, </a:t>
            </a:r>
          </a:p>
          <a:p>
            <a:pPr lvl="1"/>
            <a:r>
              <a:rPr lang="en-US"/>
              <a:t>Updates their file name for the new machine/context</a:t>
            </a:r>
          </a:p>
          <a:p>
            <a:pPr lvl="1"/>
            <a:r>
              <a:rPr lang="en-US"/>
              <a:t>Updates references within them to the corresponding refined elements</a:t>
            </a:r>
          </a:p>
        </p:txBody>
      </p:sp>
    </p:spTree>
    <p:extLst>
      <p:ext uri="{BB962C8B-B14F-4D97-AF65-F5344CB8AC3E}">
        <p14:creationId xmlns:p14="http://schemas.microsoft.com/office/powerpoint/2010/main" val="3026526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7" y="2960523"/>
            <a:ext cx="8229600" cy="1143000"/>
          </a:xfrm>
        </p:spPr>
        <p:txBody>
          <a:bodyPr/>
          <a:lstStyle/>
          <a:p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39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 for Event-B EMF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UML-B – reimplementation to give tighter integration</a:t>
            </a:r>
          </a:p>
          <a:p>
            <a:r>
              <a:rPr lang="en-GB"/>
              <a:t>Text editor</a:t>
            </a:r>
          </a:p>
          <a:p>
            <a:r>
              <a:rPr lang="en-GB"/>
              <a:t>Teamworking – EMF Compare/Merge</a:t>
            </a:r>
          </a:p>
          <a:p>
            <a:r>
              <a:rPr lang="en-GB"/>
              <a:t>Model transformations</a:t>
            </a:r>
          </a:p>
          <a:p>
            <a:r>
              <a:rPr lang="en-GB"/>
              <a:t>Code generation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Front</a:t>
            </a:r>
            <a:r>
              <a:rPr lang="en-GB" dirty="0" smtClean="0"/>
              <a:t>-End Approach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7391" y="4876800"/>
            <a:ext cx="5144887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Rodin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391" y="3962400"/>
            <a:ext cx="514488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Event-</a:t>
            </a:r>
            <a:r>
              <a:rPr lang="en-GB" dirty="0" err="1" smtClean="0"/>
              <a:t>B</a:t>
            </a:r>
            <a:r>
              <a:rPr lang="en-GB" dirty="0" smtClean="0"/>
              <a:t> IDE</a:t>
            </a:r>
          </a:p>
          <a:p>
            <a:pPr algn="r"/>
            <a:r>
              <a:rPr lang="en-GB" dirty="0" smtClean="0"/>
              <a:t>(static checker, prover)</a:t>
            </a:r>
            <a:endParaRPr lang="en-GB" dirty="0"/>
          </a:p>
        </p:txBody>
      </p:sp>
      <p:grpSp>
        <p:nvGrpSpPr>
          <p:cNvPr id="3" name="Group 17"/>
          <p:cNvGrpSpPr/>
          <p:nvPr/>
        </p:nvGrpSpPr>
        <p:grpSpPr>
          <a:xfrm>
            <a:off x="617391" y="1600200"/>
            <a:ext cx="5144887" cy="1676400"/>
            <a:chOff x="1103513" y="1600200"/>
            <a:chExt cx="5144887" cy="1676400"/>
          </a:xfrm>
        </p:grpSpPr>
        <p:sp>
          <p:nvSpPr>
            <p:cNvPr id="5" name="Rectangle 4"/>
            <p:cNvSpPr/>
            <p:nvPr/>
          </p:nvSpPr>
          <p:spPr>
            <a:xfrm>
              <a:off x="1103513" y="1600200"/>
              <a:ext cx="5144887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GB" err="1" smtClean="0"/>
                <a:t>EMF</a:t>
              </a:r>
              <a:r>
                <a:rPr lang="en-GB" smtClean="0"/>
                <a:t> front-end for Event-B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3500" y="1752600"/>
              <a:ext cx="1170432" cy="6858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r>
                <a:rPr lang="en-GB" sz="1600" dirty="0" smtClean="0"/>
                <a:t> </a:t>
              </a:r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</a:rPr>
                <a:t>Editor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3996" y="1752600"/>
              <a:ext cx="1203490" cy="6858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>
                  <a:solidFill>
                    <a:schemeClr val="bg1">
                      <a:lumMod val="50000"/>
                    </a:schemeClr>
                  </a:solidFill>
                </a:rPr>
                <a:t>Teamwork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858000" y="1600200"/>
            <a:ext cx="1828800" cy="16764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</a:t>
            </a:r>
            <a:r>
              <a:rPr lang="en-GB" dirty="0" err="1" smtClean="0"/>
              <a:t>ther</a:t>
            </a:r>
            <a:r>
              <a:rPr lang="en-GB" dirty="0" smtClean="0"/>
              <a:t> </a:t>
            </a:r>
            <a:r>
              <a:rPr lang="en-GB" dirty="0" err="1" smtClean="0"/>
              <a:t>EMF</a:t>
            </a:r>
            <a:r>
              <a:rPr lang="en-GB" dirty="0" smtClean="0"/>
              <a:t> based models</a:t>
            </a:r>
          </a:p>
          <a:p>
            <a:pPr algn="ctr"/>
            <a:r>
              <a:rPr lang="en-GB" dirty="0" smtClean="0"/>
              <a:t>(e.g. </a:t>
            </a:r>
            <a:r>
              <a:rPr lang="en-GB" dirty="0" err="1" smtClean="0"/>
              <a:t>UML</a:t>
            </a:r>
            <a:r>
              <a:rPr lang="en-GB" dirty="0" smtClean="0"/>
              <a:t>, Epsilon based)</a:t>
            </a:r>
            <a:endParaRPr lang="en-GB" dirty="0"/>
          </a:p>
        </p:txBody>
      </p:sp>
      <p:sp>
        <p:nvSpPr>
          <p:cNvPr id="10" name="Multidocument 9"/>
          <p:cNvSpPr/>
          <p:nvPr/>
        </p:nvSpPr>
        <p:spPr>
          <a:xfrm>
            <a:off x="999744" y="5029200"/>
            <a:ext cx="1060704" cy="914400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73000"/>
                </a:schemeClr>
              </a:gs>
              <a:gs pos="100000">
                <a:srgbClr val="FFFFFF">
                  <a:alpha val="73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*.bum, *.</a:t>
            </a:r>
            <a:r>
              <a:rPr lang="en-GB" sz="1400" dirty="0" err="1" smtClean="0">
                <a:solidFill>
                  <a:schemeClr val="tx1"/>
                </a:solidFill>
              </a:rPr>
              <a:t>buc</a:t>
            </a:r>
            <a:r>
              <a:rPr lang="en-GB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5410200" y="2182368"/>
            <a:ext cx="1676400" cy="484632"/>
          </a:xfrm>
          <a:prstGeom prst="left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translator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7657" y="1752600"/>
            <a:ext cx="1208506" cy="685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UML-B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291" y="3977911"/>
            <a:ext cx="2411393" cy="347467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 smtClean="0"/>
              <a:t>API</a:t>
            </a:r>
          </a:p>
        </p:txBody>
      </p:sp>
      <p:sp>
        <p:nvSpPr>
          <p:cNvPr id="22" name="Up Arrow 21"/>
          <p:cNvSpPr/>
          <p:nvPr/>
        </p:nvSpPr>
        <p:spPr>
          <a:xfrm>
            <a:off x="1676400" y="2971800"/>
            <a:ext cx="484632" cy="2057400"/>
          </a:xfrm>
          <a:prstGeom prst="up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Marker</a:t>
            </a:r>
            <a:endParaRPr lang="en-GB" dirty="0"/>
          </a:p>
        </p:txBody>
      </p:sp>
      <p:sp>
        <p:nvSpPr>
          <p:cNvPr id="13" name="Left-Right Arrow 12"/>
          <p:cNvSpPr/>
          <p:nvPr/>
        </p:nvSpPr>
        <p:spPr>
          <a:xfrm rot="16200000">
            <a:off x="408432" y="3834384"/>
            <a:ext cx="2209800" cy="484632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Persistence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Event-</a:t>
            </a:r>
            <a:r>
              <a:rPr lang="en-GB" dirty="0" err="1" smtClean="0"/>
              <a:t>B</a:t>
            </a:r>
            <a:r>
              <a:rPr lang="en-GB" dirty="0" smtClean="0"/>
              <a:t> Metamodel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package</a:t>
            </a:r>
          </a:p>
          <a:p>
            <a:pPr lvl="1"/>
            <a:r>
              <a:rPr lang="en-GB" dirty="0" smtClean="0"/>
              <a:t>Abstract basis</a:t>
            </a:r>
          </a:p>
          <a:p>
            <a:pPr lvl="1"/>
            <a:r>
              <a:rPr lang="en-GB" dirty="0" smtClean="0"/>
              <a:t>Extension mechanism</a:t>
            </a:r>
          </a:p>
          <a:p>
            <a:pPr lvl="1"/>
            <a:r>
              <a:rPr lang="en-GB" dirty="0" smtClean="0"/>
              <a:t>Project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Machine package</a:t>
            </a:r>
          </a:p>
          <a:p>
            <a:r>
              <a:rPr lang="en-GB" dirty="0" smtClean="0"/>
              <a:t>Context package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676124" y="5970097"/>
            <a:ext cx="6326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http://wiki.event-b.org/index.php/EMF_framework_for_Event-B</a:t>
            </a:r>
            <a:endParaRPr lang="en-GB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Core</a:t>
            </a:r>
            <a:endParaRPr lang="en-GB" dirty="0"/>
          </a:p>
        </p:txBody>
      </p:sp>
      <p:pic>
        <p:nvPicPr>
          <p:cNvPr id="4" name="Content Placeholder 3" descr="EMFcore1abstract.gif"/>
          <p:cNvPicPr>
            <a:picLocks noGrp="1" noChangeAspect="1"/>
          </p:cNvPicPr>
          <p:nvPr>
            <p:ph idx="1"/>
          </p:nvPr>
        </p:nvPicPr>
        <p:blipFill>
          <a:blip r:embed="rId3"/>
          <a:srcRect l="-1461" r="-1461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EMFcore1abstract.gif"/>
          <p:cNvPicPr>
            <a:picLocks noChangeAspect="1"/>
          </p:cNvPicPr>
          <p:nvPr/>
        </p:nvPicPr>
        <p:blipFill>
          <a:blip r:embed="rId3"/>
          <a:srcRect l="13144" t="-5167" r="26287" b="26369"/>
          <a:stretch>
            <a:fillRect/>
          </a:stretch>
        </p:blipFill>
        <p:spPr>
          <a:xfrm>
            <a:off x="450022" y="1249363"/>
            <a:ext cx="7919541" cy="5135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Core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42712" y="2169595"/>
            <a:ext cx="2362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Loads of Inheritence!</a:t>
            </a:r>
          </a:p>
          <a:p>
            <a:r>
              <a:rPr lang="en-US" dirty="0" smtClean="0"/>
              <a:t>Allows </a:t>
            </a:r>
            <a:r>
              <a:rPr lang="en-US" dirty="0" err="1" smtClean="0"/>
              <a:t>g</a:t>
            </a:r>
            <a:r>
              <a:rPr lang="en-GB" dirty="0" err="1" smtClean="0"/>
              <a:t>eneric</a:t>
            </a:r>
            <a:r>
              <a:rPr lang="en-GB" dirty="0" smtClean="0"/>
              <a:t> code</a:t>
            </a:r>
          </a:p>
          <a:p>
            <a:r>
              <a:rPr lang="en-GB" dirty="0" smtClean="0"/>
              <a:t>(like </a:t>
            </a:r>
            <a:r>
              <a:rPr lang="en-GB" dirty="0" err="1" smtClean="0"/>
              <a:t>rodinDB</a:t>
            </a:r>
            <a:r>
              <a:rPr lang="en-GB" dirty="0" smtClean="0"/>
              <a:t> does)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Core</a:t>
            </a:r>
            <a:endParaRPr lang="en-GB" dirty="0"/>
          </a:p>
        </p:txBody>
      </p:sp>
      <p:pic>
        <p:nvPicPr>
          <p:cNvPr id="6" name="Content Placeholder 3" descr="EMFcore1abstract.gif"/>
          <p:cNvPicPr>
            <a:picLocks noChangeAspect="1"/>
          </p:cNvPicPr>
          <p:nvPr/>
        </p:nvPicPr>
        <p:blipFill>
          <a:blip r:embed="rId3"/>
          <a:srcRect l="19715" t="35158" r="19715" b="-5167"/>
          <a:stretch>
            <a:fillRect/>
          </a:stretch>
        </p:blipFill>
        <p:spPr>
          <a:xfrm>
            <a:off x="258596" y="1925395"/>
            <a:ext cx="8561554" cy="49326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os_ppt__template_electronics">
  <a:themeElements>
    <a:clrScheme name="uos_ppt__template_electronics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electronics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uos_ppt__template_electronics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Brand_powerpoint.potx</Template>
  <TotalTime>4268</TotalTime>
  <Words>911</Words>
  <Application>Microsoft Macintosh PowerPoint</Application>
  <PresentationFormat>On-screen Show (4:3)</PresentationFormat>
  <Paragraphs>299</Paragraphs>
  <Slides>31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uos_ppt__template_electronics</vt:lpstr>
      <vt:lpstr>An EMF Framework for Event-B</vt:lpstr>
      <vt:lpstr>EMF</vt:lpstr>
      <vt:lpstr>Rodin platform for Event-B</vt:lpstr>
      <vt:lpstr>Motivation for Event-B EMF</vt:lpstr>
      <vt:lpstr>Front-End Approach</vt:lpstr>
      <vt:lpstr>Event-B Metamodel</vt:lpstr>
      <vt:lpstr>Abstract Core</vt:lpstr>
      <vt:lpstr>Abstract Core</vt:lpstr>
      <vt:lpstr>Abstract Core</vt:lpstr>
      <vt:lpstr>Extension Mechanism</vt:lpstr>
      <vt:lpstr>Extension Mechanism</vt:lpstr>
      <vt:lpstr>Extension Mechanism - restricting new children’s parents</vt:lpstr>
      <vt:lpstr>Project</vt:lpstr>
      <vt:lpstr>Machine</vt:lpstr>
      <vt:lpstr>Event</vt:lpstr>
      <vt:lpstr>Context</vt:lpstr>
      <vt:lpstr>Inter-Resource References</vt:lpstr>
      <vt:lpstr>Solution – Dual Representation</vt:lpstr>
      <vt:lpstr>Machine</vt:lpstr>
      <vt:lpstr>Persistence</vt:lpstr>
      <vt:lpstr>Persistence – to XMI</vt:lpstr>
      <vt:lpstr>PowerPoint Presentation</vt:lpstr>
      <vt:lpstr>Extending Event-B (1)</vt:lpstr>
      <vt:lpstr>Extending Event-B (2)</vt:lpstr>
      <vt:lpstr>Refinement Participant</vt:lpstr>
      <vt:lpstr>PowerPoint Presentation</vt:lpstr>
      <vt:lpstr>Now we want Diagrams!</vt:lpstr>
      <vt:lpstr>Contributes to Event-B Navigator</vt:lpstr>
      <vt:lpstr>Translation to Event-B</vt:lpstr>
      <vt:lpstr>Diagram Copier - Refinement Participant</vt:lpstr>
      <vt:lpstr>End</vt:lpstr>
    </vt:vector>
  </TitlesOfParts>
  <Manager/>
  <Company>University of Southampton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Snook</dc:creator>
  <cp:keywords/>
  <dc:description/>
  <cp:lastModifiedBy>Colin Snook</cp:lastModifiedBy>
  <cp:revision>95</cp:revision>
  <cp:lastPrinted>2010-01-21T18:57:10Z</cp:lastPrinted>
  <dcterms:created xsi:type="dcterms:W3CDTF">2010-02-22T11:03:00Z</dcterms:created>
  <dcterms:modified xsi:type="dcterms:W3CDTF">2013-03-16T16:36:25Z</dcterms:modified>
  <cp:category/>
</cp:coreProperties>
</file>