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69" r:id="rId4"/>
    <p:sldId id="331" r:id="rId5"/>
    <p:sldId id="332" r:id="rId6"/>
    <p:sldId id="326" r:id="rId7"/>
    <p:sldId id="286" r:id="rId8"/>
    <p:sldId id="291" r:id="rId9"/>
    <p:sldId id="289" r:id="rId10"/>
    <p:sldId id="287" r:id="rId11"/>
    <p:sldId id="266" r:id="rId12"/>
    <p:sldId id="327" r:id="rId13"/>
    <p:sldId id="261" r:id="rId14"/>
    <p:sldId id="316" r:id="rId15"/>
    <p:sldId id="321" r:id="rId16"/>
    <p:sldId id="285" r:id="rId17"/>
    <p:sldId id="292" r:id="rId18"/>
    <p:sldId id="294" r:id="rId19"/>
    <p:sldId id="318" r:id="rId20"/>
    <p:sldId id="319" r:id="rId21"/>
    <p:sldId id="320" r:id="rId22"/>
    <p:sldId id="333" r:id="rId23"/>
    <p:sldId id="334" r:id="rId24"/>
    <p:sldId id="335" r:id="rId25"/>
    <p:sldId id="336" r:id="rId26"/>
    <p:sldId id="328" r:id="rId27"/>
    <p:sldId id="329" r:id="rId28"/>
    <p:sldId id="337" r:id="rId29"/>
    <p:sldId id="338" r:id="rId30"/>
    <p:sldId id="339" r:id="rId31"/>
    <p:sldId id="340" r:id="rId32"/>
    <p:sldId id="296" r:id="rId33"/>
    <p:sldId id="297" r:id="rId34"/>
    <p:sldId id="298" r:id="rId35"/>
    <p:sldId id="299" r:id="rId36"/>
    <p:sldId id="301" r:id="rId37"/>
    <p:sldId id="302" r:id="rId38"/>
    <p:sldId id="303" r:id="rId39"/>
    <p:sldId id="305" r:id="rId40"/>
    <p:sldId id="307" r:id="rId41"/>
    <p:sldId id="310" r:id="rId42"/>
    <p:sldId id="325" r:id="rId43"/>
    <p:sldId id="322" r:id="rId44"/>
    <p:sldId id="323" r:id="rId45"/>
    <p:sldId id="304" r:id="rId46"/>
    <p:sldId id="262" r:id="rId47"/>
    <p:sldId id="264" r:id="rId4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5620"/>
    <p:restoredTop sz="82258" autoAdjust="0"/>
  </p:normalViewPr>
  <p:slideViewPr>
    <p:cSldViewPr>
      <p:cViewPr varScale="1">
        <p:scale>
          <a:sx n="92" d="100"/>
          <a:sy n="92" d="100"/>
        </p:scale>
        <p:origin x="-96" y="-1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50" d="100"/>
          <a:sy n="150" d="100"/>
        </p:scale>
        <p:origin x="-576" y="-5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1B807-1B63-3E4A-8FD6-AB23573FD635}" type="datetimeFigureOut">
              <a:t>22/03/2013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B77D3-5000-7342-981D-2A2E93542C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244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64A4033-AF19-4BA2-9303-17A20C6AF7AC}" type="datetimeFigureOut">
              <a:rPr lang="en-US" smtClean="0"/>
              <a:pPr/>
              <a:t>22/03/2013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DFA8CF7-B90E-44DB-80BF-1CC1E36CDB4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8205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A8CF7-B90E-44DB-80BF-1CC1E36CDB45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102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Shared-event decomposition is about splitting a model into component</a:t>
            </a:r>
            <a:endParaRPr lang="en-GB"/>
          </a:p>
          <a:p>
            <a:r>
              <a:rPr lang="en-US"/>
              <a:t>parts, where variables are partitioned across components, and any event</a:t>
            </a:r>
            <a:endParaRPr lang="en-GB"/>
          </a:p>
          <a:p>
            <a:r>
              <a:rPr lang="en-US"/>
              <a:t>e(v,w) where v,w are in different components M1, M2, is split into</a:t>
            </a:r>
            <a:endParaRPr lang="en-GB"/>
          </a:p>
          <a:p>
            <a:r>
              <a:rPr lang="en-US"/>
              <a:t>synchronously-communicating parts  e1 and e2.</a:t>
            </a:r>
            <a:endParaRPr lang="en-GB"/>
          </a:p>
          <a:p>
            <a:r>
              <a:rPr lang="en-US"/>
              <a:t>e1 and e2 thus communicate value between v and w</a:t>
            </a:r>
            <a:endParaRPr lang="en-GB"/>
          </a:p>
          <a:p>
            <a:r>
              <a:rPr lang="en-US"/>
              <a:t>- Fusion is a composition of models, defined for common variables. The</a:t>
            </a:r>
            <a:endParaRPr lang="en-GB"/>
          </a:p>
          <a:p>
            <a:r>
              <a:rPr lang="en-US"/>
              <a:t>fusion e of two events e1 and e2 is constructed by conjoining the guards</a:t>
            </a:r>
            <a:endParaRPr lang="en-GB"/>
          </a:p>
          <a:p>
            <a:r>
              <a:rPr lang="en-US"/>
              <a:t>and concatenating the actions. This does require there to be sufficient</a:t>
            </a:r>
            <a:endParaRPr lang="en-GB"/>
          </a:p>
          <a:p>
            <a:r>
              <a:rPr lang="en-US"/>
              <a:t>nondeterminism in e1 and e2, and common transitions, in order for e to be</a:t>
            </a:r>
            <a:endParaRPr lang="en-GB"/>
          </a:p>
          <a:p>
            <a:r>
              <a:rPr lang="en-US"/>
              <a:t>feasible.</a:t>
            </a:r>
            <a:endParaRPr lang="en-GB"/>
          </a:p>
          <a:p>
            <a:r>
              <a:rPr lang="en-US"/>
              <a:t>- The point is about composition of "features" i.e. distinct viewpoints of</a:t>
            </a:r>
            <a:endParaRPr lang="en-GB"/>
          </a:p>
          <a:p>
            <a:r>
              <a:rPr lang="en-US"/>
              <a:t>behaviour on common (or overlapping) frames</a:t>
            </a:r>
            <a:endParaRPr lang="en-GB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A8CF7-B90E-44DB-80BF-1CC1E36CDB45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943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This is about units for feature composition. For the plugin its a single</a:t>
            </a:r>
            <a:endParaRPr lang="en-GB"/>
          </a:p>
          <a:p>
            <a:r>
              <a:rPr lang="en-US"/>
              <a:t>model or refinement, including seen contexts (which are simply</a:t>
            </a:r>
            <a:endParaRPr lang="en-GB"/>
          </a:p>
          <a:p>
            <a:r>
              <a:rPr lang="en-US"/>
              <a:t>concatenated)</a:t>
            </a:r>
            <a:endParaRPr lang="en-GB"/>
          </a:p>
          <a:p>
            <a:r>
              <a:rPr lang="en-US"/>
              <a:t>- Ideally we would regard a whole development as a feature unit for</a:t>
            </a:r>
            <a:endParaRPr lang="en-GB"/>
          </a:p>
          <a:p>
            <a:r>
              <a:rPr lang="en-US"/>
              <a:t>composition (but are a long way from that today)</a:t>
            </a:r>
            <a:endParaRPr lang="en-GB"/>
          </a:p>
          <a:p>
            <a:r>
              <a:rPr lang="en-US"/>
              <a:t> </a:t>
            </a:r>
            <a:endParaRPr lang="en-GB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A8CF7-B90E-44DB-80BF-1CC1E36CDB45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662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A8CF7-B90E-44DB-80BF-1CC1E36CDB45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614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A8CF7-B90E-44DB-80BF-1CC1E36CDB45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990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A8CF7-B90E-44DB-80BF-1CC1E36CDB45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572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TODO:</a:t>
            </a:r>
            <a:r>
              <a:rPr lang="en-US" baseline="0" smtClean="0"/>
              <a:t> </a:t>
            </a:r>
            <a:r>
              <a:rPr lang="en-US" smtClean="0"/>
              <a:t>Add</a:t>
            </a:r>
            <a:r>
              <a:rPr lang="en-US" baseline="0" smtClean="0"/>
              <a:t> </a:t>
            </a:r>
            <a:r>
              <a:rPr lang="en-US" baseline="0" dirty="0" smtClean="0"/>
              <a:t>fig for ATM configuration example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A8CF7-B90E-44DB-80BF-1CC1E36CDB45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820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Its not entirely trivial: topology 2 is the addition of a second</a:t>
            </a:r>
            <a:endParaRPr lang="en-GB"/>
          </a:p>
          <a:p>
            <a:r>
              <a:rPr lang="en-US"/>
              <a:t>robot/press pair to the production cell.</a:t>
            </a:r>
          </a:p>
          <a:p>
            <a:endParaRPr lang="en-US"/>
          </a:p>
          <a:p>
            <a:r>
              <a:rPr lang="en-US"/>
              <a:t> Slide2 22-23 show the difference</a:t>
            </a:r>
            <a:endParaRPr lang="en-GB"/>
          </a:p>
          <a:p>
            <a:r>
              <a:rPr lang="en-US"/>
              <a:t>in terms of events communicating between processing elements:</a:t>
            </a:r>
            <a:endParaRPr lang="en-GB"/>
          </a:p>
          <a:p>
            <a:r>
              <a:rPr lang="en-US"/>
              <a:t>second robot/press pair is interspersed between first robot/press pair and</a:t>
            </a:r>
            <a:endParaRPr lang="en-GB"/>
          </a:p>
          <a:p>
            <a:r>
              <a:rPr lang="en-US"/>
              <a:t>deposit belt.</a:t>
            </a:r>
            <a:endParaRPr lang="en-GB"/>
          </a:p>
          <a:p>
            <a:endParaRPr lang="en-US"/>
          </a:p>
          <a:p>
            <a:r>
              <a:rPr lang="en-US"/>
              <a:t>Thus slide 20 is duplication of a press event, slide 21 the refactoring</a:t>
            </a:r>
            <a:endParaRPr lang="en-GB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A8CF7-B90E-44DB-80BF-1CC1E36CDB45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510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A8CF7-B90E-44DB-80BF-1CC1E36CDB45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227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A8CF7-B90E-44DB-80BF-1CC1E36CDB45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0227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A8CF7-B90E-44DB-80BF-1CC1E36CDB45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348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A8CF7-B90E-44DB-80BF-1CC1E36CDB4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5985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A8CF7-B90E-44DB-80BF-1CC1E36CDB45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086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A8CF7-B90E-44DB-80BF-1CC1E36CDB45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657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A8CF7-B90E-44DB-80BF-1CC1E36CDB45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0882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A8CF7-B90E-44DB-80BF-1CC1E36CDB45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418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A8CF7-B90E-44DB-80BF-1CC1E36CDB45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8459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The point is PO/proof reuse. Effectively all load/opPress1,</a:t>
            </a:r>
            <a:endParaRPr lang="en-GB"/>
          </a:p>
          <a:p>
            <a:r>
              <a:rPr lang="en-US"/>
              <a:t>load/opPress2 POs in top'y 2 are just refactors of the corresponding top'y</a:t>
            </a:r>
            <a:endParaRPr lang="en-GB"/>
          </a:p>
          <a:p>
            <a:r>
              <a:rPr lang="en-US"/>
              <a:t>1 PO's. With addition of a new PO on opPress2 to do with event sequencing.</a:t>
            </a:r>
            <a:endParaRPr lang="en-GB"/>
          </a:p>
          <a:p>
            <a:r>
              <a:rPr lang="en-US"/>
              <a:t>There's no auto-support today for such proof reuse but there could be ...</a:t>
            </a:r>
            <a:endParaRPr lang="en-GB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A8CF7-B90E-44DB-80BF-1CC1E36CDB45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9431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The point is PO/proof reuse. Effectively all load/opPress1,</a:t>
            </a:r>
            <a:endParaRPr lang="en-GB"/>
          </a:p>
          <a:p>
            <a:r>
              <a:rPr lang="en-US"/>
              <a:t>load/opPress2 POs in top'y 2 are just refactors of the corresponding top'y</a:t>
            </a:r>
            <a:endParaRPr lang="en-GB"/>
          </a:p>
          <a:p>
            <a:r>
              <a:rPr lang="en-US"/>
              <a:t>1 PO's. With addition of a new PO on opPress2 to do with event sequencing.</a:t>
            </a:r>
            <a:endParaRPr lang="en-GB"/>
          </a:p>
          <a:p>
            <a:r>
              <a:rPr lang="en-US"/>
              <a:t>There's no auto-support today for such proof reuse but there could be ...</a:t>
            </a:r>
            <a:endParaRPr lang="en-GB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A8CF7-B90E-44DB-80BF-1CC1E36CDB45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9437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Earlier slides discuss a physical component-based decomposition of the</a:t>
            </a:r>
            <a:endParaRPr lang="en-GB"/>
          </a:p>
          <a:p>
            <a:r>
              <a:rPr lang="en-US"/>
              <a:t>prod cell. Also a 2nd topology of said components.</a:t>
            </a:r>
          </a:p>
          <a:p>
            <a:endParaRPr lang="en-GB"/>
          </a:p>
          <a:p>
            <a:r>
              <a:rPr lang="en-US"/>
              <a:t>Now, These slides decompose in a different way: functionally. 4 different</a:t>
            </a:r>
            <a:endParaRPr lang="en-GB"/>
          </a:p>
          <a:p>
            <a:r>
              <a:rPr lang="en-US"/>
              <a:t>"controllers" for each component: loader/magnet/movement/rotation.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A8CF7-B90E-44DB-80BF-1CC1E36CDB45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9477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Each of</a:t>
            </a:r>
            <a:endParaRPr lang="en-GB"/>
          </a:p>
          <a:p>
            <a:r>
              <a:rPr lang="en-US"/>
              <a:t>these (s32) has a generic development, which must be instantiated for a</a:t>
            </a:r>
            <a:endParaRPr lang="en-GB"/>
          </a:p>
          <a:p>
            <a:r>
              <a:rPr lang="en-US"/>
              <a:t>specific component. Thus crane = magnetCtl + vertMoveCtl + horizMoveCtl.</a:t>
            </a:r>
            <a:endParaRPr lang="en-GB"/>
          </a:p>
          <a:p>
            <a:r>
              <a:rPr lang="en-US"/>
              <a:t>Then the models (at each refinement level) are manually composed to give a</a:t>
            </a:r>
            <a:endParaRPr lang="en-GB"/>
          </a:p>
          <a:p>
            <a:r>
              <a:rPr lang="en-US"/>
              <a:t>crane development, which must be fully proved. Preservation of</a:t>
            </a:r>
            <a:endParaRPr lang="en-GB"/>
          </a:p>
          <a:p>
            <a:r>
              <a:rPr lang="en-US"/>
              <a:t>refinement/proof reuse much more problematic in this scenario</a:t>
            </a:r>
            <a:endParaRPr lang="en-GB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A8CF7-B90E-44DB-80BF-1CC1E36CDB45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0171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X_Š_X syntax to denote generic identifiers for instantiation</a:t>
            </a:r>
            <a:r>
              <a:rPr lang="en-GB">
                <a:effectLst/>
              </a:rPr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A8CF7-B90E-44DB-80BF-1CC1E36CDB45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346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A8CF7-B90E-44DB-80BF-1CC1E36CDB4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5977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guard strengthening is one of the manipulations required in doing</a:t>
            </a:r>
            <a:endParaRPr lang="en-GB"/>
          </a:p>
          <a:p>
            <a:r>
              <a:rPr lang="en-US"/>
              <a:t>the manual compostion</a:t>
            </a:r>
            <a:endParaRPr lang="en-GB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A8CF7-B90E-44DB-80BF-1CC1E36CDB45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4261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A8CF7-B90E-44DB-80BF-1CC1E36CDB45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040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A8CF7-B90E-44DB-80BF-1CC1E36CDB45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190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integral ATM model is SVD-decomposed into features</a:t>
            </a:r>
            <a:endParaRPr lang="en-GB"/>
          </a:p>
          <a:p>
            <a:r>
              <a:rPr lang="en-US"/>
              <a:t>Such feautures are refined then each decomposed SED into architectural</a:t>
            </a:r>
            <a:endParaRPr lang="en-GB"/>
          </a:p>
          <a:p>
            <a:r>
              <a:rPr lang="en-US"/>
              <a:t>subcomponents - here its balanceTransfer and deposit - for bank code,</a:t>
            </a:r>
            <a:endParaRPr lang="en-GB"/>
          </a:p>
          <a:p>
            <a:r>
              <a:rPr lang="en-US"/>
              <a:t>middleware code, ATM code</a:t>
            </a:r>
            <a:endParaRPr lang="en-GB"/>
          </a:p>
          <a:p>
            <a:r>
              <a:rPr lang="en-US"/>
              <a:t>Then the subcomponents are architecturally recomposed - bank/mw/ATM bits</a:t>
            </a:r>
            <a:r>
              <a:rPr lang="en-GB">
                <a:effectLst/>
              </a:rPr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A8CF7-B90E-44DB-80BF-1CC1E36CDB45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783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you make a new feature in such a framework: invent it</a:t>
            </a:r>
            <a:endParaRPr lang="en-GB"/>
          </a:p>
          <a:p>
            <a:r>
              <a:rPr lang="en-US"/>
              <a:t>(Wdraw_0) such that its an abstraction of updated integral ATM abstract</a:t>
            </a:r>
            <a:endParaRPr lang="en-GB"/>
          </a:p>
          <a:p>
            <a:r>
              <a:rPr lang="en-US"/>
              <a:t>model. </a:t>
            </a:r>
          </a:p>
          <a:p>
            <a:endParaRPr lang="en-US"/>
          </a:p>
          <a:p>
            <a:r>
              <a:rPr lang="en-US"/>
              <a:t>Obviously such update to integral model to minimally disrupt the</a:t>
            </a:r>
            <a:endParaRPr lang="en-GB"/>
          </a:p>
          <a:p>
            <a:r>
              <a:rPr lang="en-US"/>
              <a:t>existing (blue) picture, ideally just adding new external events. </a:t>
            </a:r>
          </a:p>
          <a:p>
            <a:endParaRPr lang="en-US"/>
          </a:p>
          <a:p>
            <a:r>
              <a:rPr lang="en-US"/>
              <a:t>Then</a:t>
            </a:r>
            <a:r>
              <a:rPr lang="en-GB"/>
              <a:t> </a:t>
            </a:r>
            <a:r>
              <a:rPr lang="en-US"/>
              <a:t>proceed down with pink refinements etc</a:t>
            </a:r>
            <a:endParaRPr lang="en-GB"/>
          </a:p>
          <a:p>
            <a:r>
              <a:rPr lang="en-US"/>
              <a:t>? denotes compositions yet to be proved correct by construction - but from</a:t>
            </a:r>
            <a:endParaRPr lang="en-GB"/>
          </a:p>
          <a:p>
            <a:r>
              <a:rPr lang="en-US"/>
              <a:t>practice they look OK</a:t>
            </a:r>
            <a:endParaRPr lang="en-GB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A8CF7-B90E-44DB-80BF-1CC1E36CDB45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3718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s39-41 generalises this story</a:t>
            </a:r>
            <a:r>
              <a:rPr lang="en-GB">
                <a:effectLst/>
              </a:rPr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A8CF7-B90E-44DB-80BF-1CC1E36CDB45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9430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A8CF7-B90E-44DB-80BF-1CC1E36CDB45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5448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A8CF7-B90E-44DB-80BF-1CC1E36CDB45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9912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s42 talks about more refinement/development at the bottom of the picture</a:t>
            </a:r>
            <a:r>
              <a:rPr lang="en-GB">
                <a:effectLst/>
              </a:rPr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A8CF7-B90E-44DB-80BF-1CC1E36CDB45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1579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A8CF7-B90E-44DB-80BF-1CC1E36CDB45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054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A8CF7-B90E-44DB-80BF-1CC1E36CDB4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7335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A8CF7-B90E-44DB-80BF-1CC1E36CDB45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631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A8CF7-B90E-44DB-80BF-1CC1E36CDB45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9226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A8CF7-B90E-44DB-80BF-1CC1E36CDB45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567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A8CF7-B90E-44DB-80BF-1CC1E36CDB45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354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A8CF7-B90E-44DB-80BF-1CC1E36CDB45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414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A8CF7-B90E-44DB-80BF-1CC1E36CDB45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00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A8CF7-B90E-44DB-80BF-1CC1E36CDB45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389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A8CF7-B90E-44DB-80BF-1CC1E36CDB45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292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01775"/>
            <a:ext cx="8686800" cy="1470025"/>
          </a:xfrm>
        </p:spPr>
        <p:txBody>
          <a:bodyPr>
            <a:noAutofit/>
          </a:bodyPr>
          <a:lstStyle/>
          <a:p>
            <a:r>
              <a:rPr lang="en-GB" sz="3600" dirty="0" smtClean="0"/>
              <a:t>“Instantiating and Composing </a:t>
            </a:r>
            <a:r>
              <a:rPr lang="en-GB" sz="3600" dirty="0"/>
              <a:t>Event-B Specifications </a:t>
            </a:r>
            <a:r>
              <a:rPr lang="en-GB" sz="3600" dirty="0" smtClean="0"/>
              <a:t>– </a:t>
            </a:r>
            <a:br>
              <a:rPr lang="en-GB" sz="3600" dirty="0" smtClean="0"/>
            </a:br>
            <a:r>
              <a:rPr lang="en-GB" sz="3600" dirty="0" smtClean="0"/>
              <a:t>Case</a:t>
            </a:r>
            <a:r>
              <a:rPr lang="en-GB" sz="3600" dirty="0"/>
              <a:t>-Study </a:t>
            </a:r>
            <a:r>
              <a:rPr lang="en-GB" sz="3600" dirty="0" smtClean="0"/>
              <a:t>Experience”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7620000" cy="2819400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002060"/>
                </a:solidFill>
              </a:rPr>
              <a:t>Ali Gondal</a:t>
            </a:r>
          </a:p>
          <a:p>
            <a:r>
              <a:rPr lang="en-GB" sz="2800" dirty="0" smtClean="0">
                <a:solidFill>
                  <a:srgbClr val="002060"/>
                </a:solidFill>
              </a:rPr>
              <a:t>Michael </a:t>
            </a:r>
            <a:r>
              <a:rPr lang="en-GB" sz="2800" dirty="0" err="1" smtClean="0">
                <a:solidFill>
                  <a:srgbClr val="002060"/>
                </a:solidFill>
              </a:rPr>
              <a:t>Poppleton</a:t>
            </a:r>
            <a:r>
              <a:rPr lang="en-GB" sz="2800" dirty="0" smtClean="0">
                <a:solidFill>
                  <a:srgbClr val="002060"/>
                </a:solidFill>
              </a:rPr>
              <a:t>, Michael Butler</a:t>
            </a:r>
          </a:p>
          <a:p>
            <a:r>
              <a:rPr lang="en-GB" sz="2800" dirty="0" smtClean="0">
                <a:solidFill>
                  <a:srgbClr val="002060"/>
                </a:solidFill>
              </a:rPr>
              <a:t>School of Electronics &amp; Computer Science</a:t>
            </a:r>
          </a:p>
          <a:p>
            <a:r>
              <a:rPr lang="en-GB" sz="2800" dirty="0" smtClean="0">
                <a:solidFill>
                  <a:srgbClr val="002060"/>
                </a:solidFill>
              </a:rPr>
              <a:t>University of Southampton, UK</a:t>
            </a:r>
          </a:p>
          <a:p>
            <a:endParaRPr lang="en-GB" sz="2800" dirty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0"/>
            <a:ext cx="2305050" cy="15367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 descr="deploy-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4800" y="5638800"/>
            <a:ext cx="928687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Composition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9623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Shared variable composition (SVC)</a:t>
            </a:r>
          </a:p>
          <a:p>
            <a:r>
              <a:rPr lang="en-US" dirty="0" smtClean="0"/>
              <a:t>Shared event composition (SEC)*</a:t>
            </a:r>
          </a:p>
          <a:p>
            <a:r>
              <a:rPr lang="en-US" dirty="0" smtClean="0"/>
              <a:t>Fusion Composition</a:t>
            </a:r>
          </a:p>
          <a:p>
            <a:pPr lvl="1"/>
            <a:r>
              <a:rPr lang="en-US" dirty="0" smtClean="0"/>
              <a:t>Motivation: assemble and configure features in a SPL domain</a:t>
            </a:r>
          </a:p>
          <a:p>
            <a:pPr lvl="1"/>
            <a:r>
              <a:rPr lang="en-US" dirty="0" smtClean="0"/>
              <a:t>Conjunction of models with possibly shared variables; extends SEC</a:t>
            </a:r>
          </a:p>
          <a:p>
            <a:pPr lvl="1"/>
            <a:r>
              <a:rPr lang="en-US" dirty="0" smtClean="0"/>
              <a:t>Distinct from SVC: allows fusion of events</a:t>
            </a:r>
          </a:p>
          <a:p>
            <a:pPr lvl="1"/>
            <a:r>
              <a:rPr lang="en-US" dirty="0" smtClean="0"/>
              <a:t>Proposed in [2], to be investigated</a:t>
            </a:r>
          </a:p>
          <a:p>
            <a:r>
              <a:rPr lang="en-US" dirty="0" smtClean="0"/>
              <a:t>Feature Composition [4, 5]*</a:t>
            </a:r>
          </a:p>
          <a:p>
            <a:pPr lvl="1"/>
            <a:r>
              <a:rPr lang="en-US" dirty="0" smtClean="0"/>
              <a:t>Unconstrained model composition via syntactic cut &amp; paste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5867400"/>
            <a:ext cx="2743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Tool support available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40475"/>
            <a:ext cx="2133600" cy="365125"/>
          </a:xfrm>
        </p:spPr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72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GB" i="1" dirty="0" smtClean="0"/>
              <a:t>Feature</a:t>
            </a:r>
            <a:r>
              <a:rPr lang="en-GB" dirty="0" smtClean="0"/>
              <a:t> in Event-B: </a:t>
            </a:r>
          </a:p>
          <a:p>
            <a:pPr lvl="1"/>
            <a:r>
              <a:rPr lang="en-GB" dirty="0" smtClean="0"/>
              <a:t>For now: machine or refinement with zero or more contexts 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Ideally: partial or complete development tree</a:t>
            </a:r>
          </a:p>
          <a:p>
            <a:pPr lvl="1"/>
            <a:r>
              <a:rPr lang="en-GB" dirty="0" smtClean="0"/>
              <a:t>For now: treat refinements as separate, related features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 Modelling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/>
              <a:t>Feature </a:t>
            </a:r>
            <a:r>
              <a:rPr lang="en-GB" dirty="0" smtClean="0"/>
              <a:t>Modelling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7522"/>
            <a:ext cx="9144000" cy="505227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29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GB" sz="3200" dirty="0" smtClean="0"/>
              <a:t>Feature </a:t>
            </a:r>
            <a:r>
              <a:rPr lang="en-GB" sz="3600" dirty="0" smtClean="0"/>
              <a:t>modelling</a:t>
            </a:r>
            <a:r>
              <a:rPr lang="en-GB" sz="3200" dirty="0" smtClean="0"/>
              <a:t> and configuration  tools*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Build a feature model for a product line (PL)</a:t>
            </a:r>
          </a:p>
          <a:p>
            <a:pPr lvl="1"/>
            <a:r>
              <a:rPr lang="en-GB" dirty="0" smtClean="0"/>
              <a:t>e.g. Automobile, Mobile Phones, ATM etc.</a:t>
            </a:r>
          </a:p>
          <a:p>
            <a:pPr lvl="1"/>
            <a:r>
              <a:rPr lang="en-GB" dirty="0" smtClean="0"/>
              <a:t>syntax checking of feature model</a:t>
            </a:r>
          </a:p>
          <a:p>
            <a:r>
              <a:rPr lang="en-GB" dirty="0" smtClean="0"/>
              <a:t>Configure the model to build a specific product</a:t>
            </a:r>
          </a:p>
          <a:p>
            <a:pPr lvl="1"/>
            <a:r>
              <a:rPr lang="en-GB" dirty="0" smtClean="0"/>
              <a:t>Select desired features from the feature model</a:t>
            </a:r>
          </a:p>
          <a:p>
            <a:pPr lvl="1"/>
            <a:r>
              <a:rPr lang="en-GB" dirty="0" smtClean="0"/>
              <a:t>Link in underlying Event-B “features”</a:t>
            </a:r>
          </a:p>
          <a:p>
            <a:pPr lvl="1"/>
            <a:r>
              <a:rPr lang="en-GB" dirty="0" smtClean="0"/>
              <a:t>Identify any conflicts and constraints</a:t>
            </a:r>
          </a:p>
          <a:p>
            <a:pPr lvl="1"/>
            <a:r>
              <a:rPr lang="en-GB" dirty="0" smtClean="0"/>
              <a:t>Resolve, compose these Event-B features to build the product instance</a:t>
            </a:r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r>
              <a:rPr lang="en-GB" sz="1800" dirty="0" smtClean="0"/>
              <a:t>* Under development, based on existing Feature composition plugin</a:t>
            </a:r>
          </a:p>
          <a:p>
            <a:pPr lvl="1">
              <a:buNone/>
            </a:pPr>
            <a:r>
              <a:rPr lang="en-GB" sz="1700" dirty="0" smtClean="0"/>
              <a:t>http://wiki.event-b.org/index.php/Feature_Modelling_Tool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6600" y="1752600"/>
            <a:ext cx="2590800" cy="32766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7000"/>
                </a:schemeClr>
              </a:gs>
              <a:gs pos="80000">
                <a:schemeClr val="accent1">
                  <a:shade val="93000"/>
                  <a:satMod val="130000"/>
                  <a:alpha val="7000"/>
                </a:schemeClr>
              </a:gs>
              <a:gs pos="100000">
                <a:schemeClr val="accent1">
                  <a:shade val="94000"/>
                  <a:satMod val="135000"/>
                  <a:alpha val="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/>
              <a:t>Feature </a:t>
            </a:r>
            <a:r>
              <a:rPr lang="en-GB" dirty="0" smtClean="0"/>
              <a:t>modelling Process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04800" y="2819400"/>
            <a:ext cx="2057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 &amp; validate fm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81400" y="1981200"/>
            <a:ext cx="2057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Configure fm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581400" y="3886200"/>
            <a:ext cx="2057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Resolve conflicts &amp; compose features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14600" y="3276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572000" y="30480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858000" y="2819400"/>
            <a:ext cx="2057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instance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096000" y="3276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56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5" grpId="0" animBg="1"/>
      <p:bldP spid="7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GB" dirty="0" smtClean="0"/>
              <a:t>Feature Model Configuration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212" y="762000"/>
            <a:ext cx="4308588" cy="60198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36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Production Cell (PC) Example</a:t>
            </a:r>
            <a:endParaRPr lang="en-GB" dirty="0"/>
          </a:p>
        </p:txBody>
      </p:sp>
      <p:pic>
        <p:nvPicPr>
          <p:cNvPr id="22531" name="Picture 3" descr="C:\PhdStuff\texts\Reports\MiniThesis\Figures\PCvi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047" y="1569955"/>
            <a:ext cx="7995153" cy="4678445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Production Cell (PC)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Modelled in two ways:</a:t>
            </a:r>
          </a:p>
          <a:p>
            <a:pPr lvl="1"/>
            <a:r>
              <a:rPr lang="en-US" dirty="0" smtClean="0"/>
              <a:t>Component-based PC (top-down)</a:t>
            </a:r>
          </a:p>
          <a:p>
            <a:pPr lvl="2"/>
            <a:r>
              <a:rPr lang="en-US" dirty="0" smtClean="0"/>
              <a:t>Modelled </a:t>
            </a:r>
            <a:r>
              <a:rPr lang="en-US" dirty="0"/>
              <a:t>each physical component of PC</a:t>
            </a:r>
          </a:p>
          <a:p>
            <a:pPr lvl="2"/>
            <a:r>
              <a:rPr lang="en-US" dirty="0"/>
              <a:t>Feed belt, Table, Robot, Press, Deposit Belt, </a:t>
            </a:r>
            <a:r>
              <a:rPr lang="en-US" dirty="0" smtClean="0"/>
              <a:t>Crane</a:t>
            </a:r>
          </a:p>
          <a:p>
            <a:pPr lvl="1"/>
            <a:r>
              <a:rPr lang="en-US" dirty="0" smtClean="0"/>
              <a:t>Controller-based PC (middle-out)</a:t>
            </a:r>
          </a:p>
          <a:p>
            <a:pPr lvl="2"/>
            <a:r>
              <a:rPr lang="en-US" dirty="0" smtClean="0"/>
              <a:t>Modeled various controllers of </a:t>
            </a:r>
            <a:r>
              <a:rPr lang="en-GB" dirty="0" smtClean="0"/>
              <a:t>the</a:t>
            </a:r>
            <a:r>
              <a:rPr lang="en-US" dirty="0" smtClean="0"/>
              <a:t> plant</a:t>
            </a:r>
          </a:p>
          <a:p>
            <a:pPr lvl="2"/>
            <a:r>
              <a:rPr lang="en-US" dirty="0" smtClean="0"/>
              <a:t>Loader, Movement, Rotation, Magnet controller</a:t>
            </a:r>
          </a:p>
          <a:p>
            <a:pPr lvl="2"/>
            <a:r>
              <a:rPr lang="en-US" dirty="0" smtClean="0"/>
              <a:t> </a:t>
            </a:r>
          </a:p>
          <a:p>
            <a:pPr lvl="1"/>
            <a:r>
              <a:rPr lang="en-US" sz="2400" dirty="0" smtClean="0"/>
              <a:t>i.e. two orthogonal feature-structured views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59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component-based PC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1371600"/>
            <a:ext cx="5689600" cy="50165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9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46059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4800" y="5678269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PC Topology 2 is a result of instantiation and refactoring of PC Topology 1</a:t>
            </a:r>
          </a:p>
          <a:p>
            <a:r>
              <a:rPr lang="en-US" dirty="0" smtClean="0"/>
              <a:t>- All POs of Topology 2 were discharged in the  same way as Topology 1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44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Motivation</a:t>
            </a:r>
          </a:p>
          <a:p>
            <a:r>
              <a:rPr lang="en-GB" dirty="0" smtClean="0"/>
              <a:t>Event-B (de)composition landscape</a:t>
            </a:r>
          </a:p>
          <a:p>
            <a:r>
              <a:rPr lang="en-GB" dirty="0" smtClean="0"/>
              <a:t>Towards feature-based modelling in Event-B</a:t>
            </a:r>
          </a:p>
          <a:p>
            <a:r>
              <a:rPr lang="en-GB" dirty="0" smtClean="0"/>
              <a:t>Production cell case-study</a:t>
            </a:r>
          </a:p>
          <a:p>
            <a:r>
              <a:rPr lang="en-GB" dirty="0" smtClean="0"/>
              <a:t>ATM case study</a:t>
            </a:r>
          </a:p>
          <a:p>
            <a:r>
              <a:rPr lang="en-GB" dirty="0" smtClean="0"/>
              <a:t>Future 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44289"/>
            <a:ext cx="7086600" cy="646131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1378803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PC – topology, event instantiation</a:t>
            </a:r>
          </a:p>
        </p:txBody>
      </p:sp>
    </p:spTree>
    <p:extLst>
      <p:ext uri="{BB962C8B-B14F-4D97-AF65-F5344CB8AC3E}">
        <p14:creationId xmlns:p14="http://schemas.microsoft.com/office/powerpoint/2010/main" val="745881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04800"/>
            <a:ext cx="7548418" cy="64008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1378803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PC – topology, event instantiation</a:t>
            </a:r>
          </a:p>
        </p:txBody>
      </p:sp>
    </p:spTree>
    <p:extLst>
      <p:ext uri="{BB962C8B-B14F-4D97-AF65-F5344CB8AC3E}">
        <p14:creationId xmlns:p14="http://schemas.microsoft.com/office/powerpoint/2010/main" val="741522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" y="1536700"/>
            <a:ext cx="8801100" cy="3784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2000" y="533401"/>
            <a:ext cx="77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PC – topology 1, events: graphic 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</p:spTree>
    <p:extLst>
      <p:ext uri="{BB962C8B-B14F-4D97-AF65-F5344CB8AC3E}">
        <p14:creationId xmlns:p14="http://schemas.microsoft.com/office/powerpoint/2010/main" val="95309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1" y="76200"/>
            <a:ext cx="8128000" cy="670734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800" y="4572000"/>
            <a:ext cx="335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PC – topology 2, events: graphic 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</p:spTree>
    <p:extLst>
      <p:ext uri="{BB962C8B-B14F-4D97-AF65-F5344CB8AC3E}">
        <p14:creationId xmlns:p14="http://schemas.microsoft.com/office/powerpoint/2010/main" val="567870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" y="1536700"/>
            <a:ext cx="8801100" cy="3784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97459" y="1502011"/>
            <a:ext cx="4323362" cy="3819290"/>
          </a:xfrm>
          <a:prstGeom prst="rect">
            <a:avLst/>
          </a:prstGeom>
          <a:solidFill>
            <a:schemeClr val="accent2">
              <a:lumMod val="20000"/>
              <a:lumOff val="80000"/>
              <a:alpha val="6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533401"/>
            <a:ext cx="77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PC – topology 1, events: input to generic instantiation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</p:spTree>
    <p:extLst>
      <p:ext uri="{BB962C8B-B14F-4D97-AF65-F5344CB8AC3E}">
        <p14:creationId xmlns:p14="http://schemas.microsoft.com/office/powerpoint/2010/main" val="3150133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0"/>
            <a:ext cx="8310563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60905" y="27302"/>
            <a:ext cx="4260486" cy="6830698"/>
          </a:xfrm>
          <a:prstGeom prst="rect">
            <a:avLst/>
          </a:prstGeom>
          <a:solidFill>
            <a:schemeClr val="accent2">
              <a:lumMod val="20000"/>
              <a:lumOff val="80000"/>
              <a:alpha val="6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4191000"/>
            <a:ext cx="3429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PC – topology 1, events: generic instantiation as toplogy 2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</p:spTree>
    <p:extLst>
      <p:ext uri="{BB962C8B-B14F-4D97-AF65-F5344CB8AC3E}">
        <p14:creationId xmlns:p14="http://schemas.microsoft.com/office/powerpoint/2010/main" val="775507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Component-based PC: genericity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did:</a:t>
            </a:r>
          </a:p>
          <a:p>
            <a:pPr lvl="1"/>
            <a:r>
              <a:rPr lang="en-US" dirty="0" smtClean="0"/>
              <a:t>Structured-copy &amp; refactor of events, change topology by refactoring cpt names &amp; attributes</a:t>
            </a:r>
          </a:p>
          <a:p>
            <a:r>
              <a:rPr lang="en-US" dirty="0" smtClean="0"/>
              <a:t>What we could do: </a:t>
            </a:r>
          </a:p>
          <a:p>
            <a:pPr lvl="1"/>
            <a:r>
              <a:rPr lang="en-US" dirty="0" smtClean="0"/>
              <a:t>Start from other abstractions</a:t>
            </a:r>
          </a:p>
          <a:p>
            <a:pPr lvl="1"/>
            <a:r>
              <a:rPr lang="en-US" dirty="0" smtClean="0"/>
              <a:t>Make domain-specific tooling</a:t>
            </a:r>
          </a:p>
          <a:p>
            <a:pPr lvl="1"/>
            <a:r>
              <a:rPr lang="en-US" dirty="0" smtClean="0"/>
              <a:t>Consider a larger-variability PL: consider defining topology in context, elaborate data structures in model to instantiate from context, e.g.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59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C</a:t>
            </a:r>
            <a:r>
              <a:rPr lang="en-US" sz="3200" smtClean="0"/>
              <a:t>ontext-based Production Cell topology</a:t>
            </a:r>
            <a:endParaRPr lang="en-US" sz="3200"/>
          </a:p>
        </p:txBody>
      </p:sp>
      <p:pic>
        <p:nvPicPr>
          <p:cNvPr id="7" name="Content Placeholder 6" descr="Picture 5.jpg"/>
          <p:cNvPicPr>
            <a:picLocks noGrp="1" noChangeAspect="1"/>
          </p:cNvPicPr>
          <p:nvPr>
            <p:ph idx="1"/>
          </p:nvPr>
        </p:nvPicPr>
        <p:blipFill>
          <a:blip r:embed="rId3"/>
          <a:srcRect t="-5748" b="-5748"/>
          <a:stretch>
            <a:fillRect/>
          </a:stretch>
        </p:blipFill>
        <p:spPr>
          <a:xfrm>
            <a:off x="457200" y="1143000"/>
            <a:ext cx="8229600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3400" y="5562600"/>
            <a:ext cx="8153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buFont typeface="Arial"/>
              <a:buChar char="•"/>
            </a:pPr>
            <a:r>
              <a:rPr lang="en-US" sz="2400">
                <a:latin typeface="+mj-lt"/>
                <a:ea typeface="+mj-ea"/>
                <a:cs typeface="+mj-cs"/>
              </a:rPr>
              <a:t> R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ecall Bosch mini-pilot: switch/pushbutton/n-way</a:t>
            </a:r>
            <a:r>
              <a:rPr kumimoji="0" lang="en-US" sz="2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switch</a:t>
            </a:r>
          </a:p>
          <a:p>
            <a:pPr>
              <a:spcBef>
                <a:spcPct val="0"/>
              </a:spcBef>
              <a:buFont typeface="Arial"/>
              <a:buChar char="•"/>
            </a:pPr>
            <a:r>
              <a:rPr lang="en-US" sz="2400">
                <a:latin typeface="+mj-lt"/>
                <a:ea typeface="+mj-ea"/>
                <a:cs typeface="+mj-cs"/>
              </a:rPr>
              <a:t> </a:t>
            </a:r>
            <a:r>
              <a:rPr lang="en-US" sz="2400" i="1">
                <a:latin typeface="+mj-lt"/>
                <a:ea typeface="+mj-ea"/>
                <a:cs typeface="+mj-cs"/>
              </a:rPr>
              <a:t>Towards a metamodel for a domain-specific product line ?</a:t>
            </a:r>
            <a:endParaRPr kumimoji="0" lang="en-US" sz="2400" b="0" i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539392"/>
              </p:ext>
            </p:extLst>
          </p:nvPr>
        </p:nvGraphicFramePr>
        <p:xfrm>
          <a:off x="375079" y="1738903"/>
          <a:ext cx="8135240" cy="4323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941"/>
                <a:gridCol w="1021465"/>
                <a:gridCol w="909868"/>
                <a:gridCol w="1114134"/>
                <a:gridCol w="798005"/>
                <a:gridCol w="723736"/>
                <a:gridCol w="731089"/>
                <a:gridCol w="909868"/>
                <a:gridCol w="1114134"/>
              </a:tblGrid>
              <a:tr h="67599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Ref.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Reviewed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Reviewed</a:t>
                      </a:r>
                      <a:endParaRPr lang="en-US" dirty="0"/>
                    </a:p>
                  </a:txBody>
                  <a:tcPr/>
                </a:tc>
              </a:tr>
              <a:tr h="3916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PC-0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916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PC-1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916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PC-2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9164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PC-3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9164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PC-4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9164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PC-5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9164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PC-6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9164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PC-7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5145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335820"/>
              </p:ext>
            </p:extLst>
          </p:nvPr>
        </p:nvGraphicFramePr>
        <p:xfrm>
          <a:off x="375079" y="1123518"/>
          <a:ext cx="8135240" cy="615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286"/>
                <a:gridCol w="3850824"/>
                <a:gridCol w="3485130"/>
              </a:tblGrid>
              <a:tr h="6153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PC Topology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PC Topology 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490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967" y="205278"/>
            <a:ext cx="2802902" cy="24840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53" y="3556190"/>
            <a:ext cx="2920388" cy="24000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4528" y="3556190"/>
            <a:ext cx="2836469" cy="2651847"/>
          </a:xfrm>
          <a:prstGeom prst="rect">
            <a:avLst/>
          </a:prstGeom>
        </p:spPr>
      </p:pic>
      <p:cxnSp>
        <p:nvCxnSpPr>
          <p:cNvPr id="3" name="Straight Arrow Connector 2"/>
          <p:cNvCxnSpPr>
            <a:endCxn id="5" idx="0"/>
          </p:cNvCxnSpPr>
          <p:nvPr/>
        </p:nvCxnSpPr>
        <p:spPr>
          <a:xfrm flipH="1">
            <a:off x="2100647" y="2689287"/>
            <a:ext cx="1203976" cy="866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820373" y="2689287"/>
            <a:ext cx="1024155" cy="866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53" y="2689287"/>
            <a:ext cx="1747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renames Press to Press1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143" y="2688627"/>
            <a:ext cx="1747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enames Press to Press2*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0453" y="6317277"/>
            <a:ext cx="733431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 1 extra PO as a result of additional guard in the model to ensure that opPress2 happens after opPress1.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10711" y="5188731"/>
            <a:ext cx="2608182" cy="32770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76544" y="1092365"/>
            <a:ext cx="1228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Topology-1</a:t>
            </a:r>
            <a:endParaRPr lang="en-US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7676544" y="4426285"/>
            <a:ext cx="1228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Topology-2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009455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0" grpId="1"/>
      <p:bldP spid="11" grpId="0"/>
      <p:bldP spid="12" grpId="0" animBg="1"/>
      <p:bldP spid="12" grpId="1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0362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How to develop/exploit reuse with Event-B ?</a:t>
            </a:r>
          </a:p>
          <a:p>
            <a:pPr lvl="1"/>
            <a:r>
              <a:rPr lang="en-GB" dirty="0" smtClean="0"/>
              <a:t>Develop “feature-oriented” working from FOSD community</a:t>
            </a:r>
          </a:p>
          <a:p>
            <a:pPr lvl="2"/>
            <a:r>
              <a:rPr lang="en-GB" dirty="0" smtClean="0"/>
              <a:t>Towards flexible, domain-specific modelling refinement &amp; composition -&gt; product developments </a:t>
            </a:r>
          </a:p>
          <a:p>
            <a:pPr lvl="2"/>
            <a:r>
              <a:rPr lang="en-GB" dirty="0" smtClean="0"/>
              <a:t>Towards formal modelling &amp; verification of SPLs (Software Product Lines)</a:t>
            </a:r>
            <a:endParaRPr lang="en-GB" dirty="0"/>
          </a:p>
          <a:p>
            <a:pPr lvl="1"/>
            <a:r>
              <a:rPr lang="en-GB" dirty="0" smtClean="0"/>
              <a:t>Experimenting with decomposition and composition (sh-event and sh-variable), and generic instantiation to this end 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6512"/>
            <a:ext cx="2133600" cy="365125"/>
          </a:xfrm>
        </p:spPr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86512"/>
            <a:ext cx="2895600" cy="365125"/>
          </a:xfrm>
        </p:spPr>
        <p:txBody>
          <a:bodyPr/>
          <a:lstStyle/>
          <a:p>
            <a:r>
              <a:rPr lang="en-US"/>
              <a:t>Nice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86512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967" y="205278"/>
            <a:ext cx="2802902" cy="24840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53" y="3556190"/>
            <a:ext cx="2920388" cy="24000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4528" y="3556190"/>
            <a:ext cx="2836469" cy="2651847"/>
          </a:xfrm>
          <a:prstGeom prst="rect">
            <a:avLst/>
          </a:prstGeom>
        </p:spPr>
      </p:pic>
      <p:cxnSp>
        <p:nvCxnSpPr>
          <p:cNvPr id="3" name="Straight Arrow Connector 2"/>
          <p:cNvCxnSpPr>
            <a:endCxn id="5" idx="0"/>
          </p:cNvCxnSpPr>
          <p:nvPr/>
        </p:nvCxnSpPr>
        <p:spPr>
          <a:xfrm flipH="1">
            <a:off x="2100647" y="2689287"/>
            <a:ext cx="1203976" cy="866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820373" y="2689287"/>
            <a:ext cx="1024155" cy="866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53" y="2689287"/>
            <a:ext cx="1747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renames Press to Press1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143" y="2688627"/>
            <a:ext cx="1747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enames Press to Press2*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0453" y="6317277"/>
            <a:ext cx="733431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 1 extra PO as a result of additional guard in the model to ensure that opPress2 happens after opPress1.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10711" y="5188731"/>
            <a:ext cx="2608182" cy="32770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76544" y="1092365"/>
            <a:ext cx="1228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Topology-1</a:t>
            </a:r>
            <a:endParaRPr lang="en-US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7676544" y="4426285"/>
            <a:ext cx="1228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Topology-2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884816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Controller-</a:t>
            </a:r>
            <a:r>
              <a:rPr lang="en-US" dirty="0"/>
              <a:t>based PC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752600"/>
            <a:ext cx="6083300" cy="37846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16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Crane Instantiation using generic PC controllers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828800"/>
            <a:ext cx="7366000" cy="431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1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Event specialization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99" y="1219200"/>
            <a:ext cx="4592117" cy="2362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4191000"/>
            <a:ext cx="4176370" cy="23622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371600" y="3810000"/>
            <a:ext cx="6248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46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Guard Strengthening Example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1447800"/>
            <a:ext cx="8863866" cy="2095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747895"/>
            <a:ext cx="8915400" cy="257670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3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ATM Case-study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3722"/>
            <a:ext cx="9144000" cy="505227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97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ATM Case-study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r>
              <a:rPr lang="en-US" dirty="0" smtClean="0"/>
              <a:t>Modelled two ATM features</a:t>
            </a:r>
          </a:p>
          <a:p>
            <a:pPr lvl="1"/>
            <a:r>
              <a:rPr lang="en-US" dirty="0" smtClean="0"/>
              <a:t>Cash Deposit</a:t>
            </a:r>
          </a:p>
          <a:p>
            <a:pPr lvl="1"/>
            <a:r>
              <a:rPr lang="en-US" dirty="0" smtClean="0"/>
              <a:t>Balance Transfer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4798873"/>
            <a:ext cx="434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Glossary: </a:t>
            </a:r>
          </a:p>
          <a:p>
            <a:r>
              <a:rPr lang="en-US" dirty="0" smtClean="0"/>
              <a:t>SVD – Shared-</a:t>
            </a:r>
            <a:r>
              <a:rPr lang="en-US" dirty="0"/>
              <a:t>V</a:t>
            </a:r>
            <a:r>
              <a:rPr lang="en-US" dirty="0" smtClean="0"/>
              <a:t>ariable Decomposition</a:t>
            </a:r>
          </a:p>
          <a:p>
            <a:r>
              <a:rPr lang="en-US" dirty="0" smtClean="0"/>
              <a:t>SED </a:t>
            </a:r>
            <a:r>
              <a:rPr lang="en-US" dirty="0"/>
              <a:t>– Shared</a:t>
            </a:r>
            <a:r>
              <a:rPr lang="en-US" dirty="0" smtClean="0"/>
              <a:t>-Event Decomposition</a:t>
            </a:r>
          </a:p>
          <a:p>
            <a:r>
              <a:rPr lang="en-US" dirty="0" smtClean="0"/>
              <a:t>SVC </a:t>
            </a:r>
            <a:r>
              <a:rPr lang="en-US" dirty="0"/>
              <a:t>– Shared-Variable C</a:t>
            </a:r>
            <a:r>
              <a:rPr lang="en-US" dirty="0" smtClean="0"/>
              <a:t>omposition</a:t>
            </a:r>
          </a:p>
          <a:p>
            <a:r>
              <a:rPr lang="en-US" dirty="0" smtClean="0"/>
              <a:t>SEC </a:t>
            </a:r>
            <a:r>
              <a:rPr lang="en-US" dirty="0"/>
              <a:t>– Shared-Event C</a:t>
            </a:r>
            <a:r>
              <a:rPr lang="en-US" dirty="0" smtClean="0"/>
              <a:t>omposition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01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749300"/>
            <a:ext cx="6502400" cy="5359400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6629400" y="1219200"/>
            <a:ext cx="2438400" cy="1143000"/>
          </a:xfrm>
          <a:prstGeom prst="wedgeEllipseCallout">
            <a:avLst>
              <a:gd name="adj1" fmla="val -116784"/>
              <a:gd name="adj2" fmla="val 890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(De)Compose for external events </a:t>
            </a:r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0" y="1524000"/>
            <a:ext cx="2514600" cy="1066800"/>
          </a:xfrm>
          <a:prstGeom prst="wedgeEllipseCallout">
            <a:avLst>
              <a:gd name="adj1" fmla="val 45905"/>
              <a:gd name="adj2" fmla="val -635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Started with separate feature refinements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7086600" y="2514600"/>
            <a:ext cx="1981200" cy="1143000"/>
          </a:xfrm>
          <a:prstGeom prst="wedgeEllipseCallout">
            <a:avLst>
              <a:gd name="adj1" fmla="val -81575"/>
              <a:gd name="adj2" fmla="val 41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Architectural </a:t>
            </a:r>
            <a:r>
              <a:rPr lang="en-US" dirty="0" err="1" smtClean="0"/>
              <a:t>Decomp</a:t>
            </a:r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6629400" y="5697071"/>
            <a:ext cx="1981200" cy="1143000"/>
          </a:xfrm>
          <a:prstGeom prst="wedgeEllipseCallout">
            <a:avLst>
              <a:gd name="adj1" fmla="val -94396"/>
              <a:gd name="adj2" fmla="val -9174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Architectural Composition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72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914400"/>
            <a:ext cx="9031145" cy="508152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75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00" y="723900"/>
            <a:ext cx="6756400" cy="53975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05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19358"/>
            <a:ext cx="7772400" cy="1470025"/>
          </a:xfrm>
        </p:spPr>
        <p:txBody>
          <a:bodyPr/>
          <a:lstStyle/>
          <a:p>
            <a:r>
              <a:rPr lang="en-US"/>
              <a:t>“Feature” – some definitions: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6349" y="2021880"/>
            <a:ext cx="7451851" cy="3921720"/>
          </a:xfrm>
        </p:spPr>
        <p:txBody>
          <a:bodyPr>
            <a:normAutofit fontScale="77500" lnSpcReduction="20000"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GB">
                <a:solidFill>
                  <a:schemeClr val="tx1"/>
                </a:solidFill>
              </a:rPr>
              <a:t> Bosch et al 	“A logical unit of behaviour specied by a set of functional and non-functional requirements.”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GB">
                <a:solidFill>
                  <a:schemeClr val="tx1"/>
                </a:solidFill>
              </a:rPr>
              <a:t> Chen et al 	“a product characteristic from user or customer views, which essentially consists of a cohesive set of individual requirements”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GB">
                <a:solidFill>
                  <a:schemeClr val="tx1"/>
                </a:solidFill>
              </a:rPr>
              <a:t> Batory 	“elaboration or augmentation of an entity(s) that introduces a new service, capability or relationship”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GB">
                <a:solidFill>
                  <a:schemeClr val="tx1"/>
                </a:solidFill>
              </a:rPr>
              <a:t> Batory et al “an increment in product functionality”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00" y="749300"/>
            <a:ext cx="6756400" cy="53467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0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100" y="0"/>
            <a:ext cx="6267811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70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100" y="0"/>
            <a:ext cx="6267811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87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00" y="0"/>
            <a:ext cx="6215428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93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0"/>
            <a:ext cx="6320576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93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44196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920"/>
              </a:spcBef>
              <a:buNone/>
            </a:pPr>
            <a:r>
              <a:rPr lang="en-US" dirty="0" smtClean="0"/>
              <a:t>In two case studies we</a:t>
            </a:r>
          </a:p>
          <a:p>
            <a:pPr>
              <a:spcBef>
                <a:spcPts val="920"/>
              </a:spcBef>
            </a:pPr>
            <a:r>
              <a:rPr lang="en-US" dirty="0" smtClean="0">
                <a:solidFill>
                  <a:srgbClr val="000090"/>
                </a:solidFill>
              </a:rPr>
              <a:t>Explored</a:t>
            </a:r>
            <a:r>
              <a:rPr lang="en-US" dirty="0" smtClean="0"/>
              <a:t> the question: How close can we get to feature-based modeling with standard Event-B techniques ?</a:t>
            </a:r>
          </a:p>
          <a:p>
            <a:pPr>
              <a:spcBef>
                <a:spcPts val="920"/>
              </a:spcBef>
            </a:pPr>
            <a:r>
              <a:rPr lang="en-US" dirty="0" smtClean="0">
                <a:solidFill>
                  <a:srgbClr val="000090"/>
                </a:solidFill>
              </a:rPr>
              <a:t>Mixed </a:t>
            </a:r>
            <a:r>
              <a:rPr lang="en-US" dirty="0" smtClean="0"/>
              <a:t>two styles of (de)composition, thus preserving refinement</a:t>
            </a:r>
          </a:p>
          <a:p>
            <a:pPr>
              <a:spcBef>
                <a:spcPts val="920"/>
              </a:spcBef>
            </a:pPr>
            <a:r>
              <a:rPr lang="en-US" dirty="0" smtClean="0">
                <a:solidFill>
                  <a:srgbClr val="000090"/>
                </a:solidFill>
              </a:rPr>
              <a:t>Explored </a:t>
            </a:r>
            <a:r>
              <a:rPr lang="en-US" dirty="0" smtClean="0"/>
              <a:t>generic instantiation (via Feature composition tool)</a:t>
            </a:r>
          </a:p>
          <a:p>
            <a:pPr>
              <a:spcBef>
                <a:spcPts val="920"/>
              </a:spcBef>
            </a:pPr>
            <a:r>
              <a:rPr lang="en-US" dirty="0" smtClean="0">
                <a:solidFill>
                  <a:srgbClr val="000090"/>
                </a:solidFill>
              </a:rPr>
              <a:t>Generated </a:t>
            </a:r>
            <a:r>
              <a:rPr lang="en-US" dirty="0" smtClean="0"/>
              <a:t>lots more method and tool requirements!</a:t>
            </a:r>
          </a:p>
          <a:p>
            <a:pPr>
              <a:spcBef>
                <a:spcPts val="920"/>
              </a:spcBef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44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ts val="920"/>
              </a:spcBef>
            </a:pPr>
            <a:r>
              <a:rPr lang="en-GB" dirty="0" smtClean="0">
                <a:solidFill>
                  <a:srgbClr val="000090"/>
                </a:solidFill>
              </a:rPr>
              <a:t>Theory</a:t>
            </a:r>
            <a:r>
              <a:rPr lang="en-GB" dirty="0" smtClean="0"/>
              <a:t>: explore mixed working with SVD, SED, SVC, SEC, Fusion - globally and locally – prove refinement preservation</a:t>
            </a:r>
          </a:p>
          <a:p>
            <a:pPr>
              <a:spcBef>
                <a:spcPts val="920"/>
              </a:spcBef>
            </a:pPr>
            <a:r>
              <a:rPr lang="en-GB" dirty="0" smtClean="0">
                <a:solidFill>
                  <a:srgbClr val="000090"/>
                </a:solidFill>
              </a:rPr>
              <a:t>Case studies</a:t>
            </a:r>
            <a:r>
              <a:rPr lang="en-GB" dirty="0" smtClean="0"/>
              <a:t>: explore mixed working with SVD, SED, SVC, SEC, Fusion - globally and locally </a:t>
            </a:r>
          </a:p>
          <a:p>
            <a:pPr>
              <a:spcBef>
                <a:spcPts val="920"/>
              </a:spcBef>
            </a:pPr>
            <a:r>
              <a:rPr lang="en-GB" dirty="0" smtClean="0">
                <a:solidFill>
                  <a:srgbClr val="000090"/>
                </a:solidFill>
              </a:rPr>
              <a:t>Case studies</a:t>
            </a:r>
            <a:r>
              <a:rPr lang="en-GB" dirty="0" smtClean="0"/>
              <a:t>: explore generic instantiation &amp; composition patterns and associated PO transformations in search of proof reuse</a:t>
            </a:r>
          </a:p>
          <a:p>
            <a:pPr>
              <a:spcBef>
                <a:spcPts val="920"/>
              </a:spcBef>
            </a:pPr>
            <a:r>
              <a:rPr lang="en-GB" dirty="0">
                <a:solidFill>
                  <a:srgbClr val="000090"/>
                </a:solidFill>
              </a:rPr>
              <a:t>Tool </a:t>
            </a:r>
            <a:r>
              <a:rPr lang="en-GB" dirty="0"/>
              <a:t>support for all this!</a:t>
            </a:r>
            <a:endParaRPr lang="en-GB" dirty="0" smtClean="0"/>
          </a:p>
          <a:p>
            <a:pPr>
              <a:spcBef>
                <a:spcPts val="920"/>
              </a:spcBef>
            </a:pPr>
            <a:r>
              <a:rPr lang="en-GB" dirty="0" smtClean="0">
                <a:solidFill>
                  <a:srgbClr val="000090"/>
                </a:solidFill>
              </a:rPr>
              <a:t>Guidelines</a:t>
            </a:r>
            <a:r>
              <a:rPr lang="en-GB" dirty="0" smtClean="0"/>
              <a:t> for feature-based modelling in Event-B</a:t>
            </a:r>
          </a:p>
          <a:p>
            <a:pPr>
              <a:spcBef>
                <a:spcPts val="920"/>
              </a:spcBef>
              <a:buNone/>
            </a:pP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1143000"/>
          </a:xfrm>
        </p:spPr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methodological issue: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Refinement is top-down </a:t>
            </a:r>
          </a:p>
          <a:p>
            <a:r>
              <a:rPr lang="en-US"/>
              <a:t>and hierarchic</a:t>
            </a:r>
          </a:p>
          <a:p>
            <a:r>
              <a:rPr lang="en-US"/>
              <a:t>Feature-orientation is bottom-out, generative</a:t>
            </a:r>
          </a:p>
          <a:p>
            <a:r>
              <a:rPr lang="en-US"/>
              <a:t>and anarchic (?)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smtClean="0"/>
              <a:t>Poppleton, M.: </a:t>
            </a:r>
            <a:r>
              <a:rPr lang="en-US" sz="2000" smtClean="0">
                <a:solidFill>
                  <a:srgbClr val="000090"/>
                </a:solidFill>
              </a:rPr>
              <a:t>Towards feature-oriented specification and development with Event-B</a:t>
            </a:r>
            <a:r>
              <a:rPr lang="en-US" sz="2000" smtClean="0"/>
              <a:t>, REFSQ 2007 (LNCS)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smtClean="0"/>
              <a:t>Poppleton, M.: </a:t>
            </a:r>
            <a:r>
              <a:rPr lang="en-US" sz="2000" smtClean="0">
                <a:solidFill>
                  <a:srgbClr val="000090"/>
                </a:solidFill>
              </a:rPr>
              <a:t>The composition of Event-B models</a:t>
            </a:r>
            <a:r>
              <a:rPr lang="en-US" sz="2000" smtClean="0"/>
              <a:t>, ABZ2008 (LNCS)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smtClean="0"/>
              <a:t>Poppleton, M, Fischer, B, Franklin, C, Gondal, A, Snook, C, Sorge, J: </a:t>
            </a:r>
            <a:r>
              <a:rPr lang="en-US" sz="2000" smtClean="0">
                <a:solidFill>
                  <a:srgbClr val="000090"/>
                </a:solidFill>
              </a:rPr>
              <a:t>Towards Reuse with “Feature-Oriented Event-B”</a:t>
            </a:r>
            <a:r>
              <a:rPr lang="en-US" sz="2000" smtClean="0"/>
              <a:t>, MCGPLE 2008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smtClean="0"/>
              <a:t>Gondal, A, Poppleton, M, Snook, C: </a:t>
            </a:r>
            <a:r>
              <a:rPr lang="en-US" sz="2000" smtClean="0">
                <a:solidFill>
                  <a:srgbClr val="000090"/>
                </a:solidFill>
              </a:rPr>
              <a:t>Feature Composition - towards product lines of Event-B models</a:t>
            </a:r>
            <a:r>
              <a:rPr lang="en-US" sz="2000" smtClean="0"/>
              <a:t>, MDPLE 2009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smtClean="0"/>
              <a:t>Gondal, A, Poppleton, M, Butler, M, Snook, C: </a:t>
            </a:r>
            <a:r>
              <a:rPr lang="en-US" sz="2000" smtClean="0">
                <a:solidFill>
                  <a:srgbClr val="000090"/>
                </a:solidFill>
              </a:rPr>
              <a:t>Formal Software Product Line Modelling Using Event-B</a:t>
            </a:r>
            <a:r>
              <a:rPr lang="en-US" sz="2000" smtClean="0"/>
              <a:t>, SETP 2010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smtClean="0"/>
              <a:t>Gondal, A, Poppleton, M, Butler, M: </a:t>
            </a:r>
            <a:r>
              <a:rPr lang="en-US" sz="2000" smtClean="0">
                <a:solidFill>
                  <a:srgbClr val="000090"/>
                </a:solidFill>
              </a:rPr>
              <a:t>Composing Event-B Specifations - Case-Study Experience</a:t>
            </a:r>
            <a:r>
              <a:rPr lang="en-US" sz="2000" smtClean="0"/>
              <a:t>, SC11 (LNCS in press)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Decomposition </a:t>
            </a:r>
            <a:r>
              <a:rPr lang="en-GB" dirty="0" smtClean="0"/>
              <a:t>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Shared variable decomposition (SVD)*</a:t>
            </a:r>
          </a:p>
          <a:p>
            <a:pPr lvl="1"/>
            <a:r>
              <a:rPr lang="en-US" dirty="0" smtClean="0"/>
              <a:t>Problem decomposition at higher abstraction level</a:t>
            </a:r>
          </a:p>
          <a:p>
            <a:pPr lvl="1"/>
            <a:r>
              <a:rPr lang="en-US" dirty="0" smtClean="0"/>
              <a:t>Asynchronous shared-memory communication</a:t>
            </a:r>
          </a:p>
          <a:p>
            <a:pPr lvl="1"/>
            <a:endParaRPr lang="en-US" dirty="0" smtClean="0"/>
          </a:p>
          <a:p>
            <a:r>
              <a:rPr lang="en-US" dirty="0"/>
              <a:t>Shared</a:t>
            </a:r>
            <a:r>
              <a:rPr lang="en-US" dirty="0" smtClean="0"/>
              <a:t> event decomposition (SED)*</a:t>
            </a:r>
          </a:p>
          <a:p>
            <a:pPr lvl="1"/>
            <a:r>
              <a:rPr lang="en-US" dirty="0" smtClean="0"/>
              <a:t>Solution decomposition at lower abstraction level</a:t>
            </a:r>
          </a:p>
          <a:p>
            <a:pPr lvl="1"/>
            <a:r>
              <a:rPr lang="en-US" dirty="0" smtClean="0"/>
              <a:t>Architectural decomposition</a:t>
            </a:r>
            <a:endParaRPr lang="en-US" dirty="0"/>
          </a:p>
          <a:p>
            <a:pPr lvl="1"/>
            <a:r>
              <a:rPr lang="en-US" dirty="0" smtClean="0"/>
              <a:t>Synchronous message passing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19800" y="5867400"/>
            <a:ext cx="2743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Tool support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6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Shared-variable decomposition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371600"/>
            <a:ext cx="4876800" cy="52070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029200" y="1295400"/>
            <a:ext cx="0" cy="2057400"/>
          </a:xfrm>
          <a:prstGeom prst="line">
            <a:avLst/>
          </a:prstGeom>
          <a:ln>
            <a:solidFill>
              <a:srgbClr val="FF0000">
                <a:alpha val="6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15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Shared-Event decomposition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219200"/>
            <a:ext cx="3835400" cy="52324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419600" y="1143000"/>
            <a:ext cx="0" cy="2057400"/>
          </a:xfrm>
          <a:prstGeom prst="line">
            <a:avLst/>
          </a:prstGeom>
          <a:ln>
            <a:solidFill>
              <a:srgbClr val="FF0000">
                <a:alpha val="6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25 May 2011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22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8721</TotalTime>
  <Words>2113</Words>
  <Application>Microsoft Macintosh PowerPoint</Application>
  <PresentationFormat>On-screen Show (4:3)</PresentationFormat>
  <Paragraphs>487</Paragraphs>
  <Slides>47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“Instantiating and Composing Event-B Specifications –  Case-Study Experience”</vt:lpstr>
      <vt:lpstr>Outline</vt:lpstr>
      <vt:lpstr>Motivation</vt:lpstr>
      <vt:lpstr>“Feature” – some definitions:</vt:lpstr>
      <vt:lpstr>BIG methodological issue:</vt:lpstr>
      <vt:lpstr>Publications</vt:lpstr>
      <vt:lpstr>Decomposition Techniques</vt:lpstr>
      <vt:lpstr>Shared-variable decomposition</vt:lpstr>
      <vt:lpstr>Shared-Event decomposition</vt:lpstr>
      <vt:lpstr>Composition </vt:lpstr>
      <vt:lpstr>Feature Modelling</vt:lpstr>
      <vt:lpstr>Feature Modelling Example</vt:lpstr>
      <vt:lpstr>Feature modelling and configuration  tools*</vt:lpstr>
      <vt:lpstr>Feature modelling Process</vt:lpstr>
      <vt:lpstr>Feature Model Configuration</vt:lpstr>
      <vt:lpstr>Production Cell (PC) Example</vt:lpstr>
      <vt:lpstr>Production Cell (PC) Example</vt:lpstr>
      <vt:lpstr>Physical component-based PC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Component-based PC: genericity</vt:lpstr>
      <vt:lpstr>Context-based Production Cell topology</vt:lpstr>
      <vt:lpstr>PowerPoint Presentation</vt:lpstr>
      <vt:lpstr>PowerPoint Presentation</vt:lpstr>
      <vt:lpstr>PowerPoint Presentation</vt:lpstr>
      <vt:lpstr>Controller-based PC</vt:lpstr>
      <vt:lpstr>Crane Instantiation using generic PC controllers</vt:lpstr>
      <vt:lpstr>Event specialization Example</vt:lpstr>
      <vt:lpstr>Guard Strengthening Example </vt:lpstr>
      <vt:lpstr>ATM Case-study</vt:lpstr>
      <vt:lpstr>ATM Case-study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Future Work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Composition - Towards product lines of Event-B models</dc:title>
  <dc:creator>AliGondal</dc:creator>
  <cp:lastModifiedBy>Colin Snook</cp:lastModifiedBy>
  <cp:revision>316</cp:revision>
  <dcterms:created xsi:type="dcterms:W3CDTF">2011-05-21T10:50:25Z</dcterms:created>
  <dcterms:modified xsi:type="dcterms:W3CDTF">2013-03-22T13:05:29Z</dcterms:modified>
</cp:coreProperties>
</file>