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tif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52" r:id="rId2"/>
    <p:sldId id="256" r:id="rId3"/>
    <p:sldId id="379" r:id="rId4"/>
    <p:sldId id="444" r:id="rId5"/>
    <p:sldId id="257" r:id="rId6"/>
    <p:sldId id="454" r:id="rId7"/>
    <p:sldId id="260" r:id="rId8"/>
    <p:sldId id="455" r:id="rId9"/>
    <p:sldId id="456" r:id="rId10"/>
    <p:sldId id="457" r:id="rId11"/>
    <p:sldId id="459" r:id="rId12"/>
    <p:sldId id="460" r:id="rId13"/>
    <p:sldId id="461" r:id="rId14"/>
    <p:sldId id="462" r:id="rId15"/>
    <p:sldId id="356" r:id="rId16"/>
    <p:sldId id="442" r:id="rId17"/>
    <p:sldId id="329" r:id="rId18"/>
    <p:sldId id="445" r:id="rId19"/>
    <p:sldId id="352" r:id="rId20"/>
    <p:sldId id="327" r:id="rId21"/>
    <p:sldId id="330" r:id="rId22"/>
    <p:sldId id="383" r:id="rId23"/>
    <p:sldId id="384" r:id="rId24"/>
    <p:sldId id="332" r:id="rId25"/>
    <p:sldId id="333" r:id="rId26"/>
    <p:sldId id="334" r:id="rId27"/>
    <p:sldId id="335" r:id="rId28"/>
    <p:sldId id="336" r:id="rId29"/>
    <p:sldId id="370" r:id="rId30"/>
    <p:sldId id="381" r:id="rId31"/>
    <p:sldId id="371" r:id="rId32"/>
    <p:sldId id="372" r:id="rId33"/>
    <p:sldId id="387" r:id="rId34"/>
    <p:sldId id="337" r:id="rId35"/>
    <p:sldId id="448" r:id="rId36"/>
    <p:sldId id="339" r:id="rId37"/>
    <p:sldId id="373" r:id="rId38"/>
    <p:sldId id="375" r:id="rId39"/>
    <p:sldId id="376" r:id="rId40"/>
    <p:sldId id="449" r:id="rId41"/>
    <p:sldId id="340" r:id="rId42"/>
    <p:sldId id="341" r:id="rId43"/>
    <p:sldId id="298" r:id="rId44"/>
    <p:sldId id="354" r:id="rId45"/>
    <p:sldId id="355" r:id="rId46"/>
    <p:sldId id="450" r:id="rId47"/>
    <p:sldId id="463" r:id="rId48"/>
    <p:sldId id="44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1075" autoAdjust="0"/>
  </p:normalViewPr>
  <p:slideViewPr>
    <p:cSldViewPr snapToObjects="1">
      <p:cViewPr varScale="1">
        <p:scale>
          <a:sx n="178" d="100"/>
          <a:sy n="178" d="100"/>
        </p:scale>
        <p:origin x="-1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tableStyles" Target="tableStyle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interSettings" Target="printerSettings/printerSettings1.bin"/><Relationship Id="rId54" Type="http://schemas.openxmlformats.org/officeDocument/2006/relationships/viewProps" Target="viewProp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BE3D0-CC9F-8947-AECA-9CD2A34E176F}" type="datetime1">
              <a:rPr lang="en-GB" smtClean="0"/>
              <a:t>19/09/2012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372B-C11F-1D43-8FAB-84267DE6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99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0E21-CB10-DB4D-AD19-49238F1DC3B9}" type="datetime1">
              <a:rPr lang="en-GB" smtClean="0"/>
              <a:t>19/09/2012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A15A-4A28-E745-B37E-B8219676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2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(16/09/2012 12:36) -----</a:t>
            </a:r>
          </a:p>
          <a:p>
            <a:r>
              <a:rPr lang="en-US"/>
              <a:t>event leave</a:t>
            </a:r>
          </a:p>
          <a:p>
            <a:r>
              <a:rPr lang="en-US"/>
              <a:t>  any u r</a:t>
            </a:r>
          </a:p>
          <a:p>
            <a:r>
              <a:rPr lang="en-US"/>
              <a:t>  where</a:t>
            </a:r>
          </a:p>
          <a:p>
            <a:r>
              <a:rPr lang="en-US"/>
              <a:t>  	@grd3 u ↦ r ∈ location</a:t>
            </a:r>
          </a:p>
          <a:p>
            <a:r>
              <a:rPr lang="en-US"/>
              <a:t>  then</a:t>
            </a:r>
          </a:p>
          <a:p>
            <a:r>
              <a:rPr lang="en-US"/>
              <a:t>    @act1 location ≔ {u} ⩤ location</a:t>
            </a:r>
          </a:p>
          <a:p>
            <a:r>
              <a:rPr lang="en-US"/>
              <a:t>  end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(16/09/2012 12:29) -----</a:t>
            </a:r>
          </a:p>
          <a:p>
            <a:r>
              <a:rPr lang="en-US"/>
              <a:t>note</a:t>
            </a:r>
          </a:p>
          <a:p>
            <a:r>
              <a:rPr lang="en-US"/>
              <a:t>----- Meeting Notes (16/09/2012 12:45) -----</a:t>
            </a:r>
          </a:p>
          <a:p>
            <a:r>
              <a:rPr lang="en-US"/>
              <a:t>// 	@grd4 ∀rr·u ↦ rr ∈ location ⇒ rr ↦ a ∉ takeplace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4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Akin to Manfred’s air bag example: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Abstract: crash =&gt; activate airbag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Concrete: crash sensor signal =&gt; activate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do: </a:t>
            </a:r>
            <a:r>
              <a:rPr lang="en-US" dirty="0" err="1" smtClean="0"/>
              <a:t>cf</a:t>
            </a:r>
            <a:r>
              <a:rPr lang="en-US" dirty="0" smtClean="0"/>
              <a:t> Ernie:  ask Hillel</a:t>
            </a:r>
            <a:r>
              <a:rPr lang="en-US" baseline="0" dirty="0" smtClean="0"/>
              <a:t>, </a:t>
            </a:r>
            <a:r>
              <a:rPr lang="en-US" dirty="0" err="1" smtClean="0"/>
              <a:t>Talmundic</a:t>
            </a:r>
            <a:r>
              <a:rPr lang="en-US" dirty="0" smtClean="0"/>
              <a:t> scholar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 err="1" smtClean="0"/>
              <a:t>modelling</a:t>
            </a:r>
            <a:r>
              <a:rPr lang="en-US" dirty="0" smtClean="0"/>
              <a:t> + verification</a:t>
            </a:r>
            <a:r>
              <a:rPr lang="en-US" baseline="0" dirty="0" smtClean="0"/>
              <a:t> allows you to become a domain expert quite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7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Formal </a:t>
            </a:r>
            <a:r>
              <a:rPr lang="en-US" dirty="0" err="1" smtClean="0"/>
              <a:t>modelling</a:t>
            </a:r>
            <a:r>
              <a:rPr lang="en-US" dirty="0" smtClean="0"/>
              <a:t> literature</a:t>
            </a:r>
            <a:r>
              <a:rPr lang="en-US" baseline="0" dirty="0" smtClean="0"/>
              <a:t> tends to focus on what and how – why is important as well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NB inv2 was </a:t>
            </a:r>
            <a:r>
              <a:rPr lang="en-US" baseline="0" smtClean="0"/>
              <a:t>uncovered through </a:t>
            </a:r>
            <a:r>
              <a:rPr lang="en-US" baseline="0" dirty="0" smtClean="0"/>
              <a:t>proof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Investment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F331C-D582-E94F-8B30-F40D59A1A5EA}" type="slidenum">
              <a:rPr lang="en-US"/>
              <a:pPr/>
              <a:t>8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F331C-D582-E94F-8B30-F40D59A1A5EA}" type="slidenum">
              <a:rPr lang="en-US"/>
              <a:pPr/>
              <a:t>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9C708-D7FE-6449-AFB9-27131CC7343D}" type="slidenum">
              <a:rPr lang="en-GB"/>
              <a:pPr/>
              <a:t>13</a:t>
            </a:fld>
            <a:endParaRPr lang="en-GB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Satisfies precision but what about complexity?</a:t>
            </a:r>
          </a:p>
          <a:p>
            <a:r>
              <a:rPr lang="en-US" sz="1400" dirty="0" smtClean="0"/>
              <a:t>Who thinks this is not  too complex?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Who thinks this is too complex?</a:t>
            </a:r>
          </a:p>
          <a:p>
            <a:endParaRPr lang="en-US" sz="1400" dirty="0" smtClean="0"/>
          </a:p>
          <a:p>
            <a:r>
              <a:rPr lang="en-US" sz="1400" dirty="0" smtClean="0"/>
              <a:t>In what sense might this be too complex?</a:t>
            </a:r>
          </a:p>
          <a:p>
            <a:r>
              <a:rPr lang="en-US" sz="1400" dirty="0" smtClean="0"/>
              <a:t>Number of edges is potentially polynomial.  </a:t>
            </a:r>
          </a:p>
          <a:p>
            <a:r>
              <a:rPr lang="en-US" sz="1400" dirty="0" smtClean="0"/>
              <a:t>Graph</a:t>
            </a:r>
            <a:r>
              <a:rPr lang="en-US" sz="1400" baseline="0" dirty="0" smtClean="0"/>
              <a:t> with N nodes has (N.(N+1)) / 2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is a ‘natural’ way to construct (and present) this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check individual snapshots satisfy invariants</a:t>
            </a:r>
          </a:p>
          <a:p>
            <a:endParaRPr lang="en-US" dirty="0" smtClean="0"/>
          </a:p>
          <a:p>
            <a:r>
              <a:rPr lang="en-US" dirty="0" smtClean="0"/>
              <a:t>But we want to reason about all </a:t>
            </a:r>
            <a:r>
              <a:rPr lang="en-US" smtClean="0"/>
              <a:t>reachable snapshots</a:t>
            </a:r>
          </a:p>
          <a:p>
            <a:endParaRPr lang="en-US" dirty="0" smtClean="0"/>
          </a:p>
          <a:p>
            <a:r>
              <a:rPr lang="en-US" dirty="0" smtClean="0"/>
              <a:t>So we need to consider whether the</a:t>
            </a:r>
            <a:r>
              <a:rPr lang="en-US" baseline="0" dirty="0" smtClean="0"/>
              <a:t> events that cause transitions maintain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3" Type="http://schemas.openxmlformats.org/officeDocument/2006/relationships/image" Target="file://localhost/Users/mjb/Documents/Presentations/Cambridge%20Feb%202010/image1.tif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file://localhost/Users/mjb/Documents/Presentations/Cambridge%20Feb%202010/image1.tif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3" Type="http://schemas.openxmlformats.org/officeDocument/2006/relationships/image" Target="file://localhost/Users/mjb/Documents/Presentations/Cambridge%20Feb%202010/image2.tif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image" Target="file://localhost/Users/mjb/Documents/Presentations/Cambridge%20Feb%202010/image3.tif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3" Type="http://schemas.openxmlformats.org/officeDocument/2006/relationships/image" Target="file://localhost/Users/mjb/Documents/Presentations/Cambridge%20Feb%202010/image5.tif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3" Type="http://schemas.openxmlformats.org/officeDocument/2006/relationships/image" Target="file://localhost/Users/mjb/Documents/Presentations/Cambridge%20Feb%202010/image7.tif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3" Type="http://schemas.openxmlformats.org/officeDocument/2006/relationships/image" Target="file://localhost/Users/mjb/Documents/Presentations/Cambridge%20Feb%202010/image8.ti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132" y="1196752"/>
            <a:ext cx="8640960" cy="2448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 Introduction to The Formal Development and Verification </a:t>
            </a:r>
            <a:r>
              <a:rPr lang="en-US" b="1" dirty="0" smtClean="0">
                <a:solidFill>
                  <a:srgbClr val="0000FF"/>
                </a:solidFill>
              </a:rPr>
              <a:t>of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Software </a:t>
            </a:r>
            <a:r>
              <a:rPr lang="en-US" b="1" dirty="0">
                <a:solidFill>
                  <a:srgbClr val="0000FF"/>
                </a:solidFill>
              </a:rPr>
              <a:t>with Event-B/ </a:t>
            </a:r>
            <a:r>
              <a:rPr lang="en-US" b="1" dirty="0" smtClean="0">
                <a:solidFill>
                  <a:srgbClr val="0000FF"/>
                </a:solidFill>
              </a:rPr>
              <a:t>RODIN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Event</a:t>
            </a:r>
            <a:r>
              <a:rPr lang="en-US" dirty="0" smtClean="0">
                <a:solidFill>
                  <a:schemeClr val="bg1"/>
                </a:solidFill>
              </a:rPr>
              <a:t>-B)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sz="4200" dirty="0">
                <a:solidFill>
                  <a:srgbClr val="0000FF"/>
                </a:solidFill>
              </a:rPr>
              <a:t>Mike Poppleton</a:t>
            </a:r>
          </a:p>
          <a:p>
            <a:r>
              <a:rPr lang="en-US" sz="4200" dirty="0" err="1">
                <a:solidFill>
                  <a:srgbClr val="0000FF"/>
                </a:solidFill>
              </a:rPr>
              <a:t>users.ecs.soton.ac.uk</a:t>
            </a:r>
            <a:r>
              <a:rPr lang="en-US" sz="4200" dirty="0">
                <a:solidFill>
                  <a:srgbClr val="0000FF"/>
                </a:solidFill>
              </a:rPr>
              <a:t>/</a:t>
            </a:r>
            <a:r>
              <a:rPr lang="en-US" sz="4200" dirty="0" err="1">
                <a:solidFill>
                  <a:srgbClr val="0000FF"/>
                </a:solidFill>
              </a:rPr>
              <a:t>mrp</a:t>
            </a:r>
            <a:endParaRPr lang="en-US" sz="4200" dirty="0">
              <a:solidFill>
                <a:srgbClr val="0000FF"/>
              </a:solidFill>
            </a:endParaRPr>
          </a:p>
          <a:p>
            <a:endParaRPr lang="en-US" sz="4000" dirty="0">
              <a:solidFill>
                <a:srgbClr val="0000FF"/>
              </a:solidFill>
            </a:endParaRPr>
          </a:p>
          <a:p>
            <a:r>
              <a:rPr lang="en-US" sz="3800" dirty="0">
                <a:solidFill>
                  <a:srgbClr val="0000FF"/>
                </a:solidFill>
              </a:rPr>
              <a:t>Slides adapted from Prof. Michael Butler, </a:t>
            </a:r>
          </a:p>
          <a:p>
            <a:r>
              <a:rPr lang="en-US" sz="3800" dirty="0" err="1">
                <a:solidFill>
                  <a:srgbClr val="0000FF"/>
                </a:solidFill>
              </a:rPr>
              <a:t>Marktoberdorf</a:t>
            </a:r>
            <a:r>
              <a:rPr lang="en-US" sz="3800" dirty="0">
                <a:solidFill>
                  <a:srgbClr val="0000FF"/>
                </a:solidFill>
              </a:rPr>
              <a:t> Summer School 2012</a:t>
            </a:r>
            <a:endParaRPr lang="en-US" sz="3800" dirty="0">
              <a:solidFill>
                <a:srgbClr val="1F497D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77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it difficult to identify errors?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precision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ambiguities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inconsistencies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 much complexity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requirements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operating environment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designs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Need for precise models/blueprints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Early stage analysis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Precise descriptions of intent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Amenable to analysis by tools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Identify and fix ambiguities and inconsistencies as early as possible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Mastering complexity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Encourage </a:t>
            </a:r>
            <a:r>
              <a:rPr lang="en-US" dirty="0" smtClean="0">
                <a:solidFill>
                  <a:srgbClr val="0000FF"/>
                </a:solidFill>
              </a:rPr>
              <a:t>abstraction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 on </a:t>
            </a:r>
            <a:r>
              <a:rPr lang="en-US" i="1" dirty="0" smtClean="0"/>
              <a:t>what </a:t>
            </a:r>
            <a:r>
              <a:rPr lang="en-US" dirty="0" smtClean="0">
                <a:solidFill>
                  <a:srgbClr val="0000FF"/>
                </a:solidFill>
              </a:rPr>
              <a:t>a system does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Early </a:t>
            </a:r>
            <a:r>
              <a:rPr lang="en-US" dirty="0" smtClean="0">
                <a:solidFill>
                  <a:srgbClr val="0000FF"/>
                </a:solidFill>
              </a:rPr>
              <a:t>focus on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key / critical </a:t>
            </a:r>
            <a:r>
              <a:rPr lang="en-US" dirty="0" smtClean="0">
                <a:solidFill>
                  <a:srgbClr val="0000FF"/>
                </a:solidFill>
              </a:rPr>
              <a:t>features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Incremental analysis and </a:t>
            </a:r>
            <a:r>
              <a:rPr lang="en-US" dirty="0">
                <a:solidFill>
                  <a:srgbClr val="0000FF"/>
                </a:solidFill>
              </a:rPr>
              <a:t>design: separation of </a:t>
            </a:r>
            <a:r>
              <a:rPr lang="en-US" dirty="0" smtClean="0">
                <a:solidFill>
                  <a:srgbClr val="0000FF"/>
                </a:solidFill>
              </a:rPr>
              <a:t>concerns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Correctness-by-construction using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Formal Methods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 smtClean="0"/>
              <a:t>Mathematical techniques for formulation and analysis of systems</a:t>
            </a:r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r>
              <a:rPr lang="en-GB" sz="2800" dirty="0" smtClean="0"/>
              <a:t>Formal methods facilitate:</a:t>
            </a:r>
          </a:p>
          <a:p>
            <a:pPr lvl="1">
              <a:lnSpc>
                <a:spcPct val="80000"/>
              </a:lnSpc>
            </a:pPr>
            <a:r>
              <a:rPr lang="en-GB" sz="2900" dirty="0" smtClean="0">
                <a:solidFill>
                  <a:srgbClr val="0000FF"/>
                </a:solidFill>
              </a:rPr>
              <a:t> Clear specifications (contract)</a:t>
            </a:r>
          </a:p>
          <a:p>
            <a:pPr lvl="1">
              <a:lnSpc>
                <a:spcPct val="80000"/>
              </a:lnSpc>
            </a:pPr>
            <a:r>
              <a:rPr lang="en-GB" sz="2900" dirty="0" smtClean="0">
                <a:solidFill>
                  <a:srgbClr val="0000FF"/>
                </a:solidFill>
              </a:rPr>
              <a:t> Rigorous </a:t>
            </a:r>
            <a:r>
              <a:rPr lang="en-GB" sz="2900" i="1" dirty="0" smtClean="0">
                <a:solidFill>
                  <a:srgbClr val="0000FF"/>
                </a:solidFill>
              </a:rPr>
              <a:t>validation</a:t>
            </a:r>
            <a:r>
              <a:rPr lang="en-GB" sz="2900" dirty="0" smtClean="0">
                <a:solidFill>
                  <a:srgbClr val="0000FF"/>
                </a:solidFill>
              </a:rPr>
              <a:t> and </a:t>
            </a:r>
            <a:r>
              <a:rPr lang="en-GB" sz="2900" i="1" dirty="0" smtClean="0">
                <a:solidFill>
                  <a:srgbClr val="0000FF"/>
                </a:solidFill>
              </a:rPr>
              <a:t>verification</a:t>
            </a:r>
          </a:p>
          <a:p>
            <a:pPr lvl="1">
              <a:lnSpc>
                <a:spcPct val="80000"/>
              </a:lnSpc>
              <a:buFont typeface="Wingdings" pitchFamily="-112" charset="2"/>
              <a:buNone/>
            </a:pPr>
            <a:endParaRPr lang="en-GB" sz="2900" i="1" dirty="0" smtClean="0"/>
          </a:p>
          <a:p>
            <a:pPr>
              <a:lnSpc>
                <a:spcPct val="80000"/>
              </a:lnSpc>
              <a:buFont typeface="Wingdings" pitchFamily="-112" charset="2"/>
              <a:buNone/>
            </a:pPr>
            <a:r>
              <a:rPr lang="en-GB" sz="2800" i="1" dirty="0" smtClean="0">
                <a:solidFill>
                  <a:srgbClr val="0000FF"/>
                </a:solidFill>
              </a:rPr>
              <a:t>Validation</a:t>
            </a:r>
            <a:r>
              <a:rPr lang="en-GB" sz="2800" i="1" dirty="0" smtClean="0"/>
              <a:t>: </a:t>
            </a:r>
            <a:r>
              <a:rPr lang="en-GB" sz="2800" dirty="0" smtClean="0"/>
              <a:t>does the contract specify the right system?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a</a:t>
            </a:r>
            <a:r>
              <a:rPr lang="en-GB" sz="2400" dirty="0" smtClean="0"/>
              <a:t>nswered through judgement</a:t>
            </a:r>
          </a:p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GB" sz="2800" dirty="0" smtClean="0"/>
          </a:p>
          <a:p>
            <a:pPr>
              <a:lnSpc>
                <a:spcPct val="80000"/>
              </a:lnSpc>
              <a:buFont typeface="Wingdings" pitchFamily="-112" charset="2"/>
              <a:buNone/>
            </a:pPr>
            <a:r>
              <a:rPr lang="en-GB" sz="2800" i="1" dirty="0" smtClean="0">
                <a:solidFill>
                  <a:srgbClr val="0000FF"/>
                </a:solidFill>
              </a:rPr>
              <a:t>Verification</a:t>
            </a:r>
            <a:r>
              <a:rPr lang="en-GB" sz="2800" i="1" dirty="0" smtClean="0"/>
              <a:t>: </a:t>
            </a:r>
            <a:r>
              <a:rPr lang="en-GB" sz="2800" dirty="0" smtClean="0"/>
              <a:t>does the finished product satisfy the contract?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can be answered formally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1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ChangeAspect="1" noChangeArrowheads="1"/>
          </p:cNvSpPr>
          <p:nvPr/>
        </p:nvSpPr>
        <p:spPr bwMode="auto">
          <a:xfrm>
            <a:off x="179388" y="1773238"/>
            <a:ext cx="84963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Early stage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1981200" y="2455863"/>
            <a:ext cx="2147888" cy="24463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1619250" y="3068638"/>
            <a:ext cx="2497138" cy="5302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547813" y="3141663"/>
            <a:ext cx="25796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Architectural design</a:t>
            </a:r>
            <a:endParaRPr lang="en-US" sz="3600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527050" y="1916113"/>
            <a:ext cx="2125663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650875" y="2035175"/>
            <a:ext cx="187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Specification</a:t>
            </a:r>
            <a:endParaRPr lang="en-US" sz="3600" dirty="0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2546350" y="4125913"/>
            <a:ext cx="2124075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2533650" y="4244975"/>
            <a:ext cx="214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Detailed design</a:t>
            </a:r>
            <a:endParaRPr lang="en-US" sz="3600"/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3663950" y="4864100"/>
            <a:ext cx="2125663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3651250" y="4981575"/>
            <a:ext cx="21383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Coding</a:t>
            </a:r>
            <a:endParaRPr lang="en-US" sz="4000"/>
          </a:p>
        </p:txBody>
      </p:sp>
      <p:grpSp>
        <p:nvGrpSpPr>
          <p:cNvPr id="35" name="Group 34"/>
          <p:cNvGrpSpPr/>
          <p:nvPr/>
        </p:nvGrpSpPr>
        <p:grpSpPr>
          <a:xfrm>
            <a:off x="2663825" y="1773238"/>
            <a:ext cx="6156325" cy="3163887"/>
            <a:chOff x="2663825" y="1773238"/>
            <a:chExt cx="6156325" cy="3163887"/>
          </a:xfrm>
        </p:grpSpPr>
        <p:sp>
          <p:nvSpPr>
            <p:cNvPr id="65540" name="Line 4"/>
            <p:cNvSpPr>
              <a:spLocks noChangeShapeType="1"/>
            </p:cNvSpPr>
            <p:nvPr/>
          </p:nvSpPr>
          <p:spPr bwMode="auto">
            <a:xfrm flipV="1">
              <a:off x="5441950" y="2587625"/>
              <a:ext cx="2179638" cy="234950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159375" y="4124325"/>
              <a:ext cx="2125663" cy="569913"/>
            </a:xfrm>
            <a:prstGeom prst="ellipse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5148263" y="4149725"/>
              <a:ext cx="215106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0770" tIns="30385" rIns="60770" bIns="30385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Unit testing</a:t>
              </a:r>
              <a:endParaRPr lang="en-US" sz="4000" dirty="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6765925" y="1773238"/>
              <a:ext cx="2054225" cy="830262"/>
            </a:xfrm>
            <a:prstGeom prst="ellipse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724525" y="3068638"/>
              <a:ext cx="2619375" cy="647700"/>
            </a:xfrm>
            <a:prstGeom prst="ellipse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 flipH="1">
              <a:off x="4667250" y="4397375"/>
              <a:ext cx="482600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 flipH="1">
              <a:off x="4140200" y="3357563"/>
              <a:ext cx="15843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 flipH="1" flipV="1">
              <a:off x="2663825" y="2235200"/>
              <a:ext cx="4084638" cy="111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6740525" y="1989138"/>
              <a:ext cx="2079625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0770" tIns="30385" rIns="60770" bIns="30385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8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Validation testing</a:t>
              </a:r>
              <a:endParaRPr lang="en-US" sz="3600"/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5795963" y="3213100"/>
              <a:ext cx="2443162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0770" tIns="30385" rIns="60770" bIns="30385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Integration testing</a:t>
              </a:r>
              <a:endParaRPr lang="en-US" sz="3600" dirty="0"/>
            </a:p>
          </p:txBody>
        </p:sp>
      </p:grp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3111500" y="1360488"/>
            <a:ext cx="124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900113" y="3860800"/>
            <a:ext cx="15843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  <a:endParaRPr lang="en-US" sz="4400" dirty="0">
              <a:solidFill>
                <a:srgbClr val="C0504D"/>
              </a:solidFill>
            </a:endParaRPr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 flipH="1" flipV="1">
            <a:off x="3292475" y="4821237"/>
            <a:ext cx="288925" cy="360363"/>
          </a:xfrm>
          <a:prstGeom prst="line">
            <a:avLst/>
          </a:prstGeom>
          <a:noFill/>
          <a:ln w="76200" cmpd="tri">
            <a:solidFill>
              <a:srgbClr val="C0504D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 flipH="1" flipV="1">
            <a:off x="2124075" y="3644900"/>
            <a:ext cx="431800" cy="576263"/>
          </a:xfrm>
          <a:prstGeom prst="line">
            <a:avLst/>
          </a:prstGeom>
          <a:noFill/>
          <a:ln w="76200" cmpd="tri">
            <a:solidFill>
              <a:srgbClr val="C0504D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 flipH="1" flipV="1">
            <a:off x="1260475" y="2565400"/>
            <a:ext cx="431800" cy="576263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67" name="Rectangle 31"/>
          <p:cNvSpPr>
            <a:spLocks noChangeArrowheads="1"/>
          </p:cNvSpPr>
          <p:nvPr/>
        </p:nvSpPr>
        <p:spPr bwMode="auto">
          <a:xfrm>
            <a:off x="34925" y="2781300"/>
            <a:ext cx="15843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1619250" y="4797425"/>
            <a:ext cx="15843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C0504D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  <a:endParaRPr lang="en-US" sz="4400" dirty="0">
              <a:solidFill>
                <a:srgbClr val="C0504D"/>
              </a:solidFill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107950" y="1295400"/>
            <a:ext cx="136770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Validation</a:t>
            </a:r>
            <a:endParaRPr lang="en-US" sz="4400" dirty="0">
              <a:solidFill>
                <a:srgbClr val="C0504D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1143000" y="1492909"/>
            <a:ext cx="721006" cy="434011"/>
          </a:xfrm>
          <a:prstGeom prst="curvedDownArrow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733675" y="2407443"/>
            <a:ext cx="1406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Validation</a:t>
            </a:r>
            <a:endParaRPr lang="en-US" sz="4400" dirty="0">
              <a:solidFill>
                <a:srgbClr val="C0504D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 rot="556029">
            <a:off x="3165194" y="2712109"/>
            <a:ext cx="721006" cy="434011"/>
          </a:xfrm>
          <a:prstGeom prst="curvedDownArrow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Curved Down Arrow 35"/>
          <p:cNvSpPr/>
          <p:nvPr/>
        </p:nvSpPr>
        <p:spPr>
          <a:xfrm rot="503297">
            <a:off x="3774794" y="3823974"/>
            <a:ext cx="721006" cy="392736"/>
          </a:xfrm>
          <a:prstGeom prst="curvedDownArrow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3856164" y="3500171"/>
            <a:ext cx="14239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Validation</a:t>
            </a:r>
            <a:endParaRPr lang="en-US" sz="4400" dirty="0">
              <a:solidFill>
                <a:srgbClr val="C0504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Rapid </a:t>
            </a:r>
            <a:r>
              <a:rPr lang="en-US" dirty="0" err="1" smtClean="0"/>
              <a:t>prototying</a:t>
            </a:r>
            <a:r>
              <a:rPr lang="en-US" dirty="0" smtClean="0"/>
              <a:t> </a:t>
            </a:r>
            <a:r>
              <a:rPr lang="en-US" i="1" dirty="0" smtClean="0"/>
              <a:t>versus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Rapid </a:t>
            </a:r>
            <a:r>
              <a:rPr lang="en-US" dirty="0" err="1" smtClean="0">
                <a:solidFill>
                  <a:srgbClr val="0000FF"/>
                </a:solidFill>
              </a:rPr>
              <a:t>prototying</a:t>
            </a:r>
            <a:r>
              <a:rPr lang="en-US" dirty="0" smtClean="0">
                <a:solidFill>
                  <a:srgbClr val="0000FF"/>
                </a:solidFill>
              </a:rPr>
              <a:t>:  </a:t>
            </a:r>
            <a:r>
              <a:rPr lang="en-US" dirty="0" smtClean="0"/>
              <a:t>provides early stage feedback on system functionality</a:t>
            </a:r>
          </a:p>
          <a:p>
            <a:pPr lvl="1"/>
            <a:r>
              <a:rPr lang="en-US" dirty="0" smtClean="0"/>
              <a:t>Plays an important role in getting </a:t>
            </a:r>
            <a:r>
              <a:rPr lang="en-US" dirty="0" smtClean="0">
                <a:solidFill>
                  <a:srgbClr val="0000FF"/>
                </a:solidFill>
              </a:rPr>
              <a:t>user feedback</a:t>
            </a:r>
          </a:p>
          <a:p>
            <a:pPr lvl="1"/>
            <a:r>
              <a:rPr lang="en-US" dirty="0" smtClean="0"/>
              <a:t>and in understanding some design constraints</a:t>
            </a:r>
          </a:p>
          <a:p>
            <a:pPr lvl="1"/>
            <a:r>
              <a:rPr lang="en-US" dirty="0" smtClean="0"/>
              <a:t>But we will see that formal </a:t>
            </a:r>
            <a:r>
              <a:rPr lang="en-US" dirty="0" err="1" smtClean="0"/>
              <a:t>modelling</a:t>
            </a:r>
            <a:r>
              <a:rPr lang="en-US" dirty="0" smtClean="0"/>
              <a:t> and proof provide a </a:t>
            </a:r>
            <a:r>
              <a:rPr lang="en-US" dirty="0" smtClean="0">
                <a:solidFill>
                  <a:srgbClr val="FF0000"/>
                </a:solidFill>
              </a:rPr>
              <a:t>deep understanding </a:t>
            </a:r>
            <a:r>
              <a:rPr lang="en-US" dirty="0" smtClean="0"/>
              <a:t>that is hard to achieve with rapid prototyping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Advice: use any approach that improves design process!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Rational design, by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>
                <a:solidFill>
                  <a:srgbClr val="0000FF"/>
                </a:solidFill>
              </a:rPr>
              <a:t>access control system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Example intended to give a feeling for: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problem abstraction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modelling</a:t>
            </a:r>
            <a:r>
              <a:rPr lang="en-US" dirty="0">
                <a:solidFill>
                  <a:srgbClr val="0000FF"/>
                </a:solidFill>
              </a:rPr>
              <a:t> language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model refinement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role of verification and Rodin tool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Important distinction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Program</a:t>
            </a:r>
            <a:r>
              <a:rPr lang="en-US" dirty="0"/>
              <a:t> Abstraction: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Automated</a:t>
            </a:r>
            <a:r>
              <a:rPr lang="en-US" dirty="0"/>
              <a:t> process based on a </a:t>
            </a:r>
            <a:r>
              <a:rPr lang="en-US" dirty="0">
                <a:solidFill>
                  <a:srgbClr val="FF0000"/>
                </a:solidFill>
              </a:rPr>
              <a:t>formal</a:t>
            </a:r>
            <a:r>
              <a:rPr lang="en-US" dirty="0"/>
              <a:t> artifact (program)</a:t>
            </a:r>
          </a:p>
          <a:p>
            <a:pPr lvl="1"/>
            <a:r>
              <a:rPr lang="en-US" dirty="0"/>
              <a:t>Purpose is to reduce complexity of automated verification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r>
              <a:rPr lang="en-US" dirty="0" smtClean="0"/>
              <a:t> Abstraction: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Creative</a:t>
            </a:r>
            <a:r>
              <a:rPr lang="en-US" dirty="0" smtClean="0"/>
              <a:t> process based on </a:t>
            </a:r>
            <a:r>
              <a:rPr lang="en-US" dirty="0" smtClean="0">
                <a:solidFill>
                  <a:srgbClr val="FF0000"/>
                </a:solidFill>
              </a:rPr>
              <a:t>informal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Purpose is to increase understanding of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Access control requirements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 Users </a:t>
            </a:r>
            <a:r>
              <a:rPr lang="en-GB" dirty="0"/>
              <a:t>are authorised to engage in </a:t>
            </a:r>
            <a:r>
              <a:rPr lang="en-GB" dirty="0" smtClean="0"/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added or 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Activities take place in </a:t>
            </a:r>
            <a:r>
              <a:rPr lang="en-GB" dirty="0" smtClean="0"/>
              <a:t>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gain access to a room using a one-time token provided they have authority to engage in the room 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issued by a central authority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time stamped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 room gateway allows access with a token provided the token is valid 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Access control requirements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0000FF"/>
                </a:solidFill>
              </a:rPr>
              <a:t>Users</a:t>
            </a:r>
            <a:r>
              <a:rPr lang="en-GB" dirty="0" smtClean="0"/>
              <a:t> </a:t>
            </a:r>
            <a:r>
              <a:rPr lang="en-GB" dirty="0"/>
              <a:t>are </a:t>
            </a:r>
            <a:r>
              <a:rPr lang="en-GB" dirty="0">
                <a:solidFill>
                  <a:srgbClr val="0000FF"/>
                </a:solidFill>
              </a:rPr>
              <a:t>authorised</a:t>
            </a:r>
            <a:r>
              <a:rPr lang="en-GB" dirty="0"/>
              <a:t> to </a:t>
            </a:r>
            <a:r>
              <a:rPr lang="en-GB" dirty="0">
                <a:solidFill>
                  <a:srgbClr val="0000FF"/>
                </a:solidFill>
              </a:rPr>
              <a:t>engage</a:t>
            </a:r>
            <a:r>
              <a:rPr lang="en-GB" dirty="0"/>
              <a:t> in </a:t>
            </a:r>
            <a:r>
              <a:rPr lang="en-GB" dirty="0" smtClean="0">
                <a:solidFill>
                  <a:srgbClr val="0000FF"/>
                </a:solidFill>
              </a:rPr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</a:t>
            </a:r>
            <a:r>
              <a:rPr lang="en-GB" dirty="0" smtClean="0">
                <a:solidFill>
                  <a:srgbClr val="0000FF"/>
                </a:solidFill>
              </a:rPr>
              <a:t>added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rgbClr val="0000FF"/>
                </a:solidFill>
              </a:rPr>
              <a:t>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Activities </a:t>
            </a:r>
            <a:r>
              <a:rPr lang="en-GB" dirty="0">
                <a:solidFill>
                  <a:srgbClr val="0000FF"/>
                </a:solidFill>
              </a:rPr>
              <a:t>take place </a:t>
            </a:r>
            <a:r>
              <a:rPr lang="en-GB" dirty="0"/>
              <a:t>in </a:t>
            </a:r>
            <a:r>
              <a:rPr lang="en-GB" dirty="0" smtClean="0">
                <a:solidFill>
                  <a:srgbClr val="0000FF"/>
                </a:solidFill>
              </a:rPr>
              <a:t>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gain </a:t>
            </a:r>
            <a:r>
              <a:rPr lang="en-GB" dirty="0" smtClean="0">
                <a:solidFill>
                  <a:srgbClr val="0000FF"/>
                </a:solidFill>
              </a:rPr>
              <a:t>access </a:t>
            </a:r>
            <a:r>
              <a:rPr lang="en-GB" dirty="0" smtClean="0"/>
              <a:t>to a room using a </a:t>
            </a:r>
            <a:r>
              <a:rPr lang="en-GB" dirty="0" smtClean="0">
                <a:solidFill>
                  <a:srgbClr val="0000FF"/>
                </a:solidFill>
              </a:rPr>
              <a:t>one-time token </a:t>
            </a:r>
            <a:r>
              <a:rPr lang="en-GB" dirty="0" smtClean="0"/>
              <a:t>provided they have </a:t>
            </a:r>
            <a:r>
              <a:rPr lang="en-GB" dirty="0" smtClean="0">
                <a:solidFill>
                  <a:srgbClr val="0000FF"/>
                </a:solidFill>
              </a:rPr>
              <a:t>authority </a:t>
            </a:r>
            <a:r>
              <a:rPr lang="en-GB" dirty="0" smtClean="0"/>
              <a:t>to engage in the room 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</a:t>
            </a:r>
            <a:r>
              <a:rPr lang="en-GB" dirty="0" smtClean="0">
                <a:solidFill>
                  <a:srgbClr val="0000FF"/>
                </a:solidFill>
              </a:rPr>
              <a:t>issued</a:t>
            </a:r>
            <a:r>
              <a:rPr lang="en-GB" dirty="0" smtClean="0"/>
              <a:t> by a </a:t>
            </a:r>
            <a:r>
              <a:rPr lang="en-GB" dirty="0" smtClean="0">
                <a:solidFill>
                  <a:srgbClr val="0000FF"/>
                </a:solidFill>
              </a:rPr>
              <a:t>central authority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</a:t>
            </a:r>
            <a:r>
              <a:rPr lang="en-GB" dirty="0" smtClean="0">
                <a:solidFill>
                  <a:srgbClr val="0000FF"/>
                </a:solidFill>
              </a:rPr>
              <a:t>time stamped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 smtClean="0">
                <a:solidFill>
                  <a:srgbClr val="0000FF"/>
                </a:solidFill>
              </a:rPr>
              <a:t>room gateway </a:t>
            </a:r>
            <a:r>
              <a:rPr lang="en-GB" dirty="0" smtClean="0"/>
              <a:t>allows access with a token provided the token is </a:t>
            </a:r>
            <a:r>
              <a:rPr lang="en-GB" dirty="0" smtClean="0">
                <a:solidFill>
                  <a:srgbClr val="0000FF"/>
                </a:solidFill>
              </a:rPr>
              <a:t>valid 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ntities and relationships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981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Session </a:t>
            </a:r>
            <a:r>
              <a:rPr lang="en-US" sz="4000" dirty="0" smtClean="0"/>
              <a:t>1</a:t>
            </a:r>
            <a:r>
              <a:rPr lang="en-US" sz="4000" dirty="0" smtClean="0"/>
              <a:t>: Problem </a:t>
            </a:r>
            <a:r>
              <a:rPr lang="en-US" sz="4000" dirty="0"/>
              <a:t>A</a:t>
            </a:r>
            <a:r>
              <a:rPr lang="en-US" sz="4000" dirty="0" smtClean="0"/>
              <a:t>bstraction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r>
              <a:rPr lang="en-US" sz="4000" dirty="0" smtClean="0"/>
              <a:t>Model </a:t>
            </a:r>
            <a:r>
              <a:rPr lang="en-US" sz="4000" dirty="0"/>
              <a:t>R</a:t>
            </a:r>
            <a:r>
              <a:rPr lang="en-US" sz="4000" dirty="0" smtClean="0"/>
              <a:t>efinement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- </a:t>
            </a:r>
            <a:r>
              <a:rPr lang="en-US" sz="4000" dirty="0" smtClean="0"/>
              <a:t>An 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This afternoon: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Session 2: Verification </a:t>
            </a:r>
            <a:r>
              <a:rPr lang="en-US" sz="2800" dirty="0">
                <a:solidFill>
                  <a:schemeClr val="tx1"/>
                </a:solidFill>
              </a:rPr>
              <a:t>and tools in Event-B </a:t>
            </a:r>
            <a:r>
              <a:rPr lang="en-US" sz="2800" dirty="0" err="1" smtClean="0">
                <a:solidFill>
                  <a:schemeClr val="tx1"/>
                </a:solidFill>
              </a:rPr>
              <a:t>modelling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Session 3: Case </a:t>
            </a:r>
            <a:r>
              <a:rPr lang="en-US" sz="2800" dirty="0">
                <a:solidFill>
                  <a:schemeClr val="tx1"/>
                </a:solidFill>
              </a:rPr>
              <a:t>study: the cardiac pacemaker</a:t>
            </a: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Entities and relationships</a:t>
            </a: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52600" y="3611940"/>
            <a:ext cx="5334001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This model is unnecessarily complex to specify the main access control policy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Extracting the essence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Purpose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smtClean="0">
                <a:solidFill>
                  <a:srgbClr val="000000"/>
                </a:solidFill>
              </a:rPr>
              <a:t>our </a:t>
            </a:r>
            <a:r>
              <a:rPr lang="en-GB" dirty="0">
                <a:solidFill>
                  <a:srgbClr val="000000"/>
                </a:solidFill>
              </a:rPr>
              <a:t>system is to enforce </a:t>
            </a:r>
            <a:r>
              <a:rPr lang="en-GB" dirty="0" smtClean="0">
                <a:solidFill>
                  <a:srgbClr val="000000"/>
                </a:solidFill>
              </a:rPr>
              <a:t>an access </a:t>
            </a:r>
            <a:r>
              <a:rPr lang="en-GB" dirty="0">
                <a:solidFill>
                  <a:srgbClr val="000000"/>
                </a:solidFill>
              </a:rPr>
              <a:t>control </a:t>
            </a:r>
            <a:r>
              <a:rPr lang="en-GB" dirty="0" smtClean="0">
                <a:solidFill>
                  <a:srgbClr val="000000"/>
                </a:solidFill>
              </a:rPr>
              <a:t>policy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FF"/>
                </a:solidFill>
              </a:rPr>
              <a:t>Access Control Policy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i="1" dirty="0" smtClean="0">
                <a:solidFill>
                  <a:srgbClr val="000000"/>
                </a:solidFill>
              </a:rPr>
              <a:t>Users may </a:t>
            </a:r>
            <a:r>
              <a:rPr lang="en-GB" i="1" dirty="0">
                <a:solidFill>
                  <a:srgbClr val="000000"/>
                </a:solidFill>
              </a:rPr>
              <a:t>only be </a:t>
            </a:r>
            <a:r>
              <a:rPr lang="en-GB" i="1" dirty="0" smtClean="0">
                <a:solidFill>
                  <a:srgbClr val="000000"/>
                </a:solidFill>
              </a:rPr>
              <a:t>in a room if they are authorised to engage in all activities that may take place in that room</a:t>
            </a:r>
            <a:endParaRPr lang="en-GB" i="1" dirty="0">
              <a:solidFill>
                <a:srgbClr val="000000"/>
              </a:solidFill>
            </a:endParaRPr>
          </a:p>
          <a:p>
            <a:pPr eaLnBrk="1" hangingPunct="1"/>
            <a:endParaRPr lang="en-GB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To express this we only require </a:t>
            </a:r>
            <a:r>
              <a:rPr lang="en-GB" dirty="0" smtClean="0">
                <a:solidFill>
                  <a:srgbClr val="0000FF"/>
                </a:solidFill>
              </a:rPr>
              <a:t>Users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FF"/>
                </a:solidFill>
              </a:rPr>
              <a:t>Rooms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FF"/>
                </a:solidFill>
              </a:rPr>
              <a:t>Activities </a:t>
            </a:r>
            <a:r>
              <a:rPr lang="en-GB" dirty="0" smtClean="0">
                <a:solidFill>
                  <a:srgbClr val="000000"/>
                </a:solidFill>
              </a:rPr>
              <a:t>and </a:t>
            </a:r>
            <a:r>
              <a:rPr lang="en-GB" dirty="0" smtClean="0">
                <a:solidFill>
                  <a:srgbClr val="0000FF"/>
                </a:solidFill>
              </a:rPr>
              <a:t>relationships </a:t>
            </a:r>
            <a:r>
              <a:rPr lang="en-GB" dirty="0" smtClean="0">
                <a:solidFill>
                  <a:srgbClr val="000000"/>
                </a:solidFill>
              </a:rPr>
              <a:t>between them</a:t>
            </a:r>
          </a:p>
          <a:p>
            <a:pPr eaLnBrk="1" hangingPunct="1"/>
            <a:endParaRPr lang="en-GB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Abstraction</a:t>
            </a:r>
            <a:r>
              <a:rPr lang="en-US" dirty="0" smtClean="0">
                <a:solidFill>
                  <a:srgbClr val="1F497D"/>
                </a:solidFill>
              </a:rPr>
              <a:t>: </a:t>
            </a:r>
            <a:r>
              <a:rPr lang="en-US" dirty="0" smtClean="0"/>
              <a:t>focus on key entities in the problem domain related to the purpose of the system </a:t>
            </a:r>
          </a:p>
          <a:p>
            <a:pPr eaLnBrk="1" hangingPunct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Entities and relationships</a:t>
            </a: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Abstract by removing entities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1" y="16002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1" y="16002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26670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 rot="16200000" flipH="1">
            <a:off x="2667000" y="1676400"/>
            <a:ext cx="609600" cy="22859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438401" y="2057400"/>
            <a:ext cx="4191000" cy="1588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3"/>
          </p:cNvCxnSpPr>
          <p:nvPr/>
        </p:nvCxnSpPr>
        <p:spPr>
          <a:xfrm rot="5400000">
            <a:off x="5962651" y="1809750"/>
            <a:ext cx="609600" cy="2019301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2452" y="1600200"/>
            <a:ext cx="130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authorised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590800"/>
            <a:ext cx="117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takeplace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19400" y="2743200"/>
            <a:ext cx="9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3175" y="4235604"/>
            <a:ext cx="7313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Relationships represented in Event</a:t>
            </a:r>
            <a:r>
              <a:rPr lang="en-US" sz="2400" dirty="0">
                <a:solidFill>
                  <a:srgbClr val="0000FF"/>
                </a:solidFill>
              </a:rPr>
              <a:t>-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authorised</a:t>
            </a:r>
            <a:r>
              <a:rPr lang="en-US" sz="2400" dirty="0"/>
              <a:t>   ∈   USER ↔ ACTIVITY	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relation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takeplace</a:t>
            </a:r>
            <a:r>
              <a:rPr lang="en-US" sz="2400" dirty="0"/>
              <a:t>   ∈   ROOM ↔ ACTIVITY	 </a:t>
            </a:r>
            <a:r>
              <a:rPr lang="en-US" sz="2400" dirty="0">
                <a:solidFill>
                  <a:srgbClr val="7F7F7F"/>
                </a:solidFill>
              </a:rPr>
              <a:t>// relation</a:t>
            </a:r>
          </a:p>
          <a:p>
            <a:r>
              <a:rPr lang="en-US" sz="2400" dirty="0"/>
              <a:t>	location   ∈   USER ⇸ ROOM		 </a:t>
            </a:r>
            <a:r>
              <a:rPr lang="en-US" sz="2400" dirty="0">
                <a:solidFill>
                  <a:srgbClr val="7F7F7F"/>
                </a:solidFill>
              </a:rPr>
              <a:t>// partial function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 control invariant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417638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∀</a:t>
            </a:r>
            <a:r>
              <a:rPr lang="en-US" sz="2800" dirty="0" err="1" smtClean="0"/>
              <a:t>u,r</a:t>
            </a:r>
            <a:r>
              <a:rPr lang="en-US" sz="2800" dirty="0" smtClean="0"/>
              <a:t> .	u ∈ </a:t>
            </a:r>
            <a:r>
              <a:rPr lang="en-US" sz="2800" dirty="0" err="1" smtClean="0"/>
              <a:t>dom</a:t>
            </a:r>
            <a:r>
              <a:rPr lang="en-US" sz="2800" dirty="0" smtClean="0"/>
              <a:t>(location)   ∧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location( u ) = r 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⇒   </a:t>
            </a:r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takeplace</a:t>
            </a:r>
            <a:r>
              <a:rPr lang="en-US" sz="2800" dirty="0" smtClean="0"/>
              <a:t>[ r ]   ⊆  </a:t>
            </a:r>
            <a:r>
              <a:rPr lang="en-US" sz="2800" dirty="0" err="1" smtClean="0"/>
              <a:t>authorised</a:t>
            </a:r>
            <a:r>
              <a:rPr lang="en-US" sz="2800" dirty="0" smtClean="0"/>
              <a:t>[ u 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b="1" dirty="0" smtClean="0"/>
              <a:t>if</a:t>
            </a:r>
            <a:r>
              <a:rPr lang="en-US" sz="2800" dirty="0" smtClean="0"/>
              <a:t> </a:t>
            </a:r>
            <a:r>
              <a:rPr lang="en-US" sz="2800" dirty="0"/>
              <a:t>user </a:t>
            </a:r>
            <a:r>
              <a:rPr lang="en-US" sz="2800" i="1" dirty="0">
                <a:solidFill>
                  <a:srgbClr val="0000FF"/>
                </a:solidFill>
              </a:rPr>
              <a:t>u</a:t>
            </a:r>
            <a:r>
              <a:rPr lang="en-US" sz="2800" dirty="0"/>
              <a:t> is in room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  <a:r>
              <a:rPr lang="en-US" sz="2800" dirty="0"/>
              <a:t>, </a:t>
            </a:r>
          </a:p>
          <a:p>
            <a:r>
              <a:rPr lang="en-US" sz="2800" b="1" dirty="0" smtClean="0"/>
              <a:t>then </a:t>
            </a:r>
            <a:r>
              <a:rPr lang="en-US" sz="2800" i="1" dirty="0">
                <a:solidFill>
                  <a:srgbClr val="0000FF"/>
                </a:solidFill>
              </a:rPr>
              <a:t>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must be </a:t>
            </a:r>
            <a:r>
              <a:rPr lang="en-US" sz="2800" dirty="0" err="1"/>
              <a:t>authorised</a:t>
            </a:r>
            <a:r>
              <a:rPr lang="en-US" sz="2800" dirty="0"/>
              <a:t> to engaged in </a:t>
            </a:r>
          </a:p>
          <a:p>
            <a:r>
              <a:rPr lang="en-US" sz="2800" dirty="0"/>
              <a:t>		all activities that can take place in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State snapshot as tables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78333"/>
              </p:ext>
            </p:extLst>
          </p:nvPr>
        </p:nvGraphicFramePr>
        <p:xfrm>
          <a:off x="1115616" y="1752600"/>
          <a:ext cx="2443714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21857"/>
                <a:gridCol w="1221857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4383"/>
              </p:ext>
            </p:extLst>
          </p:nvPr>
        </p:nvGraphicFramePr>
        <p:xfrm>
          <a:off x="3200400" y="4495800"/>
          <a:ext cx="1981200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90600"/>
                <a:gridCol w="990600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ROOM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03450"/>
              </p:ext>
            </p:extLst>
          </p:nvPr>
        </p:nvGraphicFramePr>
        <p:xfrm>
          <a:off x="5004048" y="1752600"/>
          <a:ext cx="2292596" cy="207371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46298"/>
                <a:gridCol w="1146298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2652" y="3429000"/>
            <a:ext cx="136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authorised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820978"/>
            <a:ext cx="124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takeplace</a:t>
            </a:r>
            <a:endParaRPr 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559330" y="6153090"/>
            <a:ext cx="1080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location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 for entering a room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Enter(</a:t>
            </a:r>
            <a:r>
              <a:rPr lang="en-US" dirty="0" err="1" smtClean="0"/>
              <a:t>u,r</a:t>
            </a:r>
            <a:r>
              <a:rPr lang="en-US" dirty="0" smtClean="0"/>
              <a:t>)   ≙   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when</a:t>
            </a:r>
          </a:p>
          <a:p>
            <a:pPr>
              <a:buNone/>
            </a:pPr>
            <a:r>
              <a:rPr lang="en-US" dirty="0" smtClean="0"/>
              <a:t>	grd1   :   	u ∈ USER	</a:t>
            </a:r>
          </a:p>
          <a:p>
            <a:pPr>
              <a:buNone/>
            </a:pPr>
            <a:r>
              <a:rPr lang="en-US" dirty="0" smtClean="0"/>
              <a:t>	grd2   :   	r ∈ ROOM	</a:t>
            </a:r>
          </a:p>
          <a:p>
            <a:pPr>
              <a:buNone/>
            </a:pPr>
            <a:r>
              <a:rPr lang="en-US" dirty="0" smtClean="0"/>
              <a:t>	grd3   :   	</a:t>
            </a:r>
            <a:r>
              <a:rPr lang="en-US" dirty="0" err="1" smtClean="0"/>
              <a:t>takeplace</a:t>
            </a:r>
            <a:r>
              <a:rPr lang="en-US" dirty="0" smtClean="0"/>
              <a:t>[ </a:t>
            </a:r>
            <a:r>
              <a:rPr lang="en-US" dirty="0" err="1" smtClean="0"/>
              <a:t>r</a:t>
            </a:r>
            <a:r>
              <a:rPr lang="en-US" dirty="0" smtClean="0"/>
              <a:t> ]   ⊆   </a:t>
            </a:r>
            <a:r>
              <a:rPr lang="en-US" dirty="0" err="1" smtClean="0"/>
              <a:t>authorised</a:t>
            </a:r>
            <a:r>
              <a:rPr lang="en-US" dirty="0" smtClean="0"/>
              <a:t>[ </a:t>
            </a:r>
            <a:r>
              <a:rPr lang="en-US" dirty="0" err="1" smtClean="0"/>
              <a:t>u</a:t>
            </a:r>
            <a:r>
              <a:rPr lang="en-US" dirty="0" smtClean="0"/>
              <a:t> ] 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then</a:t>
            </a:r>
          </a:p>
          <a:p>
            <a:pPr>
              <a:buNone/>
            </a:pPr>
            <a:r>
              <a:rPr lang="en-US" dirty="0" smtClean="0"/>
              <a:t>	act1   :   	</a:t>
            </a:r>
            <a:r>
              <a:rPr lang="en-US" dirty="0" err="1" smtClean="0"/>
              <a:t>location(u</a:t>
            </a:r>
            <a:r>
              <a:rPr lang="en-US" dirty="0" smtClean="0"/>
              <a:t>)  :=  </a:t>
            </a:r>
            <a:r>
              <a:rPr lang="en-US" dirty="0" err="1" smtClean="0"/>
              <a:t>r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Does this event maintain the access control invariant?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Role of invariants and guards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Invariants</a:t>
            </a:r>
            <a:r>
              <a:rPr lang="en-US" dirty="0" smtClean="0"/>
              <a:t>: specify properties of model variables that should </a:t>
            </a:r>
            <a:r>
              <a:rPr lang="en-US" i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remain true</a:t>
            </a:r>
          </a:p>
          <a:p>
            <a:pPr lvl="1"/>
            <a:r>
              <a:rPr lang="en-US" dirty="0" smtClean="0"/>
              <a:t>violation of invariant is undesirable (</a:t>
            </a:r>
            <a:r>
              <a:rPr lang="en-US" dirty="0" smtClean="0">
                <a:solidFill>
                  <a:srgbClr val="0000FF"/>
                </a:solidFill>
              </a:rPr>
              <a:t>safety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(automated) proof to verify invariant preservation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Guards</a:t>
            </a:r>
            <a:r>
              <a:rPr lang="en-US" dirty="0" smtClean="0"/>
              <a:t>: specify </a:t>
            </a:r>
            <a:r>
              <a:rPr lang="en-US" i="1" dirty="0" smtClean="0">
                <a:solidFill>
                  <a:srgbClr val="FF0000"/>
                </a:solidFill>
              </a:rPr>
              <a:t>enabling conditions </a:t>
            </a:r>
            <a:r>
              <a:rPr lang="en-US" dirty="0" smtClean="0"/>
              <a:t>under which events may occur</a:t>
            </a:r>
          </a:p>
          <a:p>
            <a:pPr lvl="1"/>
            <a:r>
              <a:rPr lang="en-US" dirty="0" smtClean="0"/>
              <a:t>should be strong enough to ensure invariants are maintained by event actions</a:t>
            </a:r>
          </a:p>
          <a:p>
            <a:pPr lvl="1"/>
            <a:r>
              <a:rPr lang="en-US" dirty="0" smtClean="0"/>
              <a:t>but not so strong that they prevent desirable </a:t>
            </a:r>
            <a:r>
              <a:rPr lang="en-US" dirty="0" err="1" smtClean="0"/>
              <a:t>behaviour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Remove </a:t>
            </a:r>
            <a:r>
              <a:rPr lang="en-US" dirty="0" err="1" smtClean="0">
                <a:solidFill>
                  <a:srgbClr val="0000FF"/>
                </a:solidFill>
              </a:rPr>
              <a:t>authorisation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RemoveAuth(u,a</a:t>
            </a:r>
            <a:r>
              <a:rPr lang="en-US" dirty="0" smtClean="0"/>
              <a:t>)   ≙   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when</a:t>
            </a:r>
          </a:p>
          <a:p>
            <a:pPr>
              <a:buNone/>
            </a:pPr>
            <a:r>
              <a:rPr lang="en-US" dirty="0" smtClean="0"/>
              <a:t>	grd1   :   	u ∈ USER	</a:t>
            </a:r>
          </a:p>
          <a:p>
            <a:pPr>
              <a:buNone/>
            </a:pPr>
            <a:r>
              <a:rPr lang="en-US" dirty="0" smtClean="0"/>
              <a:t>	grd2   :   	a ∈ ACTIVITY	</a:t>
            </a:r>
          </a:p>
          <a:p>
            <a:pPr>
              <a:buNone/>
            </a:pPr>
            <a:r>
              <a:rPr lang="en-US" dirty="0" smtClean="0"/>
              <a:t>	grd3   :   	</a:t>
            </a:r>
            <a:r>
              <a:rPr lang="en-US" dirty="0" err="1" smtClean="0"/>
              <a:t>u</a:t>
            </a:r>
            <a:r>
              <a:rPr lang="en-US" dirty="0" smtClean="0"/>
              <a:t> ↦ a  ∈  </a:t>
            </a:r>
            <a:r>
              <a:rPr lang="en-US" dirty="0" err="1" smtClean="0"/>
              <a:t>authorised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then</a:t>
            </a:r>
          </a:p>
          <a:p>
            <a:pPr>
              <a:buNone/>
            </a:pPr>
            <a:r>
              <a:rPr lang="en-US" dirty="0" smtClean="0"/>
              <a:t>	act1   :   	</a:t>
            </a:r>
            <a:r>
              <a:rPr lang="en-US" dirty="0" err="1" smtClean="0"/>
              <a:t>authorised</a:t>
            </a:r>
            <a:r>
              <a:rPr lang="en-US" dirty="0" smtClean="0"/>
              <a:t> := </a:t>
            </a:r>
            <a:r>
              <a:rPr lang="en-US" dirty="0" err="1" smtClean="0"/>
              <a:t>authorised</a:t>
            </a:r>
            <a:r>
              <a:rPr lang="en-US" dirty="0" smtClean="0"/>
              <a:t>  </a:t>
            </a:r>
            <a:r>
              <a:rPr lang="en-US" sz="3765" b="1" dirty="0" smtClean="0"/>
              <a:t>∖</a:t>
            </a:r>
            <a:r>
              <a:rPr lang="en-US" dirty="0" smtClean="0"/>
              <a:t>  { </a:t>
            </a:r>
            <a:r>
              <a:rPr lang="en-US" dirty="0" err="1" smtClean="0"/>
              <a:t>u</a:t>
            </a:r>
            <a:r>
              <a:rPr lang="en-US" dirty="0" smtClean="0"/>
              <a:t> ↦ a }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Does this event maintain the access control invariant?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Counter-example from model checking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1.tiff" descr="/Users/mjb/Documents/Presentations/Cambridge Feb 2010/image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8734" r="-8734"/>
          <a:stretch>
            <a:fillRect/>
          </a:stretch>
        </p:blipFill>
        <p:spPr>
          <a:xfrm>
            <a:off x="-180528" y="1286961"/>
            <a:ext cx="9525000" cy="5238383"/>
          </a:xfrm>
        </p:spPr>
      </p:pic>
      <p:sp>
        <p:nvSpPr>
          <p:cNvPr id="3" name="Rectangle 2"/>
          <p:cNvSpPr/>
          <p:nvPr/>
        </p:nvSpPr>
        <p:spPr>
          <a:xfrm>
            <a:off x="3779911" y="6309320"/>
            <a:ext cx="3211885" cy="172227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Overview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difficulty of discovering errors / cost of fixing errors</a:t>
            </a:r>
            <a:endParaRPr lang="en-US" dirty="0" smtClean="0"/>
          </a:p>
          <a:p>
            <a:r>
              <a:rPr lang="en-US" dirty="0" smtClean="0"/>
              <a:t>Small pedagogical example (access control)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abstraction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refinement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automated analysis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Background on </a:t>
            </a:r>
            <a:r>
              <a:rPr lang="en-US" dirty="0" smtClean="0"/>
              <a:t>Event</a:t>
            </a:r>
            <a:r>
              <a:rPr lang="en-US" dirty="0"/>
              <a:t>-B formal method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Methodological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tiff" descr="/Users/mjb/Documents/Presentations/Cambridge Feb 2010/image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8734" r="-8734"/>
          <a:stretch>
            <a:fillRect/>
          </a:stretch>
        </p:blipFill>
        <p:spPr>
          <a:xfrm>
            <a:off x="-180528" y="1286961"/>
            <a:ext cx="9525000" cy="5238383"/>
          </a:xfrm>
        </p:spPr>
      </p:pic>
      <p:sp>
        <p:nvSpPr>
          <p:cNvPr id="3" name="Rectangle 2"/>
          <p:cNvSpPr/>
          <p:nvPr/>
        </p:nvSpPr>
        <p:spPr>
          <a:xfrm>
            <a:off x="3779911" y="6309320"/>
            <a:ext cx="3211885" cy="172227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10" y="1003296"/>
            <a:ext cx="4770586" cy="557148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91796" y="1700808"/>
            <a:ext cx="1828676" cy="208823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Failing proof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2.tiff" descr="/Users/mjb/Documents/Presentations/Cambridge Feb 2010/image2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22591" r="-22591"/>
          <a:stretch>
            <a:fillRect/>
          </a:stretch>
        </p:blipFill>
        <p:spPr>
          <a:xfrm>
            <a:off x="-1620688" y="1268760"/>
            <a:ext cx="12601400" cy="709931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Strengthen guard of </a:t>
            </a:r>
            <a:r>
              <a:rPr lang="en-US" i="1" dirty="0" err="1" smtClean="0">
                <a:solidFill>
                  <a:srgbClr val="0000FF"/>
                </a:solidFill>
              </a:rPr>
              <a:t>RemAuth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6" name="image3.tiff" descr="/Users/mjb/Documents/Presentations/Cambridge Feb 2010/image3.tiff"/>
          <p:cNvPicPr>
            <a:picLocks noGrp="1" noChangeAspect="1"/>
          </p:cNvPicPr>
          <p:nvPr>
            <p:ph idx="1"/>
          </p:nvPr>
        </p:nvPicPr>
        <p:blipFill>
          <a:blip r:embed="rId3" r:link="rId4"/>
          <a:srcRect l="-13511" r="-13511"/>
          <a:stretch>
            <a:fillRect/>
          </a:stretch>
        </p:blipFill>
        <p:spPr>
          <a:xfrm>
            <a:off x="-457200" y="1368175"/>
            <a:ext cx="10363200" cy="5699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Early stage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constructed a simple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r>
              <a:rPr lang="en-US" dirty="0" smtClean="0"/>
              <a:t>Already using verification technology we were able to </a:t>
            </a:r>
            <a:r>
              <a:rPr lang="en-US" dirty="0" smtClean="0">
                <a:solidFill>
                  <a:srgbClr val="0000FF"/>
                </a:solidFill>
              </a:rPr>
              <a:t>identify errors </a:t>
            </a:r>
            <a:r>
              <a:rPr lang="en-US" dirty="0" smtClean="0"/>
              <a:t>in our conceptual model of the desired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we found a solution to these early 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erified the “correctness” of the solution</a:t>
            </a:r>
          </a:p>
          <a:p>
            <a:endParaRPr lang="en-US" dirty="0"/>
          </a:p>
          <a:p>
            <a:r>
              <a:rPr lang="en-US" dirty="0" smtClean="0"/>
              <a:t>Now, lets proceed to another </a:t>
            </a:r>
            <a:r>
              <a:rPr lang="en-US" dirty="0" smtClean="0">
                <a:solidFill>
                  <a:srgbClr val="0000FF"/>
                </a:solidFill>
              </a:rPr>
              <a:t>stage</a:t>
            </a:r>
            <a:r>
              <a:rPr lang="en-US" dirty="0" smtClean="0"/>
              <a:t> of analysis…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e construct a new model (refinement)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4478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4478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28956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 rot="16200000" flipH="1">
            <a:off x="2819400" y="2133600"/>
            <a:ext cx="990600" cy="14478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200400" y="1905000"/>
            <a:ext cx="2819400" cy="1588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3"/>
          </p:cNvCxnSpPr>
          <p:nvPr/>
        </p:nvCxnSpPr>
        <p:spPr>
          <a:xfrm rot="5400000">
            <a:off x="5429250" y="2114550"/>
            <a:ext cx="990600" cy="14859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2943" y="2571690"/>
            <a:ext cx="1020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01052" y="1524000"/>
            <a:ext cx="130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authorised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800290"/>
            <a:ext cx="117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takeplace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90600" y="35052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0"/>
            <a:endCxn id="4" idx="2"/>
          </p:cNvCxnSpPr>
          <p:nvPr/>
        </p:nvCxnSpPr>
        <p:spPr>
          <a:xfrm rot="5400000" flipH="1" flipV="1">
            <a:off x="1504950" y="2419350"/>
            <a:ext cx="1143000" cy="10287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6" idx="1"/>
          </p:cNvCxnSpPr>
          <p:nvPr/>
        </p:nvCxnSpPr>
        <p:spPr>
          <a:xfrm flipV="1">
            <a:off x="2133600" y="3352800"/>
            <a:ext cx="1905000" cy="6096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800" y="3505200"/>
            <a:ext cx="745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room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0200" y="2800290"/>
            <a:ext cx="86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holder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8288" y="4365104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uard of abstract Enter event: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grd3:  </a:t>
            </a: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takeplace</a:t>
            </a:r>
            <a:r>
              <a:rPr lang="en-US" sz="2400" dirty="0" smtClean="0">
                <a:solidFill>
                  <a:srgbClr val="0000FF"/>
                </a:solidFill>
              </a:rPr>
              <a:t>[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]	⊆  </a:t>
            </a:r>
            <a:r>
              <a:rPr lang="en-US" sz="2400" dirty="0" err="1" smtClean="0">
                <a:solidFill>
                  <a:srgbClr val="0000FF"/>
                </a:solidFill>
              </a:rPr>
              <a:t>authorised</a:t>
            </a:r>
            <a:r>
              <a:rPr lang="en-US" sz="2400" dirty="0" smtClean="0">
                <a:solidFill>
                  <a:srgbClr val="0000FF"/>
                </a:solidFill>
              </a:rPr>
              <a:t>[ </a:t>
            </a:r>
            <a:r>
              <a:rPr lang="en-US" sz="2400" dirty="0" err="1" smtClean="0">
                <a:solidFill>
                  <a:srgbClr val="0000FF"/>
                </a:solidFill>
              </a:rPr>
              <a:t>u</a:t>
            </a:r>
            <a:r>
              <a:rPr lang="en-US" sz="2400" dirty="0" smtClean="0">
                <a:solidFill>
                  <a:srgbClr val="0000FF"/>
                </a:solidFill>
              </a:rPr>
              <a:t> ] </a:t>
            </a:r>
          </a:p>
          <a:p>
            <a:endParaRPr lang="en-US" sz="2400" dirty="0" smtClean="0"/>
          </a:p>
          <a:p>
            <a:r>
              <a:rPr lang="en-US" sz="2400" dirty="0" smtClean="0"/>
              <a:t>is replaced by a guard on a token:</a:t>
            </a:r>
          </a:p>
          <a:p>
            <a:pPr marL="0" lvl="1"/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grd3b:</a:t>
            </a: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 ∈ valid   ∧   </a:t>
            </a:r>
            <a:r>
              <a:rPr lang="en-US" sz="2400" dirty="0" err="1" smtClean="0">
                <a:solidFill>
                  <a:srgbClr val="0000FF"/>
                </a:solidFill>
              </a:rPr>
              <a:t>room(t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    ∧ 	</a:t>
            </a:r>
            <a:r>
              <a:rPr lang="en-US" sz="2400" dirty="0" err="1" smtClean="0">
                <a:solidFill>
                  <a:srgbClr val="0000FF"/>
                </a:solidFill>
              </a:rPr>
              <a:t>holder(t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dirty="0" err="1" smtClean="0">
                <a:solidFill>
                  <a:srgbClr val="0000FF"/>
                </a:solidFill>
              </a:rPr>
              <a:t>u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Failing refinement proof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9144000" cy="5133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30" y="1340768"/>
            <a:ext cx="9156630" cy="462884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Gluing invariant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4478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4478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28956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 rot="16200000" flipH="1">
            <a:off x="2819400" y="2133600"/>
            <a:ext cx="990600" cy="14478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200400" y="1905000"/>
            <a:ext cx="2819400" cy="1588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3"/>
          </p:cNvCxnSpPr>
          <p:nvPr/>
        </p:nvCxnSpPr>
        <p:spPr>
          <a:xfrm rot="5400000">
            <a:off x="5429250" y="2114550"/>
            <a:ext cx="990600" cy="14859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2943" y="2571690"/>
            <a:ext cx="1020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01052" y="1524000"/>
            <a:ext cx="130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authorised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800290"/>
            <a:ext cx="117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takeplace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90600" y="35052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0"/>
            <a:endCxn id="4" idx="2"/>
          </p:cNvCxnSpPr>
          <p:nvPr/>
        </p:nvCxnSpPr>
        <p:spPr>
          <a:xfrm rot="5400000" flipH="1" flipV="1">
            <a:off x="1504950" y="2419350"/>
            <a:ext cx="1143000" cy="10287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6" idx="1"/>
          </p:cNvCxnSpPr>
          <p:nvPr/>
        </p:nvCxnSpPr>
        <p:spPr>
          <a:xfrm flipV="1">
            <a:off x="2133600" y="3352800"/>
            <a:ext cx="1905000" cy="6096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800" y="3505200"/>
            <a:ext cx="745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room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0200" y="2800290"/>
            <a:ext cx="86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holder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4724400"/>
            <a:ext cx="7696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ensure consistency of the refinement we need </a:t>
            </a:r>
            <a:r>
              <a:rPr lang="en-US" sz="2400" dirty="0" smtClean="0">
                <a:solidFill>
                  <a:srgbClr val="FF0000"/>
                </a:solidFill>
              </a:rPr>
              <a:t>invariant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  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inv 6: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 ∈ valid  	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		⇒ 	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  			</a:t>
            </a:r>
            <a:r>
              <a:rPr lang="en-US" sz="2400" dirty="0" err="1" smtClean="0">
                <a:solidFill>
                  <a:srgbClr val="0000FF"/>
                </a:solidFill>
              </a:rPr>
              <a:t>takeplace</a:t>
            </a:r>
            <a:r>
              <a:rPr lang="en-US" sz="2400" dirty="0" smtClean="0">
                <a:solidFill>
                  <a:srgbClr val="0000FF"/>
                </a:solidFill>
              </a:rPr>
              <a:t> [ </a:t>
            </a:r>
            <a:r>
              <a:rPr lang="en-US" sz="2400" dirty="0" err="1" smtClean="0">
                <a:solidFill>
                  <a:srgbClr val="0000FF"/>
                </a:solidFill>
              </a:rPr>
              <a:t>room(t</a:t>
            </a:r>
            <a:r>
              <a:rPr lang="en-US" sz="2400" dirty="0" smtClean="0">
                <a:solidFill>
                  <a:srgbClr val="0000FF"/>
                </a:solidFill>
              </a:rPr>
              <a:t>) ]   ⊆   </a:t>
            </a:r>
            <a:r>
              <a:rPr lang="en-US" sz="2400" dirty="0" err="1" smtClean="0">
                <a:solidFill>
                  <a:srgbClr val="0000FF"/>
                </a:solidFill>
              </a:rPr>
              <a:t>authorised</a:t>
            </a:r>
            <a:r>
              <a:rPr lang="en-US" sz="2400" dirty="0" smtClean="0">
                <a:solidFill>
                  <a:srgbClr val="0000FF"/>
                </a:solidFill>
              </a:rPr>
              <a:t>[ </a:t>
            </a:r>
            <a:r>
              <a:rPr lang="en-US" sz="2400" dirty="0" err="1" smtClean="0">
                <a:solidFill>
                  <a:srgbClr val="0000FF"/>
                </a:solidFill>
              </a:rPr>
              <a:t>holder(t</a:t>
            </a:r>
            <a:r>
              <a:rPr lang="en-US" sz="2400" dirty="0" smtClean="0">
                <a:solidFill>
                  <a:srgbClr val="0000FF"/>
                </a:solidFill>
              </a:rPr>
              <a:t>) ] </a:t>
            </a:r>
            <a:r>
              <a:rPr lang="en-US" sz="2400" dirty="0" smtClean="0">
                <a:solidFill>
                  <a:srgbClr val="1F497D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Invariant enables PO discharge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5.tiff" descr="/Users/mjb/Documents/Presentations/Cambridge Feb 2010/image5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4304" r="-14304"/>
          <a:stretch>
            <a:fillRect/>
          </a:stretch>
        </p:blipFill>
        <p:spPr>
          <a:xfrm>
            <a:off x="-304800" y="1371600"/>
            <a:ext cx="10439400" cy="57412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But get new failing PO</a:t>
            </a:r>
          </a:p>
        </p:txBody>
      </p:sp>
      <p:pic>
        <p:nvPicPr>
          <p:cNvPr id="4" name="image7.tiff" descr="/Users/mjb/Documents/Presentations/Cambridge Feb 2010/image7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4304" r="-14304"/>
          <a:stretch>
            <a:fillRect/>
          </a:stretch>
        </p:blipFill>
        <p:spPr>
          <a:xfrm>
            <a:off x="-457200" y="1295400"/>
            <a:ext cx="10530192" cy="5791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Strengthen guard of refined  </a:t>
            </a:r>
            <a:r>
              <a:rPr lang="en-US" i="1" dirty="0" err="1" smtClean="0">
                <a:solidFill>
                  <a:srgbClr val="0000FF"/>
                </a:solidFill>
              </a:rPr>
              <a:t>RemAuth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4" name="image8.tiff" descr="/Users/mjb/Documents/Presentations/Cambridge Feb 2010/image8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136" r="-13136"/>
          <a:stretch>
            <a:fillRect/>
          </a:stretch>
        </p:blipFill>
        <p:spPr>
          <a:xfrm>
            <a:off x="-381000" y="1447800"/>
            <a:ext cx="10253082" cy="5638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Cost of fixing requirements errors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1730"/>
            <a:ext cx="6217864" cy="5735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6176" y="3645024"/>
            <a:ext cx="2665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Extra Time Saves </a:t>
            </a:r>
            <a:r>
              <a:rPr lang="en-US" dirty="0" smtClean="0"/>
              <a:t>Money”</a:t>
            </a:r>
          </a:p>
          <a:p>
            <a:r>
              <a:rPr lang="en-US" dirty="0" smtClean="0"/>
              <a:t>Warren </a:t>
            </a:r>
            <a:r>
              <a:rPr lang="en-US" dirty="0" err="1"/>
              <a:t>Kuffel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Computer Language</a:t>
            </a:r>
          </a:p>
          <a:p>
            <a:r>
              <a:rPr lang="en-US" dirty="0" smtClean="0"/>
              <a:t>December 1990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8286" y="2660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Requirements revisited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</a:t>
            </a:r>
            <a:r>
              <a:rPr lang="en-GB" dirty="0"/>
              <a:t>are authorised to engage in </a:t>
            </a:r>
            <a:r>
              <a:rPr lang="en-GB" dirty="0" smtClean="0"/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added or 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Activities take place in 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…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GB" dirty="0"/>
          </a:p>
          <a:p>
            <a:pPr marL="0" indent="0" eaLnBrk="1" hangingPunct="1">
              <a:buNone/>
            </a:pPr>
            <a:r>
              <a:rPr lang="en-GB" dirty="0" smtClean="0">
                <a:solidFill>
                  <a:srgbClr val="0000FF"/>
                </a:solidFill>
              </a:rPr>
              <a:t>Question:  was it obvious initially that revocation of authorisation was going to be problematic?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Rational design – what, how, why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What </a:t>
            </a:r>
            <a:r>
              <a:rPr lang="en-US" dirty="0" smtClean="0"/>
              <a:t>does it achieve?</a:t>
            </a:r>
          </a:p>
          <a:p>
            <a:pPr lvl="1">
              <a:buNone/>
            </a:pPr>
            <a:r>
              <a:rPr lang="en-US" sz="2595" b="1" dirty="0" smtClean="0">
                <a:solidFill>
                  <a:srgbClr val="1F497D"/>
                </a:solidFill>
              </a:rPr>
              <a:t>	</a:t>
            </a:r>
            <a:r>
              <a:rPr lang="en-US" sz="2595" b="1" dirty="0" smtClean="0">
                <a:solidFill>
                  <a:srgbClr val="0000FF"/>
                </a:solidFill>
              </a:rPr>
              <a:t>if</a:t>
            </a:r>
            <a:r>
              <a:rPr lang="en-US" sz="2595" dirty="0" smtClean="0">
                <a:solidFill>
                  <a:srgbClr val="0000FF"/>
                </a:solidFill>
              </a:rPr>
              <a:t>  user </a:t>
            </a:r>
            <a:r>
              <a:rPr lang="en-US" sz="2595" i="1" dirty="0" smtClean="0">
                <a:solidFill>
                  <a:srgbClr val="0000FF"/>
                </a:solidFill>
              </a:rPr>
              <a:t>u</a:t>
            </a:r>
            <a:r>
              <a:rPr lang="en-US" sz="2595" dirty="0" smtClean="0">
                <a:solidFill>
                  <a:srgbClr val="0000FF"/>
                </a:solidFill>
              </a:rPr>
              <a:t> is in room </a:t>
            </a:r>
            <a:r>
              <a:rPr lang="en-US" sz="2595" i="1" dirty="0" smtClean="0">
                <a:solidFill>
                  <a:srgbClr val="0000FF"/>
                </a:solidFill>
              </a:rPr>
              <a:t>r</a:t>
            </a:r>
            <a:r>
              <a:rPr lang="en-US" sz="2595" dirty="0" smtClean="0">
                <a:solidFill>
                  <a:srgbClr val="0000FF"/>
                </a:solidFill>
              </a:rPr>
              <a:t>, </a:t>
            </a:r>
          </a:p>
          <a:p>
            <a:pPr lvl="1">
              <a:buNone/>
            </a:pPr>
            <a:r>
              <a:rPr lang="en-US" sz="2595" b="1" dirty="0" smtClean="0">
                <a:solidFill>
                  <a:srgbClr val="0000FF"/>
                </a:solidFill>
              </a:rPr>
              <a:t>	then  </a:t>
            </a:r>
            <a:r>
              <a:rPr lang="en-US" sz="2595" i="1" dirty="0" smtClean="0">
                <a:solidFill>
                  <a:srgbClr val="0000FF"/>
                </a:solidFill>
              </a:rPr>
              <a:t>u</a:t>
            </a:r>
            <a:r>
              <a:rPr lang="en-US" sz="2595" dirty="0" smtClean="0">
                <a:solidFill>
                  <a:srgbClr val="0000FF"/>
                </a:solidFill>
              </a:rPr>
              <a:t> must be </a:t>
            </a:r>
            <a:r>
              <a:rPr lang="en-US" sz="2595" dirty="0" err="1" smtClean="0">
                <a:solidFill>
                  <a:srgbClr val="0000FF"/>
                </a:solidFill>
              </a:rPr>
              <a:t>authorised</a:t>
            </a:r>
            <a:r>
              <a:rPr lang="en-US" sz="2595" dirty="0" smtClean="0">
                <a:solidFill>
                  <a:srgbClr val="0000FF"/>
                </a:solidFill>
              </a:rPr>
              <a:t> to engaged in </a:t>
            </a:r>
          </a:p>
          <a:p>
            <a:pPr lvl="1">
              <a:buNone/>
            </a:pPr>
            <a:r>
              <a:rPr lang="en-US" sz="2595" dirty="0">
                <a:solidFill>
                  <a:srgbClr val="0000FF"/>
                </a:solidFill>
              </a:rPr>
              <a:t>	</a:t>
            </a:r>
            <a:r>
              <a:rPr lang="en-US" sz="2595" dirty="0" smtClean="0">
                <a:solidFill>
                  <a:srgbClr val="0000FF"/>
                </a:solidFill>
              </a:rPr>
              <a:t>			all activities that can take place in </a:t>
            </a:r>
            <a:r>
              <a:rPr lang="en-US" sz="2595" i="1" dirty="0" smtClean="0">
                <a:solidFill>
                  <a:srgbClr val="0000FF"/>
                </a:solidFill>
              </a:rPr>
              <a:t>r</a:t>
            </a:r>
          </a:p>
          <a:p>
            <a:endParaRPr lang="en-US" i="1" dirty="0" smtClean="0"/>
          </a:p>
          <a:p>
            <a:r>
              <a:rPr lang="en-US" i="1" dirty="0" smtClean="0"/>
              <a:t>How </a:t>
            </a:r>
            <a:r>
              <a:rPr lang="en-US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Check that a user has a valid token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Why </a:t>
            </a:r>
            <a:r>
              <a:rPr lang="en-US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 	For any valid token </a:t>
            </a:r>
            <a:r>
              <a:rPr lang="en-US" i="1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, the holder of </a:t>
            </a:r>
            <a:r>
              <a:rPr lang="en-US" i="1" dirty="0" smtClean="0">
                <a:solidFill>
                  <a:srgbClr val="0000FF"/>
                </a:solidFill>
              </a:rPr>
              <a:t>t </a:t>
            </a:r>
            <a:r>
              <a:rPr lang="en-US" dirty="0" smtClean="0">
                <a:solidFill>
                  <a:srgbClr val="0000FF"/>
                </a:solidFill>
              </a:rPr>
              <a:t>must be </a:t>
            </a:r>
            <a:r>
              <a:rPr lang="en-US" dirty="0" err="1" smtClean="0">
                <a:solidFill>
                  <a:srgbClr val="0000FF"/>
                </a:solidFill>
              </a:rPr>
              <a:t>authorised</a:t>
            </a:r>
            <a:r>
              <a:rPr lang="en-US" dirty="0" smtClean="0">
                <a:solidFill>
                  <a:srgbClr val="0000FF"/>
                </a:solidFill>
              </a:rPr>
              <a:t> to engage in all activities that can take place in the room associated with </a:t>
            </a:r>
            <a:r>
              <a:rPr lang="en-US" i="1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What, how, why  written in </a:t>
            </a:r>
            <a:r>
              <a:rPr lang="en-US" dirty="0" smtClean="0">
                <a:solidFill>
                  <a:srgbClr val="0000FF"/>
                </a:solidFill>
              </a:rPr>
              <a:t>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57" i="1" dirty="0" smtClean="0"/>
              <a:t>What </a:t>
            </a:r>
            <a:r>
              <a:rPr lang="en-US" sz="3857" dirty="0" smtClean="0"/>
              <a:t>does it achieve?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  inv1: 	</a:t>
            </a:r>
            <a:r>
              <a:rPr lang="en-US" dirty="0" err="1" smtClean="0">
                <a:solidFill>
                  <a:srgbClr val="0000FF"/>
                </a:solidFill>
              </a:rPr>
              <a:t>u∈dom</a:t>
            </a:r>
            <a:r>
              <a:rPr lang="en-US" dirty="0" smtClean="0">
                <a:solidFill>
                  <a:srgbClr val="0000FF"/>
                </a:solidFill>
              </a:rPr>
              <a:t>(location) ∧ location( u ) = r       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		⇒    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dirty="0" err="1" smtClean="0">
                <a:solidFill>
                  <a:srgbClr val="0000FF"/>
                </a:solidFill>
              </a:rPr>
              <a:t>takeplace</a:t>
            </a:r>
            <a:r>
              <a:rPr lang="en-US" dirty="0" smtClean="0">
                <a:solidFill>
                  <a:srgbClr val="0000FF"/>
                </a:solidFill>
              </a:rPr>
              <a:t>[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 ]  ⊆ </a:t>
            </a:r>
            <a:r>
              <a:rPr lang="en-US" dirty="0" err="1" smtClean="0">
                <a:solidFill>
                  <a:srgbClr val="0000FF"/>
                </a:solidFill>
              </a:rPr>
              <a:t>authorised</a:t>
            </a:r>
            <a:r>
              <a:rPr lang="en-US" dirty="0" smtClean="0">
                <a:solidFill>
                  <a:srgbClr val="0000FF"/>
                </a:solidFill>
              </a:rPr>
              <a:t>[ </a:t>
            </a:r>
            <a:r>
              <a:rPr lang="en-US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 ]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857" i="1" dirty="0" smtClean="0"/>
              <a:t>How </a:t>
            </a:r>
            <a:r>
              <a:rPr lang="en-US" sz="3857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grd3b: 	</a:t>
            </a:r>
            <a:r>
              <a:rPr lang="en-US" dirty="0" err="1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 ∈ valid   ∧  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 = </a:t>
            </a:r>
            <a:r>
              <a:rPr lang="en-US" dirty="0" err="1" smtClean="0">
                <a:solidFill>
                  <a:srgbClr val="0000FF"/>
                </a:solidFill>
              </a:rPr>
              <a:t>room(t</a:t>
            </a:r>
            <a:r>
              <a:rPr lang="en-US" dirty="0" smtClean="0">
                <a:solidFill>
                  <a:srgbClr val="0000FF"/>
                </a:solidFill>
              </a:rPr>
              <a:t>)  ∧ 	</a:t>
            </a:r>
            <a:r>
              <a:rPr lang="en-US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 = </a:t>
            </a:r>
            <a:r>
              <a:rPr lang="en-US" dirty="0" err="1" smtClean="0">
                <a:solidFill>
                  <a:srgbClr val="0000FF"/>
                </a:solidFill>
              </a:rPr>
              <a:t>holder(t</a:t>
            </a:r>
            <a:r>
              <a:rPr lang="en-US" dirty="0" smtClean="0">
                <a:solidFill>
                  <a:srgbClr val="0000FF"/>
                </a:solidFill>
              </a:rPr>
              <a:t>)	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3857" i="1" dirty="0" smtClean="0"/>
              <a:t>Why </a:t>
            </a:r>
            <a:r>
              <a:rPr lang="en-US" sz="3857" dirty="0" smtClean="0"/>
              <a:t>does it work?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 	inv2: 	t ∈ valid  	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			⇒ 	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  			</a:t>
            </a:r>
            <a:r>
              <a:rPr lang="en-US" dirty="0" err="1" smtClean="0">
                <a:solidFill>
                  <a:srgbClr val="0000FF"/>
                </a:solidFill>
              </a:rPr>
              <a:t>takeplace</a:t>
            </a:r>
            <a:r>
              <a:rPr lang="en-US" dirty="0" smtClean="0">
                <a:solidFill>
                  <a:srgbClr val="0000FF"/>
                </a:solidFill>
              </a:rPr>
              <a:t> [ </a:t>
            </a:r>
            <a:r>
              <a:rPr lang="en-US" dirty="0" err="1" smtClean="0">
                <a:solidFill>
                  <a:srgbClr val="0000FF"/>
                </a:solidFill>
              </a:rPr>
              <a:t>room(t</a:t>
            </a:r>
            <a:r>
              <a:rPr lang="en-US" dirty="0" smtClean="0">
                <a:solidFill>
                  <a:srgbClr val="0000FF"/>
                </a:solidFill>
              </a:rPr>
              <a:t>) ]   ⊆   </a:t>
            </a:r>
            <a:r>
              <a:rPr lang="en-US" dirty="0" err="1" smtClean="0">
                <a:solidFill>
                  <a:srgbClr val="0000FF"/>
                </a:solidFill>
              </a:rPr>
              <a:t>authorised</a:t>
            </a:r>
            <a:r>
              <a:rPr lang="en-US" dirty="0" smtClean="0">
                <a:solidFill>
                  <a:srgbClr val="0000FF"/>
                </a:solidFill>
              </a:rPr>
              <a:t>[ </a:t>
            </a:r>
            <a:r>
              <a:rPr lang="en-US" dirty="0" err="1" smtClean="0">
                <a:solidFill>
                  <a:srgbClr val="0000FF"/>
                </a:solidFill>
              </a:rPr>
              <a:t>holder(t</a:t>
            </a:r>
            <a:r>
              <a:rPr lang="en-US" dirty="0" smtClean="0">
                <a:solidFill>
                  <a:srgbClr val="0000FF"/>
                </a:solidFill>
              </a:rPr>
              <a:t>) ]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 Method (</a:t>
            </a:r>
            <a:r>
              <a:rPr lang="en-US" dirty="0" err="1" smtClean="0">
                <a:solidFill>
                  <a:srgbClr val="0000FF"/>
                </a:solidFill>
              </a:rPr>
              <a:t>Abrial</a:t>
            </a:r>
            <a:r>
              <a:rPr lang="en-US" dirty="0" smtClean="0">
                <a:solidFill>
                  <a:srgbClr val="0000FF"/>
                </a:solidFill>
              </a:rPr>
              <a:t>, from 1990s)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Model</a:t>
            </a:r>
            <a:r>
              <a:rPr lang="en-US" i="1" dirty="0" smtClean="0"/>
              <a:t> </a:t>
            </a:r>
            <a:r>
              <a:rPr lang="en-US" dirty="0" smtClean="0"/>
              <a:t>using set theory and logic</a:t>
            </a:r>
          </a:p>
          <a:p>
            <a:endParaRPr lang="en-US" dirty="0" smtClean="0"/>
          </a:p>
          <a:p>
            <a:r>
              <a:rPr lang="en-US" i="1" dirty="0" err="1" smtClean="0">
                <a:solidFill>
                  <a:srgbClr val="0000FF"/>
                </a:solidFill>
              </a:rPr>
              <a:t>Analyse</a:t>
            </a:r>
            <a:r>
              <a:rPr lang="en-US" i="1" dirty="0" smtClean="0">
                <a:solidFill>
                  <a:srgbClr val="0000FF"/>
                </a:solidFill>
              </a:rPr>
              <a:t> models </a:t>
            </a:r>
            <a:r>
              <a:rPr lang="en-US" dirty="0" smtClean="0"/>
              <a:t>using proof, model checking, animation</a:t>
            </a:r>
          </a:p>
          <a:p>
            <a:endParaRPr lang="en-US" dirty="0" smtClean="0"/>
          </a:p>
          <a:p>
            <a:r>
              <a:rPr lang="en-US" dirty="0" smtClean="0"/>
              <a:t>Refinement-based development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verify conformance between 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higher-level  </a:t>
            </a:r>
            <a:r>
              <a:rPr lang="en-US" dirty="0" smtClean="0">
                <a:solidFill>
                  <a:srgbClr val="0000FF"/>
                </a:solidFill>
              </a:rPr>
              <a:t>and  </a:t>
            </a:r>
            <a:r>
              <a:rPr lang="en-US" i="1" dirty="0" smtClean="0">
                <a:solidFill>
                  <a:srgbClr val="000000"/>
                </a:solidFill>
              </a:rPr>
              <a:t>lower-level  </a:t>
            </a:r>
            <a:r>
              <a:rPr lang="en-US" dirty="0" smtClean="0">
                <a:solidFill>
                  <a:srgbClr val="0000FF"/>
                </a:solidFill>
              </a:rPr>
              <a:t>models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chain of refinements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Code generation from low-level models</a:t>
            </a:r>
          </a:p>
          <a:p>
            <a:endParaRPr lang="en-US" dirty="0" smtClean="0"/>
          </a:p>
          <a:p>
            <a:r>
              <a:rPr lang="en-US" dirty="0" smtClean="0"/>
              <a:t>Commercial tools, : 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Atelier-B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ClearSy</a:t>
            </a:r>
            <a:r>
              <a:rPr lang="en-US" dirty="0" smtClean="0"/>
              <a:t>, FR)  - used mainly in railway industry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B-Toolkit</a:t>
            </a:r>
            <a:r>
              <a:rPr lang="en-US" dirty="0"/>
              <a:t> </a:t>
            </a:r>
            <a:r>
              <a:rPr lang="en-US" dirty="0" smtClean="0"/>
              <a:t>(B-Core, UK, </a:t>
            </a:r>
            <a:r>
              <a:rPr lang="en-US" dirty="0" err="1" smtClean="0"/>
              <a:t>Ib</a:t>
            </a:r>
            <a:r>
              <a:rPr lang="en-US" dirty="0" smtClean="0"/>
              <a:t> Sorensen)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B  evolves to  Event-B (from 2004)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B Method was designed for </a:t>
            </a:r>
            <a:r>
              <a:rPr lang="en-US" i="1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software</a:t>
            </a:r>
            <a:r>
              <a:rPr lang="en-US" dirty="0" smtClean="0">
                <a:latin typeface="Calibri"/>
                <a:ea typeface="+mn-ea"/>
                <a:cs typeface="Calibri"/>
              </a:rPr>
              <a:t> development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Calibri"/>
              <a:cs typeface="Calibri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>
                <a:latin typeface="Calibri"/>
                <a:cs typeface="Calibri"/>
              </a:rPr>
              <a:t>Realisation</a:t>
            </a:r>
            <a:r>
              <a:rPr lang="en-US" dirty="0" smtClean="0">
                <a:latin typeface="Calibri"/>
                <a:cs typeface="Calibri"/>
              </a:rPr>
              <a:t> that it is important to reason about </a:t>
            </a:r>
            <a:r>
              <a:rPr lang="en-US" i="1" dirty="0" smtClean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behaviour</a:t>
            </a:r>
            <a:r>
              <a:rPr lang="en-US" dirty="0" smtClean="0">
                <a:latin typeface="Calibri"/>
                <a:cs typeface="Calibri"/>
              </a:rPr>
              <a:t>, not just software</a:t>
            </a:r>
            <a:endParaRPr lang="en-US" dirty="0" smtClean="0"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Event-B is </a:t>
            </a:r>
            <a:r>
              <a:rPr lang="en-US" dirty="0" smtClean="0">
                <a:latin typeface="Calibri"/>
                <a:cs typeface="Calibri"/>
              </a:rPr>
              <a:t>intended for </a:t>
            </a:r>
            <a:r>
              <a:rPr lang="en-US" dirty="0" err="1" smtClean="0">
                <a:latin typeface="Calibri"/>
                <a:cs typeface="Calibri"/>
              </a:rPr>
              <a:t>modelling</a:t>
            </a:r>
            <a:r>
              <a:rPr lang="en-US" dirty="0" smtClean="0">
                <a:latin typeface="Calibri"/>
                <a:cs typeface="Calibri"/>
              </a:rPr>
              <a:t> and refining system </a:t>
            </a:r>
            <a:r>
              <a:rPr lang="en-US" dirty="0" err="1" smtClean="0">
                <a:latin typeface="Calibri"/>
                <a:cs typeface="Calibri"/>
              </a:rPr>
              <a:t>behaviour</a:t>
            </a:r>
            <a:r>
              <a:rPr lang="en-US" dirty="0" smtClean="0">
                <a:latin typeface="Calibri"/>
                <a:ea typeface="+mn-ea"/>
                <a:cs typeface="Calibri"/>
              </a:rPr>
              <a:t>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Calibri"/>
              <a:cs typeface="Calibri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Refinement notion is more flexible than B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Same set theory and logic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Rodin tool for Event-B (V1.0 2007)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Open source, Eclipse based, open architecture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ange of plug-in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System level reasoning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Examples </a:t>
            </a:r>
            <a:r>
              <a:rPr lang="en-GB" dirty="0"/>
              <a:t>of systems modelled </a:t>
            </a:r>
            <a:r>
              <a:rPr lang="en-GB" dirty="0" smtClean="0"/>
              <a:t>in Event-B: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Train </a:t>
            </a:r>
            <a:r>
              <a:rPr lang="en-GB" dirty="0">
                <a:solidFill>
                  <a:srgbClr val="0000FF"/>
                </a:solidFill>
              </a:rPr>
              <a:t>signalling system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Mechanical press system</a:t>
            </a:r>
            <a:endParaRPr lang="en-GB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Access control system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Air </a:t>
            </a:r>
            <a:r>
              <a:rPr lang="en-GB" dirty="0">
                <a:solidFill>
                  <a:srgbClr val="0000FF"/>
                </a:solidFill>
              </a:rPr>
              <a:t>traffic information system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Electronic purse system</a:t>
            </a:r>
            <a:endParaRPr lang="en-GB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Distributed database system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Cruise control system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Processor Instruction Set Architecture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1F497D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System level reasoning: 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Involves abstractions of </a:t>
            </a:r>
            <a:r>
              <a:rPr lang="en-GB" i="1" dirty="0" smtClean="0"/>
              <a:t>overall </a:t>
            </a:r>
            <a:r>
              <a:rPr lang="en-GB" dirty="0" smtClean="0">
                <a:solidFill>
                  <a:srgbClr val="0000FF"/>
                </a:solidFill>
              </a:rPr>
              <a:t>system not just software components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Other Lectures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and tools in </a:t>
            </a:r>
            <a:r>
              <a:rPr lang="en-US" dirty="0" smtClean="0"/>
              <a:t>Event</a:t>
            </a:r>
            <a:r>
              <a:rPr lang="en-US" dirty="0"/>
              <a:t>-B 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Case study: the cardiac pacemaker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Rodin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 Control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Cost of error fixes grows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- difficult to change this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388620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of fix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76400" y="2362994"/>
            <a:ext cx="6324600" cy="25138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Rate of error discovery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373380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rate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76400" y="2515394"/>
            <a:ext cx="4983832" cy="23614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660232" y="2515394"/>
            <a:ext cx="1340768" cy="156167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5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Invert error identification rate?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373380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rate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76400" y="2362994"/>
            <a:ext cx="6324600" cy="24376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AutoShape 5"/>
          <p:cNvSpPr>
            <a:spLocks noChangeAspect="1" noChangeArrowheads="1"/>
          </p:cNvSpPr>
          <p:nvPr/>
        </p:nvSpPr>
        <p:spPr bwMode="auto">
          <a:xfrm>
            <a:off x="179388" y="1773238"/>
            <a:ext cx="84963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So, w</a:t>
            </a:r>
            <a:r>
              <a:rPr lang="en-GB" dirty="0" smtClean="0">
                <a:solidFill>
                  <a:srgbClr val="0000FF"/>
                </a:solidFill>
              </a:rPr>
              <a:t>hat’s </a:t>
            </a:r>
            <a:r>
              <a:rPr lang="en-GB" dirty="0" smtClean="0">
                <a:solidFill>
                  <a:srgbClr val="0000FF"/>
                </a:solidFill>
              </a:rPr>
              <a:t>wrong with the V model?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 flipV="1">
            <a:off x="5441950" y="2587625"/>
            <a:ext cx="2179638" cy="2349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1981200" y="2455863"/>
            <a:ext cx="2147888" cy="24463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2" name="Oval 8"/>
          <p:cNvSpPr>
            <a:spLocks noChangeArrowheads="1"/>
          </p:cNvSpPr>
          <p:nvPr/>
        </p:nvSpPr>
        <p:spPr bwMode="auto">
          <a:xfrm>
            <a:off x="1619250" y="3068638"/>
            <a:ext cx="2497138" cy="5302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547813" y="3141663"/>
            <a:ext cx="25796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Preliminary design</a:t>
            </a:r>
            <a:endParaRPr lang="en-US" sz="3600"/>
          </a:p>
        </p:txBody>
      </p:sp>
      <p:sp>
        <p:nvSpPr>
          <p:cNvPr id="159754" name="Oval 10"/>
          <p:cNvSpPr>
            <a:spLocks noChangeArrowheads="1"/>
          </p:cNvSpPr>
          <p:nvPr/>
        </p:nvSpPr>
        <p:spPr bwMode="auto">
          <a:xfrm>
            <a:off x="527050" y="1916113"/>
            <a:ext cx="2125663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50875" y="2035175"/>
            <a:ext cx="187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Specification</a:t>
            </a:r>
            <a:endParaRPr lang="en-US" sz="3600"/>
          </a:p>
        </p:txBody>
      </p:sp>
      <p:sp>
        <p:nvSpPr>
          <p:cNvPr id="159756" name="Oval 12"/>
          <p:cNvSpPr>
            <a:spLocks noChangeArrowheads="1"/>
          </p:cNvSpPr>
          <p:nvPr/>
        </p:nvSpPr>
        <p:spPr bwMode="auto">
          <a:xfrm>
            <a:off x="2546350" y="4125913"/>
            <a:ext cx="2124075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2533650" y="4244975"/>
            <a:ext cx="214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Detailed design</a:t>
            </a:r>
            <a:endParaRPr lang="en-US" sz="3600"/>
          </a:p>
        </p:txBody>
      </p:sp>
      <p:sp>
        <p:nvSpPr>
          <p:cNvPr id="159758" name="Oval 14"/>
          <p:cNvSpPr>
            <a:spLocks noChangeArrowheads="1"/>
          </p:cNvSpPr>
          <p:nvPr/>
        </p:nvSpPr>
        <p:spPr bwMode="auto">
          <a:xfrm>
            <a:off x="3663950" y="4864100"/>
            <a:ext cx="2125663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3651250" y="4981575"/>
            <a:ext cx="21383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Coding</a:t>
            </a:r>
            <a:endParaRPr lang="en-US" sz="4000"/>
          </a:p>
        </p:txBody>
      </p:sp>
      <p:sp>
        <p:nvSpPr>
          <p:cNvPr id="159760" name="Oval 16"/>
          <p:cNvSpPr>
            <a:spLocks noChangeArrowheads="1"/>
          </p:cNvSpPr>
          <p:nvPr/>
        </p:nvSpPr>
        <p:spPr bwMode="auto">
          <a:xfrm>
            <a:off x="5159375" y="4124325"/>
            <a:ext cx="2125663" cy="569913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5148263" y="4149725"/>
            <a:ext cx="215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Unit testing</a:t>
            </a:r>
            <a:endParaRPr lang="en-US" sz="4000"/>
          </a:p>
        </p:txBody>
      </p:sp>
      <p:sp>
        <p:nvSpPr>
          <p:cNvPr id="159762" name="Oval 18"/>
          <p:cNvSpPr>
            <a:spLocks noChangeArrowheads="1"/>
          </p:cNvSpPr>
          <p:nvPr/>
        </p:nvSpPr>
        <p:spPr bwMode="auto">
          <a:xfrm>
            <a:off x="6765925" y="1773238"/>
            <a:ext cx="2054225" cy="830262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6740525" y="1989138"/>
            <a:ext cx="2079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Validation testing</a:t>
            </a:r>
            <a:endParaRPr lang="en-US" sz="3600"/>
          </a:p>
        </p:txBody>
      </p:sp>
      <p:sp>
        <p:nvSpPr>
          <p:cNvPr id="159764" name="Oval 20"/>
          <p:cNvSpPr>
            <a:spLocks noChangeArrowheads="1"/>
          </p:cNvSpPr>
          <p:nvPr/>
        </p:nvSpPr>
        <p:spPr bwMode="auto">
          <a:xfrm>
            <a:off x="5724525" y="3068638"/>
            <a:ext cx="2619375" cy="647700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5" name="Rectangle 21"/>
          <p:cNvSpPr>
            <a:spLocks noChangeArrowheads="1"/>
          </p:cNvSpPr>
          <p:nvPr/>
        </p:nvSpPr>
        <p:spPr bwMode="auto">
          <a:xfrm>
            <a:off x="5795963" y="3213100"/>
            <a:ext cx="24431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Integration testing</a:t>
            </a:r>
            <a:endParaRPr lang="en-US" sz="3600"/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 flipH="1">
            <a:off x="4667250" y="4397375"/>
            <a:ext cx="4826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7" name="Line 23"/>
          <p:cNvSpPr>
            <a:spLocks noChangeShapeType="1"/>
          </p:cNvSpPr>
          <p:nvPr/>
        </p:nvSpPr>
        <p:spPr bwMode="auto">
          <a:xfrm flipH="1">
            <a:off x="4140200" y="3357563"/>
            <a:ext cx="1584325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 flipH="1" flipV="1">
            <a:off x="2663825" y="2235200"/>
            <a:ext cx="4084638" cy="11113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3111500" y="1360488"/>
            <a:ext cx="124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AutoShape 5"/>
          <p:cNvSpPr>
            <a:spLocks noChangeAspect="1" noChangeArrowheads="1"/>
          </p:cNvSpPr>
          <p:nvPr/>
        </p:nvSpPr>
        <p:spPr bwMode="auto">
          <a:xfrm>
            <a:off x="179388" y="1773238"/>
            <a:ext cx="84963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So, w</a:t>
            </a:r>
            <a:r>
              <a:rPr lang="en-GB" dirty="0" smtClean="0">
                <a:solidFill>
                  <a:srgbClr val="0000FF"/>
                </a:solidFill>
              </a:rPr>
              <a:t>hat’s </a:t>
            </a:r>
            <a:r>
              <a:rPr lang="en-GB" dirty="0" smtClean="0">
                <a:solidFill>
                  <a:srgbClr val="0000FF"/>
                </a:solidFill>
              </a:rPr>
              <a:t>wrong with the V model?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 flipV="1">
            <a:off x="5441950" y="2587625"/>
            <a:ext cx="2179638" cy="23495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1981200" y="2455863"/>
            <a:ext cx="2147888" cy="24463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2" name="Oval 8"/>
          <p:cNvSpPr>
            <a:spLocks noChangeArrowheads="1"/>
          </p:cNvSpPr>
          <p:nvPr/>
        </p:nvSpPr>
        <p:spPr bwMode="auto">
          <a:xfrm>
            <a:off x="1619250" y="3068638"/>
            <a:ext cx="2497138" cy="5302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547813" y="3141663"/>
            <a:ext cx="25796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Preliminary design</a:t>
            </a:r>
            <a:endParaRPr lang="en-US" sz="3600"/>
          </a:p>
        </p:txBody>
      </p:sp>
      <p:sp>
        <p:nvSpPr>
          <p:cNvPr id="159754" name="Oval 10"/>
          <p:cNvSpPr>
            <a:spLocks noChangeArrowheads="1"/>
          </p:cNvSpPr>
          <p:nvPr/>
        </p:nvSpPr>
        <p:spPr bwMode="auto">
          <a:xfrm>
            <a:off x="527050" y="1916113"/>
            <a:ext cx="2125663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50875" y="2035175"/>
            <a:ext cx="187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Specification</a:t>
            </a:r>
            <a:endParaRPr lang="en-US" sz="3600"/>
          </a:p>
        </p:txBody>
      </p:sp>
      <p:sp>
        <p:nvSpPr>
          <p:cNvPr id="159756" name="Oval 12"/>
          <p:cNvSpPr>
            <a:spLocks noChangeArrowheads="1"/>
          </p:cNvSpPr>
          <p:nvPr/>
        </p:nvSpPr>
        <p:spPr bwMode="auto">
          <a:xfrm>
            <a:off x="2546350" y="4125913"/>
            <a:ext cx="2124075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2533650" y="4244975"/>
            <a:ext cx="214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Detailed design</a:t>
            </a:r>
            <a:endParaRPr lang="en-US" sz="3600"/>
          </a:p>
        </p:txBody>
      </p:sp>
      <p:sp>
        <p:nvSpPr>
          <p:cNvPr id="159758" name="Oval 14"/>
          <p:cNvSpPr>
            <a:spLocks noChangeArrowheads="1"/>
          </p:cNvSpPr>
          <p:nvPr/>
        </p:nvSpPr>
        <p:spPr bwMode="auto">
          <a:xfrm>
            <a:off x="3663950" y="4864100"/>
            <a:ext cx="2125663" cy="568325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3651250" y="4981575"/>
            <a:ext cx="21383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Coding</a:t>
            </a:r>
            <a:endParaRPr lang="en-US" sz="4000"/>
          </a:p>
        </p:txBody>
      </p:sp>
      <p:sp>
        <p:nvSpPr>
          <p:cNvPr id="159760" name="Oval 16"/>
          <p:cNvSpPr>
            <a:spLocks noChangeArrowheads="1"/>
          </p:cNvSpPr>
          <p:nvPr/>
        </p:nvSpPr>
        <p:spPr bwMode="auto">
          <a:xfrm>
            <a:off x="5159375" y="4124325"/>
            <a:ext cx="2125663" cy="569913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5148263" y="4149725"/>
            <a:ext cx="215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Unit testing</a:t>
            </a:r>
            <a:endParaRPr lang="en-US" sz="4000"/>
          </a:p>
        </p:txBody>
      </p:sp>
      <p:sp>
        <p:nvSpPr>
          <p:cNvPr id="159762" name="Oval 18"/>
          <p:cNvSpPr>
            <a:spLocks noChangeArrowheads="1"/>
          </p:cNvSpPr>
          <p:nvPr/>
        </p:nvSpPr>
        <p:spPr bwMode="auto">
          <a:xfrm>
            <a:off x="6765925" y="1773238"/>
            <a:ext cx="2054225" cy="830262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6740525" y="1989138"/>
            <a:ext cx="2079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Validation testing</a:t>
            </a:r>
            <a:endParaRPr lang="en-US" sz="3600"/>
          </a:p>
        </p:txBody>
      </p:sp>
      <p:sp>
        <p:nvSpPr>
          <p:cNvPr id="159764" name="Oval 20"/>
          <p:cNvSpPr>
            <a:spLocks noChangeArrowheads="1"/>
          </p:cNvSpPr>
          <p:nvPr/>
        </p:nvSpPr>
        <p:spPr bwMode="auto">
          <a:xfrm>
            <a:off x="5724525" y="3068638"/>
            <a:ext cx="2619375" cy="647700"/>
          </a:xfrm>
          <a:prstGeom prst="ellipse">
            <a:avLst/>
          </a:prstGeom>
          <a:solidFill>
            <a:srgbClr val="CCCC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5" name="Rectangle 21"/>
          <p:cNvSpPr>
            <a:spLocks noChangeArrowheads="1"/>
          </p:cNvSpPr>
          <p:nvPr/>
        </p:nvSpPr>
        <p:spPr bwMode="auto">
          <a:xfrm>
            <a:off x="5795963" y="3213100"/>
            <a:ext cx="24431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0770" tIns="30385" rIns="60770" bIns="30385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8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Integration testing</a:t>
            </a:r>
            <a:endParaRPr lang="en-US" sz="3600"/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 flipH="1">
            <a:off x="4667250" y="4397375"/>
            <a:ext cx="4826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7" name="Line 23"/>
          <p:cNvSpPr>
            <a:spLocks noChangeShapeType="1"/>
          </p:cNvSpPr>
          <p:nvPr/>
        </p:nvSpPr>
        <p:spPr bwMode="auto">
          <a:xfrm flipH="1">
            <a:off x="4140200" y="3357563"/>
            <a:ext cx="1584325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 flipH="1" flipV="1">
            <a:off x="2663825" y="2235200"/>
            <a:ext cx="4084638" cy="11113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3111500" y="1360488"/>
            <a:ext cx="124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0" y="4064872"/>
            <a:ext cx="3744838" cy="3108544"/>
          </a:xfrm>
          <a:prstGeom prst="rect">
            <a:avLst/>
          </a:prstGeom>
          <a:solidFill>
            <a:schemeClr val="accent1"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/>
              <a:t>Many specification errors are detected</a:t>
            </a:r>
          </a:p>
          <a:p>
            <a:r>
              <a:rPr lang="en-GB" sz="2800" dirty="0" smtClean="0"/>
              <a:t>only after a lot of development </a:t>
            </a:r>
            <a:r>
              <a:rPr lang="en-GB" sz="2800" dirty="0"/>
              <a:t>has been </a:t>
            </a:r>
            <a:r>
              <a:rPr lang="en-GB" sz="2800" dirty="0" smtClean="0"/>
              <a:t>undertaken </a:t>
            </a:r>
            <a:endParaRPr lang="en-GB" sz="2800" dirty="0">
              <a:solidFill>
                <a:schemeClr val="bg1"/>
              </a:solidFill>
            </a:endParaRPr>
          </a:p>
          <a:p>
            <a:endParaRPr lang="en-GB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11835</TotalTime>
  <Words>2121</Words>
  <Application>Microsoft Macintosh PowerPoint</Application>
  <PresentationFormat>On-screen Show (4:3)</PresentationFormat>
  <Paragraphs>624</Paragraphs>
  <Slides>48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An Introduction to The Formal Development and Verification of Software with Event-B/ RODIN Event-B)</vt:lpstr>
      <vt:lpstr>Session 1: Problem Abstraction  and Model Refinement  - An Overview</vt:lpstr>
      <vt:lpstr>Overview</vt:lpstr>
      <vt:lpstr>Cost of fixing requirements errors</vt:lpstr>
      <vt:lpstr>Cost of error fixes grows - difficult to change this</vt:lpstr>
      <vt:lpstr>Rate of error discovery</vt:lpstr>
      <vt:lpstr>Invert error identification rate?</vt:lpstr>
      <vt:lpstr>So, what’s wrong with the V model?</vt:lpstr>
      <vt:lpstr>So, what’s wrong with the V model?</vt:lpstr>
      <vt:lpstr>Why is it difficult to identify errors?</vt:lpstr>
      <vt:lpstr>Need for precise models/blueprints</vt:lpstr>
      <vt:lpstr>Correctness-by-construction using Formal Methods</vt:lpstr>
      <vt:lpstr>Early stage analysis</vt:lpstr>
      <vt:lpstr>Rapid prototying versus modelling</vt:lpstr>
      <vt:lpstr>Rational design, by example</vt:lpstr>
      <vt:lpstr>Important distinction</vt:lpstr>
      <vt:lpstr>Access control requirements</vt:lpstr>
      <vt:lpstr>Access control requirements</vt:lpstr>
      <vt:lpstr>Entities and relationships</vt:lpstr>
      <vt:lpstr>Entities and relationships</vt:lpstr>
      <vt:lpstr>Extracting the essence</vt:lpstr>
      <vt:lpstr>Entities and relationships</vt:lpstr>
      <vt:lpstr>Abstract by removing entities</vt:lpstr>
      <vt:lpstr>Access control invariant</vt:lpstr>
      <vt:lpstr>State snapshot as tables</vt:lpstr>
      <vt:lpstr>Event for entering a room</vt:lpstr>
      <vt:lpstr>Role of invariants and guards</vt:lpstr>
      <vt:lpstr>Remove authorisation</vt:lpstr>
      <vt:lpstr>Counter-example from model checking</vt:lpstr>
      <vt:lpstr>PowerPoint Presentation</vt:lpstr>
      <vt:lpstr>Failing proof</vt:lpstr>
      <vt:lpstr>Strengthen guard of RemAuth</vt:lpstr>
      <vt:lpstr>Early stage analysis</vt:lpstr>
      <vt:lpstr>We construct a new model (refinement)</vt:lpstr>
      <vt:lpstr>Failing refinement proof</vt:lpstr>
      <vt:lpstr>Gluing invariant</vt:lpstr>
      <vt:lpstr>Invariant enables PO discharge</vt:lpstr>
      <vt:lpstr>But get new failing PO</vt:lpstr>
      <vt:lpstr>Strengthen guard of refined  RemAuth</vt:lpstr>
      <vt:lpstr>Requirements revisited</vt:lpstr>
      <vt:lpstr>Rational design – what, how, why</vt:lpstr>
      <vt:lpstr>What, how, why  written in Event-B</vt:lpstr>
      <vt:lpstr>B Method (Abrial, from 1990s)</vt:lpstr>
      <vt:lpstr>B  evolves to  Event-B (from 2004)</vt:lpstr>
      <vt:lpstr>System level reasoning</vt:lpstr>
      <vt:lpstr>Other Lectures</vt:lpstr>
      <vt:lpstr>Rodin Demo</vt:lpstr>
      <vt:lpstr>END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Poppleton</cp:lastModifiedBy>
  <cp:revision>772</cp:revision>
  <cp:lastPrinted>2012-09-12T17:32:42Z</cp:lastPrinted>
  <dcterms:created xsi:type="dcterms:W3CDTF">2011-03-04T07:27:00Z</dcterms:created>
  <dcterms:modified xsi:type="dcterms:W3CDTF">2012-09-19T11:04:58Z</dcterms:modified>
</cp:coreProperties>
</file>