
<file path=[Content_Types].xml><?xml version="1.0" encoding="utf-8"?>
<Types xmlns="http://schemas.openxmlformats.org/package/2006/content-types">
  <Default Extension="rels" ContentType="application/vnd.openxmlformats-package.relationships+xml"/>
  <Default Extension="jpg" ContentType="image/jpeg"/>
  <Default Extension="xml" ContentType="application/xml"/>
  <Default Extension="jpeg" ContentType="image/jpeg"/>
  <Default Extension="emf" ContentType="image/x-emf"/>
  <Default Extension="png" ContentType="image/p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88" r:id="rId3"/>
    <p:sldId id="493" r:id="rId4"/>
    <p:sldId id="494" r:id="rId5"/>
    <p:sldId id="495" r:id="rId6"/>
    <p:sldId id="496" r:id="rId7"/>
    <p:sldId id="499" r:id="rId8"/>
    <p:sldId id="489" r:id="rId9"/>
    <p:sldId id="500" r:id="rId10"/>
    <p:sldId id="506" r:id="rId11"/>
    <p:sldId id="501" r:id="rId12"/>
    <p:sldId id="521" r:id="rId13"/>
    <p:sldId id="453" r:id="rId14"/>
    <p:sldId id="480" r:id="rId15"/>
    <p:sldId id="481" r:id="rId16"/>
    <p:sldId id="505" r:id="rId17"/>
    <p:sldId id="507" r:id="rId18"/>
    <p:sldId id="522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7" r:id="rId27"/>
    <p:sldId id="518" r:id="rId28"/>
    <p:sldId id="523" r:id="rId29"/>
    <p:sldId id="519" r:id="rId30"/>
    <p:sldId id="520" r:id="rId31"/>
    <p:sldId id="457" r:id="rId32"/>
    <p:sldId id="459" r:id="rId33"/>
    <p:sldId id="490" r:id="rId34"/>
    <p:sldId id="458" r:id="rId35"/>
    <p:sldId id="454" r:id="rId36"/>
    <p:sldId id="504" r:id="rId37"/>
    <p:sldId id="461" r:id="rId38"/>
    <p:sldId id="48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00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20" autoAdjust="0"/>
  </p:normalViewPr>
  <p:slideViewPr>
    <p:cSldViewPr snapToObjects="1">
      <p:cViewPr varScale="1">
        <p:scale>
          <a:sx n="170" d="100"/>
          <a:sy n="170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theme" Target="theme/theme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printerSettings" Target="printerSettings/printerSettings1.bin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viewProps" Target="viewProps.xml"/><Relationship Id="rId4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94FE0-EF9F-7741-AAEE-AD3B5A069C6C}" type="datetimeFigureOut">
              <a:rPr lang="en-US" smtClean="0"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B047-6D5A-484F-8DEC-DB12DA22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EEC79-4FE8-BB40-BE06-C2884FE9A55E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A15A-4A28-E745-B37E-B82196762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2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Jean-Raymond told me to </a:t>
            </a:r>
            <a:r>
              <a:rPr lang="en-US" dirty="0" err="1" smtClean="0"/>
              <a:t>emphasise</a:t>
            </a:r>
            <a:r>
              <a:rPr lang="en-US" dirty="0" smtClean="0"/>
              <a:t>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9E67C-736E-C248-BD06-9C29D8C4C8C9}" type="slidenum">
              <a:rPr lang="en-GB"/>
              <a:pPr/>
              <a:t>6</a:t>
            </a:fld>
            <a:endParaRPr lang="en-GB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94219-3017-8942-BB4E-D6C64D2C010D}" type="slidenum">
              <a:rPr lang="en-US"/>
              <a:pPr/>
              <a:t>17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BE0EB-6ABE-8B4B-AA8E-91E205EE0117}" type="slidenum">
              <a:rPr lang="en-US"/>
              <a:pPr/>
              <a:t>20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B5387-1C8C-9F4F-82D0-809D8B135C21}" type="slidenum">
              <a:rPr lang="en-US"/>
              <a:pPr/>
              <a:t>21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erification and </a:t>
            </a:r>
            <a:r>
              <a:rPr lang="en-US" dirty="0"/>
              <a:t>tools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Event-B </a:t>
            </a:r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sz="4600" dirty="0">
                <a:solidFill>
                  <a:srgbClr val="0000FF"/>
                </a:solidFill>
              </a:rPr>
              <a:t>Mike Poppleton</a:t>
            </a:r>
          </a:p>
          <a:p>
            <a:r>
              <a:rPr lang="en-US" sz="4600" dirty="0" err="1">
                <a:solidFill>
                  <a:srgbClr val="0000FF"/>
                </a:solidFill>
              </a:rPr>
              <a:t>users.ecs.soton.ac.uk</a:t>
            </a:r>
            <a:r>
              <a:rPr lang="en-US" sz="4600" dirty="0">
                <a:solidFill>
                  <a:srgbClr val="0000FF"/>
                </a:solidFill>
              </a:rPr>
              <a:t>/</a:t>
            </a:r>
            <a:r>
              <a:rPr lang="en-US" sz="4600" dirty="0" err="1">
                <a:solidFill>
                  <a:srgbClr val="0000FF"/>
                </a:solidFill>
              </a:rPr>
              <a:t>mrp</a:t>
            </a:r>
            <a:endParaRPr lang="en-US" sz="4600" dirty="0">
              <a:solidFill>
                <a:srgbClr val="0000FF"/>
              </a:solidFill>
            </a:endParaRPr>
          </a:p>
          <a:p>
            <a:endParaRPr lang="en-US" sz="4400" dirty="0">
              <a:solidFill>
                <a:srgbClr val="0000FF"/>
              </a:solidFill>
            </a:endParaRPr>
          </a:p>
          <a:p>
            <a:r>
              <a:rPr lang="en-US" sz="4100" dirty="0">
                <a:solidFill>
                  <a:srgbClr val="0000FF"/>
                </a:solidFill>
              </a:rPr>
              <a:t>Slides adapted from Prof. Michael Butler, </a:t>
            </a:r>
          </a:p>
          <a:p>
            <a:r>
              <a:rPr lang="en-US" sz="4100" dirty="0" err="1">
                <a:solidFill>
                  <a:srgbClr val="0000FF"/>
                </a:solidFill>
              </a:rPr>
              <a:t>Marktoberdorf</a:t>
            </a:r>
            <a:r>
              <a:rPr lang="en-US" sz="4100" dirty="0">
                <a:solidFill>
                  <a:srgbClr val="0000FF"/>
                </a:solidFill>
              </a:rPr>
              <a:t> Summer School 2012</a:t>
            </a:r>
            <a:endParaRPr lang="en-US" sz="4100" dirty="0">
              <a:solidFill>
                <a:srgbClr val="1F497D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Role of Event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Most generally, parameters represent </a:t>
            </a:r>
            <a:r>
              <a:rPr lang="en-US" sz="2400" dirty="0" err="1" smtClean="0"/>
              <a:t>nondeterministically</a:t>
            </a:r>
            <a:r>
              <a:rPr lang="en-US" sz="2400" dirty="0" smtClean="0"/>
              <a:t> chosen values, e.g.,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NonDetInc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=  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		any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b="1" dirty="0">
                <a:solidFill>
                  <a:srgbClr val="000000"/>
                </a:solidFill>
              </a:rPr>
              <a:t>where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v+d</a:t>
            </a:r>
            <a:r>
              <a:rPr lang="en-US" sz="2400" dirty="0" smtClean="0">
                <a:solidFill>
                  <a:srgbClr val="0000FF"/>
                </a:solidFill>
              </a:rPr>
              <a:t> ≤ MAX   </a:t>
            </a:r>
            <a:r>
              <a:rPr lang="en-US" sz="2400" b="1" dirty="0" smtClean="0">
                <a:solidFill>
                  <a:srgbClr val="000000"/>
                </a:solidFill>
              </a:rPr>
              <a:t>then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FF"/>
                </a:solidFill>
              </a:rPr>
              <a:t>v:=</a:t>
            </a:r>
            <a:r>
              <a:rPr lang="en-US" sz="2400" dirty="0" err="1">
                <a:solidFill>
                  <a:srgbClr val="0000FF"/>
                </a:solidFill>
              </a:rPr>
              <a:t>v</a:t>
            </a:r>
            <a:r>
              <a:rPr lang="en-US" sz="2400" dirty="0" err="1" smtClean="0">
                <a:solidFill>
                  <a:srgbClr val="0000FF"/>
                </a:solidFill>
              </a:rPr>
              <a:t>+d</a:t>
            </a:r>
            <a:r>
              <a:rPr lang="en-US" sz="2400" dirty="0" smtClean="0">
                <a:solidFill>
                  <a:srgbClr val="0000FF"/>
                </a:solidFill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</a:rPr>
              <a:t>end 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514350" indent="-457200"/>
            <a:r>
              <a:rPr lang="en-US" sz="2400" dirty="0" smtClean="0">
                <a:solidFill>
                  <a:srgbClr val="000000"/>
                </a:solidFill>
              </a:rPr>
              <a:t>Event parameters can also be used to model </a:t>
            </a:r>
            <a:r>
              <a:rPr lang="en-US" sz="2400" dirty="0" smtClean="0">
                <a:solidFill>
                  <a:srgbClr val="0000FF"/>
                </a:solidFill>
              </a:rPr>
              <a:t>input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output</a:t>
            </a:r>
            <a:r>
              <a:rPr lang="en-US" sz="2400" dirty="0" smtClean="0">
                <a:solidFill>
                  <a:srgbClr val="000000"/>
                </a:solidFill>
              </a:rPr>
              <a:t> values of an event</a:t>
            </a:r>
          </a:p>
          <a:p>
            <a:pPr marL="514350" indent="-457200"/>
            <a:endParaRPr lang="en-US" sz="2400" dirty="0">
              <a:solidFill>
                <a:srgbClr val="000000"/>
              </a:solidFill>
            </a:endParaRPr>
          </a:p>
          <a:p>
            <a:pPr marL="514350" indent="-457200"/>
            <a:r>
              <a:rPr lang="en-US" sz="2400" dirty="0" smtClean="0">
                <a:solidFill>
                  <a:srgbClr val="000000"/>
                </a:solidFill>
              </a:rPr>
              <a:t>Can also have nondeterministic actions: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0000"/>
                </a:solidFill>
              </a:rPr>
              <a:t>when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v&lt;MAX   </a:t>
            </a:r>
            <a:r>
              <a:rPr lang="en-US" b="1" dirty="0" smtClean="0">
                <a:solidFill>
                  <a:srgbClr val="000000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v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:|  v &lt; v’ </a:t>
            </a:r>
            <a:r>
              <a:rPr lang="en-US" dirty="0" smtClean="0">
                <a:solidFill>
                  <a:srgbClr val="0000FF"/>
                </a:solidFill>
              </a:rPr>
              <a:t>≤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MAX  </a:t>
            </a:r>
            <a:r>
              <a:rPr lang="en-US" b="1" dirty="0" smtClean="0">
                <a:solidFill>
                  <a:srgbClr val="000000"/>
                </a:solidFill>
                <a:sym typeface="Wingdings"/>
              </a:rPr>
              <a:t>end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Refinement for events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refined machine has two kinds of events: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Refined</a:t>
            </a:r>
            <a:r>
              <a:rPr lang="en-US" dirty="0" smtClean="0"/>
              <a:t> events that refine some event of the abstract machine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events that refine </a:t>
            </a:r>
            <a:r>
              <a:rPr lang="en-US" i="1" dirty="0" smtClean="0">
                <a:solidFill>
                  <a:srgbClr val="0000FF"/>
                </a:solidFill>
              </a:rPr>
              <a:t>skip</a:t>
            </a:r>
          </a:p>
          <a:p>
            <a:pPr lvl="1"/>
            <a:endParaRPr lang="en-US" dirty="0"/>
          </a:p>
          <a:p>
            <a:r>
              <a:rPr lang="en-US" dirty="0" smtClean="0"/>
              <a:t>Verification of event refinement uses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gluing </a:t>
            </a:r>
            <a:r>
              <a:rPr lang="en-US" dirty="0" smtClean="0"/>
              <a:t>invariants linking abstract and concrete variables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itnesses</a:t>
            </a:r>
            <a:r>
              <a:rPr lang="en-US" dirty="0" smtClean="0"/>
              <a:t> for abstract parameters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8" descr="sshot Rodin sm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4" t="-6312" r="-1743" b="-7904"/>
          <a:stretch/>
        </p:blipFill>
        <p:spPr>
          <a:xfrm>
            <a:off x="61312" y="333374"/>
            <a:ext cx="8903176" cy="6119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691680" y="148708"/>
            <a:ext cx="676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Rodin: Event-B perspective: model text, explorer, </a:t>
            </a:r>
            <a:r>
              <a:rPr lang="en-US" dirty="0" err="1" smtClean="0"/>
              <a:t>statemachine</a:t>
            </a:r>
            <a:r>
              <a:rPr lang="en-US" dirty="0" smtClean="0"/>
              <a:t> views: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4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Proof obligations in Event-B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Well-</a:t>
            </a:r>
            <a:r>
              <a:rPr lang="en-US" dirty="0" err="1" smtClean="0">
                <a:solidFill>
                  <a:srgbClr val="0000FF"/>
                </a:solidFill>
              </a:rPr>
              <a:t>definedness</a:t>
            </a:r>
            <a:r>
              <a:rPr lang="en-US" dirty="0" smtClean="0">
                <a:solidFill>
                  <a:srgbClr val="0000FF"/>
                </a:solidFill>
              </a:rPr>
              <a:t> (WD)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, avoid division by zero, partial function application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Invariant preservation (INV)  ***</a:t>
            </a:r>
          </a:p>
          <a:p>
            <a:pPr lvl="1"/>
            <a:r>
              <a:rPr lang="en-US" dirty="0" smtClean="0"/>
              <a:t>each event maintains invariants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Guard strengthening (GRD)  ***</a:t>
            </a:r>
          </a:p>
          <a:p>
            <a:pPr lvl="1"/>
            <a:r>
              <a:rPr lang="en-US" dirty="0" smtClean="0"/>
              <a:t>Refined event only possible when abstract event possible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Simulation (SIM)  ***</a:t>
            </a:r>
          </a:p>
          <a:p>
            <a:pPr lvl="1"/>
            <a:r>
              <a:rPr lang="en-US" dirty="0" smtClean="0"/>
              <a:t>update of abstract variable correctly simulated by update of concrete variable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Convergence (VAR)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Ensure convergence of new events using a variant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Invariant Preservation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 smtClean="0"/>
              <a:t>Assume:   variables </a:t>
            </a:r>
            <a:r>
              <a:rPr lang="en-US" sz="2900" dirty="0" smtClean="0">
                <a:solidFill>
                  <a:srgbClr val="0000FF"/>
                </a:solidFill>
              </a:rPr>
              <a:t>v </a:t>
            </a:r>
            <a:r>
              <a:rPr lang="en-US" sz="2900" dirty="0" smtClean="0"/>
              <a:t> and  invariant  </a:t>
            </a:r>
            <a:r>
              <a:rPr lang="en-US" sz="2900" dirty="0" smtClean="0">
                <a:solidFill>
                  <a:srgbClr val="0000FF"/>
                </a:solidFill>
              </a:rPr>
              <a:t>I(v)</a:t>
            </a:r>
          </a:p>
          <a:p>
            <a:endParaRPr lang="en-US" sz="2900" dirty="0" smtClean="0">
              <a:solidFill>
                <a:srgbClr val="0000FF"/>
              </a:solidFill>
            </a:endParaRPr>
          </a:p>
          <a:p>
            <a:r>
              <a:rPr lang="en-US" sz="2900" dirty="0" smtClean="0"/>
              <a:t>Deterministic event: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err="1" smtClean="0">
                <a:solidFill>
                  <a:srgbClr val="0000FF"/>
                </a:solidFill>
              </a:rPr>
              <a:t>Ev</a:t>
            </a:r>
            <a:r>
              <a:rPr lang="en-US" sz="2900" dirty="0" smtClean="0">
                <a:solidFill>
                  <a:srgbClr val="0000FF"/>
                </a:solidFill>
              </a:rPr>
              <a:t>  </a:t>
            </a:r>
            <a:r>
              <a:rPr lang="en-US" sz="2900" dirty="0"/>
              <a:t>=  </a:t>
            </a:r>
            <a:r>
              <a:rPr lang="en-US" sz="2900" b="1" dirty="0" smtClean="0"/>
              <a:t>when</a:t>
            </a:r>
            <a:r>
              <a:rPr lang="en-US" sz="2900" dirty="0" smtClean="0"/>
              <a:t>  </a:t>
            </a:r>
            <a:r>
              <a:rPr lang="en-US" sz="2900" dirty="0">
                <a:solidFill>
                  <a:srgbClr val="0000FF"/>
                </a:solidFill>
              </a:rPr>
              <a:t>P</a:t>
            </a:r>
            <a:r>
              <a:rPr lang="en-US" sz="2900" dirty="0" smtClean="0">
                <a:solidFill>
                  <a:srgbClr val="0000FF"/>
                </a:solidFill>
              </a:rPr>
              <a:t>(v</a:t>
            </a:r>
            <a:r>
              <a:rPr lang="en-US" sz="2900" dirty="0">
                <a:solidFill>
                  <a:srgbClr val="0000FF"/>
                </a:solidFill>
              </a:rPr>
              <a:t>)  </a:t>
            </a:r>
            <a:r>
              <a:rPr lang="en-US" sz="2900" b="1" dirty="0">
                <a:solidFill>
                  <a:srgbClr val="000000"/>
                </a:solidFill>
              </a:rPr>
              <a:t>then</a:t>
            </a:r>
            <a:r>
              <a:rPr lang="en-US" sz="2900" dirty="0">
                <a:solidFill>
                  <a:srgbClr val="0000FF"/>
                </a:solidFill>
              </a:rPr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v := </a:t>
            </a:r>
            <a:r>
              <a:rPr lang="en-US" sz="2900" dirty="0" err="1" smtClean="0">
                <a:solidFill>
                  <a:srgbClr val="0000FF"/>
                </a:solidFill>
              </a:rPr>
              <a:t>exp</a:t>
            </a:r>
            <a:r>
              <a:rPr lang="en-US" sz="2900" dirty="0" smtClean="0">
                <a:solidFill>
                  <a:srgbClr val="0000FF"/>
                </a:solidFill>
              </a:rPr>
              <a:t>(v</a:t>
            </a:r>
            <a:r>
              <a:rPr lang="en-US" sz="2900" dirty="0">
                <a:solidFill>
                  <a:srgbClr val="0000FF"/>
                </a:solidFill>
              </a:rPr>
              <a:t>)  </a:t>
            </a:r>
            <a:r>
              <a:rPr lang="en-US" sz="2900" b="1" dirty="0">
                <a:solidFill>
                  <a:srgbClr val="000000"/>
                </a:solidFill>
              </a:rPr>
              <a:t>end </a:t>
            </a:r>
          </a:p>
          <a:p>
            <a:endParaRPr lang="en-US" sz="2900" dirty="0" smtClean="0"/>
          </a:p>
          <a:p>
            <a:r>
              <a:rPr lang="en-US" sz="2900" dirty="0" smtClean="0"/>
              <a:t>To prove </a:t>
            </a:r>
            <a:r>
              <a:rPr lang="en-US" sz="2900" dirty="0" err="1" smtClean="0">
                <a:solidFill>
                  <a:srgbClr val="0000FF"/>
                </a:solidFill>
              </a:rPr>
              <a:t>Ev</a:t>
            </a:r>
            <a:r>
              <a:rPr lang="en-US" sz="2900" dirty="0" smtClean="0">
                <a:solidFill>
                  <a:srgbClr val="0000FF"/>
                </a:solidFill>
              </a:rPr>
              <a:t> </a:t>
            </a:r>
            <a:r>
              <a:rPr lang="en-US" sz="2900" dirty="0" smtClean="0"/>
              <a:t>preserves </a:t>
            </a:r>
            <a:r>
              <a:rPr lang="en-US" sz="2900" dirty="0" smtClean="0">
                <a:solidFill>
                  <a:srgbClr val="0000FF"/>
                </a:solidFill>
              </a:rPr>
              <a:t>I(v)</a:t>
            </a:r>
            <a:r>
              <a:rPr lang="en-US" sz="2900" dirty="0" smtClean="0"/>
              <a:t>:</a:t>
            </a:r>
          </a:p>
          <a:p>
            <a:endParaRPr lang="en-US" sz="2900" dirty="0" smtClean="0"/>
          </a:p>
          <a:p>
            <a:pPr marL="457200" lvl="1" indent="0">
              <a:buNone/>
            </a:pPr>
            <a:r>
              <a:rPr lang="en-US" sz="2900" dirty="0" smtClean="0"/>
              <a:t>	INV:</a:t>
            </a: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smtClean="0">
                <a:solidFill>
                  <a:srgbClr val="0000FF"/>
                </a:solidFill>
              </a:rPr>
              <a:t>P(v),</a:t>
            </a:r>
            <a:r>
              <a:rPr lang="en-US" sz="2900" dirty="0" smtClean="0"/>
              <a:t> </a:t>
            </a:r>
            <a:r>
              <a:rPr lang="en-US" sz="2900" dirty="0" smtClean="0">
                <a:solidFill>
                  <a:srgbClr val="0000FF"/>
                </a:solidFill>
              </a:rPr>
              <a:t>I(v) </a:t>
            </a:r>
            <a:r>
              <a:rPr lang="en-US" sz="2900" dirty="0" smtClean="0"/>
              <a:t>    </a:t>
            </a:r>
            <a:r>
              <a:rPr lang="en-US" sz="2900" dirty="0"/>
              <a:t>⊢ </a:t>
            </a:r>
            <a:r>
              <a:rPr lang="en-US" sz="2900" dirty="0" smtClean="0"/>
              <a:t>  </a:t>
            </a:r>
            <a:r>
              <a:rPr lang="en-US" sz="2900" dirty="0" smtClean="0">
                <a:solidFill>
                  <a:srgbClr val="0000FF"/>
                </a:solidFill>
              </a:rPr>
              <a:t> I( </a:t>
            </a:r>
            <a:r>
              <a:rPr lang="en-US" sz="2900" dirty="0" err="1" smtClean="0">
                <a:solidFill>
                  <a:srgbClr val="0000FF"/>
                </a:solidFill>
              </a:rPr>
              <a:t>exp</a:t>
            </a:r>
            <a:r>
              <a:rPr lang="en-US" sz="2900" dirty="0" smtClean="0">
                <a:solidFill>
                  <a:srgbClr val="0000FF"/>
                </a:solidFill>
              </a:rPr>
              <a:t>(v) )</a:t>
            </a:r>
            <a:endParaRPr lang="en-US" sz="2900" dirty="0">
              <a:solidFill>
                <a:srgbClr val="0000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2900" dirty="0" smtClean="0"/>
          </a:p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This is a sequent of the form  </a:t>
            </a:r>
            <a:r>
              <a:rPr lang="en-US" sz="2900" dirty="0" smtClean="0">
                <a:solidFill>
                  <a:srgbClr val="0000FF"/>
                </a:solidFill>
              </a:rPr>
              <a:t>Hypotheses</a:t>
            </a:r>
            <a:r>
              <a:rPr lang="en-US" sz="2900" dirty="0" smtClean="0"/>
              <a:t>  ⊢   </a:t>
            </a:r>
            <a:r>
              <a:rPr lang="en-US" sz="2900" dirty="0" smtClean="0">
                <a:solidFill>
                  <a:srgbClr val="0000FF"/>
                </a:solidFill>
              </a:rPr>
              <a:t>Goal</a:t>
            </a:r>
          </a:p>
          <a:p>
            <a:endParaRPr lang="en-US" sz="2900" dirty="0" smtClean="0"/>
          </a:p>
          <a:p>
            <a:r>
              <a:rPr lang="en-US" sz="2900" dirty="0" smtClean="0"/>
              <a:t>The sequent is a </a:t>
            </a:r>
            <a:r>
              <a:rPr lang="en-US" sz="2900" dirty="0" smtClean="0">
                <a:solidFill>
                  <a:srgbClr val="0000FF"/>
                </a:solidFill>
              </a:rPr>
              <a:t>Proof Obligation (PO)</a:t>
            </a:r>
            <a:r>
              <a:rPr lang="en-US" sz="2900" dirty="0" smtClean="0"/>
              <a:t> that must be verified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4005064"/>
            <a:ext cx="5400600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Using Event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Event has form: 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</a:rPr>
              <a:t>		</a:t>
            </a:r>
            <a:r>
              <a:rPr lang="en-US" sz="2500" dirty="0" err="1" smtClean="0">
                <a:solidFill>
                  <a:srgbClr val="0000FF"/>
                </a:solidFill>
              </a:rPr>
              <a:t>Ev</a:t>
            </a:r>
            <a:r>
              <a:rPr lang="en-US" sz="2500" dirty="0" smtClean="0">
                <a:solidFill>
                  <a:srgbClr val="0000FF"/>
                </a:solidFill>
              </a:rPr>
              <a:t>  =  </a:t>
            </a:r>
            <a:r>
              <a:rPr lang="en-US" sz="2500" b="1" dirty="0" smtClean="0">
                <a:solidFill>
                  <a:srgbClr val="000000"/>
                </a:solidFill>
              </a:rPr>
              <a:t>any</a:t>
            </a:r>
            <a:r>
              <a:rPr lang="en-US" sz="2500" dirty="0" smtClean="0">
                <a:solidFill>
                  <a:srgbClr val="0000FF"/>
                </a:solidFill>
              </a:rPr>
              <a:t>  x  </a:t>
            </a:r>
            <a:r>
              <a:rPr lang="en-US" sz="2500" b="1" dirty="0" smtClean="0"/>
              <a:t>where</a:t>
            </a:r>
            <a:r>
              <a:rPr lang="en-US" sz="2500" dirty="0" smtClean="0">
                <a:solidFill>
                  <a:srgbClr val="0000FF"/>
                </a:solidFill>
              </a:rPr>
              <a:t>  P(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 </a:t>
            </a:r>
            <a:r>
              <a:rPr lang="en-US" sz="2500" b="1" dirty="0" smtClean="0">
                <a:solidFill>
                  <a:srgbClr val="000000"/>
                </a:solidFill>
              </a:rPr>
              <a:t>then</a:t>
            </a:r>
            <a:r>
              <a:rPr lang="en-US" sz="2500" dirty="0" smtClean="0">
                <a:solidFill>
                  <a:srgbClr val="0000FF"/>
                </a:solidFill>
              </a:rPr>
              <a:t>  v := </a:t>
            </a:r>
            <a:r>
              <a:rPr lang="en-US" sz="2500" dirty="0" err="1" smtClean="0">
                <a:solidFill>
                  <a:srgbClr val="0000FF"/>
                </a:solidFill>
              </a:rPr>
              <a:t>exp</a:t>
            </a:r>
            <a:r>
              <a:rPr lang="en-US" sz="2500" dirty="0" smtClean="0">
                <a:solidFill>
                  <a:srgbClr val="0000FF"/>
                </a:solidFill>
              </a:rPr>
              <a:t>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 </a:t>
            </a:r>
            <a:r>
              <a:rPr lang="en-US" sz="2500" b="1" dirty="0">
                <a:solidFill>
                  <a:srgbClr val="000000"/>
                </a:solidFill>
              </a:rPr>
              <a:t>end </a:t>
            </a:r>
            <a:endParaRPr lang="en-US" sz="25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5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</a:rPr>
              <a:t>		</a:t>
            </a:r>
            <a:r>
              <a:rPr lang="en-US" sz="2500" dirty="0" smtClean="0"/>
              <a:t>INV:</a:t>
            </a:r>
            <a:r>
              <a:rPr lang="en-US" sz="2500" dirty="0" smtClean="0">
                <a:solidFill>
                  <a:srgbClr val="0000FF"/>
                </a:solidFill>
              </a:rPr>
              <a:t>		I(</a:t>
            </a:r>
            <a:r>
              <a:rPr lang="en-US" sz="2500" dirty="0">
                <a:solidFill>
                  <a:srgbClr val="0000FF"/>
                </a:solidFill>
              </a:rPr>
              <a:t>v</a:t>
            </a:r>
            <a:r>
              <a:rPr lang="en-US" sz="2500" dirty="0" smtClean="0">
                <a:solidFill>
                  <a:srgbClr val="0000FF"/>
                </a:solidFill>
              </a:rPr>
              <a:t>),</a:t>
            </a:r>
            <a:r>
              <a:rPr lang="en-US" sz="2500" dirty="0">
                <a:solidFill>
                  <a:srgbClr val="0000FF"/>
                </a:solidFill>
              </a:rPr>
              <a:t> </a:t>
            </a:r>
            <a:r>
              <a:rPr lang="en-US" sz="2500" dirty="0" smtClean="0">
                <a:solidFill>
                  <a:srgbClr val="0000FF"/>
                </a:solidFill>
              </a:rPr>
              <a:t> P(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  </a:t>
            </a:r>
            <a:r>
              <a:rPr lang="en-US" sz="2500" b="1" dirty="0" smtClean="0">
                <a:solidFill>
                  <a:srgbClr val="0000FF"/>
                </a:solidFill>
              </a:rPr>
              <a:t>⊢</a:t>
            </a:r>
            <a:r>
              <a:rPr lang="en-US" sz="2500" dirty="0" smtClean="0">
                <a:solidFill>
                  <a:srgbClr val="0000FF"/>
                </a:solidFill>
              </a:rPr>
              <a:t>   I( E(</a:t>
            </a:r>
            <a:r>
              <a:rPr lang="en-US" sz="2500" dirty="0" err="1" smtClean="0">
                <a:solidFill>
                  <a:srgbClr val="0000FF"/>
                </a:solidFill>
              </a:rPr>
              <a:t>x,v</a:t>
            </a:r>
            <a:r>
              <a:rPr lang="en-US" sz="2500" dirty="0" smtClean="0">
                <a:solidFill>
                  <a:srgbClr val="0000FF"/>
                </a:solidFill>
              </a:rPr>
              <a:t>) ) </a:t>
            </a:r>
            <a:endParaRPr lang="en-US" sz="25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31640" y="2780928"/>
            <a:ext cx="5400600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 PO from Rodin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8" y="1255738"/>
            <a:ext cx="8686800" cy="500612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GB" sz="4000"/>
              <a:t>How do we know what to prove?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06863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GB" sz="2800" dirty="0"/>
              <a:t>Need for proofs imposes</a:t>
            </a:r>
            <a:r>
              <a:rPr lang="en-GB" sz="2800" i="1" dirty="0">
                <a:solidFill>
                  <a:srgbClr val="CC0000"/>
                </a:solidFill>
              </a:rPr>
              <a:t> </a:t>
            </a:r>
            <a:r>
              <a:rPr lang="en-GB" sz="2800" i="1" dirty="0">
                <a:solidFill>
                  <a:srgbClr val="0000FF"/>
                </a:solidFill>
              </a:rPr>
              <a:t>proof obligations</a:t>
            </a:r>
          </a:p>
          <a:p>
            <a:pPr lvl="1"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GB" sz="2400" dirty="0"/>
              <a:t>the user </a:t>
            </a:r>
            <a:r>
              <a:rPr lang="en-GB" sz="2400" i="1" dirty="0">
                <a:solidFill>
                  <a:srgbClr val="0000FF"/>
                </a:solidFill>
              </a:rPr>
              <a:t>does not have to state them</a:t>
            </a:r>
          </a:p>
          <a:p>
            <a:pPr lvl="1"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GB" sz="2400" dirty="0"/>
              <a:t>they </a:t>
            </a:r>
            <a:r>
              <a:rPr lang="en-GB" sz="2400" dirty="0">
                <a:solidFill>
                  <a:srgbClr val="0000FF"/>
                </a:solidFill>
              </a:rPr>
              <a:t>are</a:t>
            </a:r>
            <a:r>
              <a:rPr lang="en-GB" sz="2400" i="1" dirty="0">
                <a:solidFill>
                  <a:srgbClr val="0000FF"/>
                </a:solidFill>
              </a:rPr>
              <a:t> automatically generated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/>
              <a:t>by a </a:t>
            </a:r>
            <a:r>
              <a:rPr lang="en-GB" sz="2400" i="1" dirty="0">
                <a:solidFill>
                  <a:srgbClr val="0000FF"/>
                </a:solidFill>
              </a:rPr>
              <a:t>tool</a:t>
            </a:r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GB" sz="2800" dirty="0"/>
              <a:t>Proof obligations serve to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GB" sz="2400" i="1" dirty="0">
                <a:solidFill>
                  <a:srgbClr val="0000FF"/>
                </a:solidFill>
              </a:rPr>
              <a:t>verify properties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/>
              <a:t>of a </a:t>
            </a:r>
            <a:r>
              <a:rPr lang="en-GB" sz="2400" dirty="0" smtClean="0"/>
              <a:t>model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2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shot Rodin prov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17" b="-5617"/>
          <a:stretch>
            <a:fillRect/>
          </a:stretch>
        </p:blipFill>
        <p:spPr>
          <a:xfrm>
            <a:off x="179512" y="404813"/>
            <a:ext cx="8795320" cy="61146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7462" y="183045"/>
            <a:ext cx="716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Rodin: Proving perspective: proof info, proof &amp; control, PO explorer views: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6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and model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Model checking: </a:t>
            </a:r>
            <a:r>
              <a:rPr lang="en-US" dirty="0" smtClean="0"/>
              <a:t>force the model to be finite state and explore state space looking for invariant violations</a:t>
            </a:r>
          </a:p>
          <a:p>
            <a:pPr lvl="1"/>
            <a:r>
              <a:rPr lang="en-US" dirty="0" smtClean="0"/>
              <a:t>completely automatic</a:t>
            </a:r>
          </a:p>
          <a:p>
            <a:pPr lvl="1"/>
            <a:r>
              <a:rPr lang="en-US" dirty="0" smtClean="0"/>
              <a:t>powerful debugging tool (counter-example)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(Semi-)automated proof: </a:t>
            </a:r>
            <a:r>
              <a:rPr lang="en-US" dirty="0" smtClean="0"/>
              <a:t>based on logical deduction rules</a:t>
            </a:r>
          </a:p>
          <a:p>
            <a:pPr lvl="1"/>
            <a:r>
              <a:rPr lang="en-US" dirty="0" smtClean="0"/>
              <a:t>no restrictions on state space</a:t>
            </a:r>
          </a:p>
          <a:p>
            <a:pPr lvl="1"/>
            <a:r>
              <a:rPr lang="en-US" dirty="0" smtClean="0"/>
              <a:t>leads to discovery of invariants that deepen understanding</a:t>
            </a:r>
          </a:p>
          <a:p>
            <a:pPr lvl="1"/>
            <a:r>
              <a:rPr lang="en-US" dirty="0" smtClean="0"/>
              <a:t>not completely automatic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Overview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 &amp; refinement</a:t>
            </a:r>
          </a:p>
          <a:p>
            <a:pPr marL="0" indent="0">
              <a:buNone/>
            </a:pPr>
            <a:r>
              <a:rPr lang="en-US" dirty="0" smtClean="0"/>
              <a:t>	 		validation &amp; verification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Proof obligations in Event-B</a:t>
            </a:r>
          </a:p>
          <a:p>
            <a:endParaRPr lang="en-US" dirty="0" smtClean="0"/>
          </a:p>
          <a:p>
            <a:r>
              <a:rPr lang="en-US" dirty="0" smtClean="0"/>
              <a:t>Rodin </a:t>
            </a:r>
            <a:r>
              <a:rPr lang="en-US" dirty="0"/>
              <a:t>t</a:t>
            </a:r>
            <a:r>
              <a:rPr lang="en-US" dirty="0" smtClean="0"/>
              <a:t>ool features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3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Models are created and verified iteratively</a:t>
            </a:r>
            <a:endParaRPr lang="en-GB" sz="4000" dirty="0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1219200" y="2057400"/>
            <a:ext cx="1524000" cy="609600"/>
          </a:xfrm>
          <a:prstGeom prst="roundRect">
            <a:avLst>
              <a:gd name="adj" fmla="val 16667"/>
            </a:avLst>
          </a:prstGeom>
          <a:solidFill>
            <a:srgbClr val="FF33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400">
                <a:cs typeface="ＭＳ Ｐゴシック" charset="0"/>
              </a:rPr>
              <a:t>Modelling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553200" y="4648200"/>
            <a:ext cx="1524000" cy="609600"/>
          </a:xfrm>
          <a:prstGeom prst="roundRect">
            <a:avLst>
              <a:gd name="adj" fmla="val 16667"/>
            </a:avLst>
          </a:prstGeom>
          <a:solidFill>
            <a:srgbClr val="FF33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400">
                <a:cs typeface="ＭＳ Ｐゴシック" charset="0"/>
              </a:rPr>
              <a:t>Proving</a:t>
            </a:r>
          </a:p>
        </p:txBody>
      </p:sp>
      <p:cxnSp>
        <p:nvCxnSpPr>
          <p:cNvPr id="14341" name="AutoShape 5"/>
          <p:cNvCxnSpPr>
            <a:cxnSpLocks noChangeShapeType="1"/>
            <a:stCxn id="14339" idx="3"/>
            <a:endCxn id="14340" idx="0"/>
          </p:cNvCxnSpPr>
          <p:nvPr/>
        </p:nvCxnSpPr>
        <p:spPr bwMode="auto">
          <a:xfrm>
            <a:off x="2743200" y="2362200"/>
            <a:ext cx="4572000" cy="228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42" name="AutoShape 6"/>
          <p:cNvCxnSpPr>
            <a:cxnSpLocks noChangeShapeType="1"/>
            <a:stCxn id="14340" idx="1"/>
            <a:endCxn id="14339" idx="2"/>
          </p:cNvCxnSpPr>
          <p:nvPr/>
        </p:nvCxnSpPr>
        <p:spPr bwMode="auto">
          <a:xfrm rot="10800000">
            <a:off x="1981200" y="2667000"/>
            <a:ext cx="4572000" cy="228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343" name="Group 7"/>
          <p:cNvGrpSpPr>
            <a:grpSpLocks/>
          </p:cNvGrpSpPr>
          <p:nvPr/>
        </p:nvGrpSpPr>
        <p:grpSpPr bwMode="auto">
          <a:xfrm rot="-4198434">
            <a:off x="3810000" y="2895600"/>
            <a:ext cx="1447800" cy="1447800"/>
            <a:chOff x="2256" y="2016"/>
            <a:chExt cx="912" cy="912"/>
          </a:xfrm>
        </p:grpSpPr>
        <p:sp>
          <p:nvSpPr>
            <p:cNvPr id="14344" name="AutoShape 8"/>
            <p:cNvSpPr>
              <a:spLocks noChangeArrowheads="1"/>
            </p:cNvSpPr>
            <p:nvPr/>
          </p:nvSpPr>
          <p:spPr bwMode="auto">
            <a:xfrm>
              <a:off x="2256" y="2016"/>
              <a:ext cx="912" cy="912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142 0 0"/>
                <a:gd name="G9" fmla="+- 0 0 -11796480"/>
                <a:gd name="G10" fmla="+- 9142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9142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9142 0"/>
                <a:gd name="G29" fmla="sin 9142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142 G39"/>
                <a:gd name="G43" fmla="sin 9142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-1 h 21600"/>
                <a:gd name="T6" fmla="*/ 828 w 21600"/>
                <a:gd name="T7" fmla="*/ 10799 h 21600"/>
                <a:gd name="T8" fmla="*/ 10800 w 21600"/>
                <a:gd name="T9" fmla="*/ 1657 h 21600"/>
                <a:gd name="T10" fmla="*/ 24300 w 21600"/>
                <a:gd name="T11" fmla="*/ 10800 h 21600"/>
                <a:gd name="T12" fmla="*/ 20771 w 21600"/>
                <a:gd name="T13" fmla="*/ 14329 h 21600"/>
                <a:gd name="T14" fmla="*/ 17242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942" y="10800"/>
                  </a:moveTo>
                  <a:cubicBezTo>
                    <a:pt x="19942" y="5751"/>
                    <a:pt x="15848" y="1658"/>
                    <a:pt x="10800" y="1658"/>
                  </a:cubicBezTo>
                  <a:cubicBezTo>
                    <a:pt x="5751" y="1658"/>
                    <a:pt x="1658" y="5751"/>
                    <a:pt x="1658" y="10800"/>
                  </a:cubicBezTo>
                  <a:lnTo>
                    <a:pt x="-1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0771" y="14329"/>
                  </a:lnTo>
                  <a:lnTo>
                    <a:pt x="17242" y="10800"/>
                  </a:lnTo>
                  <a:lnTo>
                    <a:pt x="19942" y="108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 rot="-10800000">
              <a:off x="2256" y="2016"/>
              <a:ext cx="912" cy="912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142 0 0"/>
                <a:gd name="G9" fmla="+- 0 0 -11796480"/>
                <a:gd name="G10" fmla="+- 9142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9142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9142 0"/>
                <a:gd name="G29" fmla="sin 9142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142 G39"/>
                <a:gd name="G43" fmla="sin 9142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-1 h 21600"/>
                <a:gd name="T6" fmla="*/ 828 w 21600"/>
                <a:gd name="T7" fmla="*/ 10799 h 21600"/>
                <a:gd name="T8" fmla="*/ 10800 w 21600"/>
                <a:gd name="T9" fmla="*/ 1657 h 21600"/>
                <a:gd name="T10" fmla="*/ 24300 w 21600"/>
                <a:gd name="T11" fmla="*/ 10800 h 21600"/>
                <a:gd name="T12" fmla="*/ 20771 w 21600"/>
                <a:gd name="T13" fmla="*/ 14329 h 21600"/>
                <a:gd name="T14" fmla="*/ 17242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942" y="10800"/>
                  </a:moveTo>
                  <a:cubicBezTo>
                    <a:pt x="19942" y="5751"/>
                    <a:pt x="15848" y="1658"/>
                    <a:pt x="10800" y="1658"/>
                  </a:cubicBezTo>
                  <a:cubicBezTo>
                    <a:pt x="5751" y="1658"/>
                    <a:pt x="1658" y="5751"/>
                    <a:pt x="1658" y="10800"/>
                  </a:cubicBezTo>
                  <a:lnTo>
                    <a:pt x="-1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0771" y="14329"/>
                  </a:lnTo>
                  <a:lnTo>
                    <a:pt x="17242" y="10800"/>
                  </a:lnTo>
                  <a:lnTo>
                    <a:pt x="19942" y="108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657600" y="3200400"/>
            <a:ext cx="176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GB">
                <a:cs typeface="ＭＳ Ｐゴシック" charset="0"/>
              </a:rPr>
              <a:t>Proof Obligations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8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Rodin architecture</a:t>
            </a:r>
            <a:endParaRPr lang="en-GB" sz="4000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38200" y="2971800"/>
            <a:ext cx="7620000" cy="1371600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219200" y="3276600"/>
            <a:ext cx="1524000" cy="762000"/>
          </a:xfrm>
          <a:prstGeom prst="rect">
            <a:avLst/>
          </a:prstGeom>
          <a:solidFill>
            <a:schemeClr val="bg2">
              <a:alpha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1600">
                <a:cs typeface="ＭＳ Ｐゴシック" charset="0"/>
              </a:rPr>
              <a:t>Static</a:t>
            </a:r>
          </a:p>
          <a:p>
            <a:pPr algn="ctr" eaLnBrk="0" hangingPunct="0"/>
            <a:r>
              <a:rPr lang="en-GB" sz="1600">
                <a:cs typeface="ＭＳ Ｐゴシック" charset="0"/>
              </a:rPr>
              <a:t>Checker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886200" y="3276600"/>
            <a:ext cx="1524000" cy="762000"/>
          </a:xfrm>
          <a:prstGeom prst="rect">
            <a:avLst/>
          </a:prstGeom>
          <a:solidFill>
            <a:schemeClr val="bg2">
              <a:alpha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1600">
                <a:cs typeface="ＭＳ Ｐゴシック" charset="0"/>
              </a:rPr>
              <a:t>Proof</a:t>
            </a:r>
          </a:p>
          <a:p>
            <a:pPr algn="ctr" eaLnBrk="0" hangingPunct="0"/>
            <a:r>
              <a:rPr lang="en-GB" sz="1600">
                <a:cs typeface="ＭＳ Ｐゴシック" charset="0"/>
              </a:rPr>
              <a:t>Obligation</a:t>
            </a:r>
          </a:p>
          <a:p>
            <a:pPr algn="ctr" eaLnBrk="0" hangingPunct="0"/>
            <a:r>
              <a:rPr lang="en-GB" sz="1600">
                <a:cs typeface="ＭＳ Ｐゴシック" charset="0"/>
              </a:rPr>
              <a:t>Generator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553200" y="3276600"/>
            <a:ext cx="1524000" cy="762000"/>
          </a:xfrm>
          <a:prstGeom prst="rect">
            <a:avLst/>
          </a:prstGeom>
          <a:solidFill>
            <a:schemeClr val="bg2">
              <a:alpha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1600" dirty="0" smtClean="0">
                <a:cs typeface="ＭＳ Ｐゴシック" charset="0"/>
              </a:rPr>
              <a:t>Proof Manager</a:t>
            </a:r>
            <a:endParaRPr lang="en-GB" sz="1600" dirty="0">
              <a:cs typeface="ＭＳ Ｐゴシック" charset="0"/>
            </a:endParaRPr>
          </a:p>
        </p:txBody>
      </p:sp>
      <p:cxnSp>
        <p:nvCxnSpPr>
          <p:cNvPr id="16391" name="AutoShape 7"/>
          <p:cNvCxnSpPr>
            <a:cxnSpLocks noChangeShapeType="1"/>
            <a:stCxn id="16388" idx="3"/>
            <a:endCxn id="16389" idx="1"/>
          </p:cNvCxnSpPr>
          <p:nvPr/>
        </p:nvCxnSpPr>
        <p:spPr bwMode="auto">
          <a:xfrm>
            <a:off x="2743200" y="3657600"/>
            <a:ext cx="1143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2" name="AutoShape 8"/>
          <p:cNvCxnSpPr>
            <a:cxnSpLocks noChangeShapeType="1"/>
          </p:cNvCxnSpPr>
          <p:nvPr/>
        </p:nvCxnSpPr>
        <p:spPr bwMode="auto">
          <a:xfrm>
            <a:off x="5410200" y="3657600"/>
            <a:ext cx="11430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1219200" y="2057400"/>
            <a:ext cx="1524000" cy="609600"/>
          </a:xfrm>
          <a:prstGeom prst="roundRect">
            <a:avLst>
              <a:gd name="adj" fmla="val 16667"/>
            </a:avLst>
          </a:prstGeom>
          <a:solidFill>
            <a:srgbClr val="FF33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400">
                <a:cs typeface="ＭＳ Ｐゴシック" charset="0"/>
              </a:rPr>
              <a:t>Modelling</a:t>
            </a: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6553200" y="4648200"/>
            <a:ext cx="1524000" cy="609600"/>
          </a:xfrm>
          <a:prstGeom prst="roundRect">
            <a:avLst>
              <a:gd name="adj" fmla="val 16667"/>
            </a:avLst>
          </a:prstGeom>
          <a:solidFill>
            <a:srgbClr val="FF33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400">
                <a:cs typeface="ＭＳ Ｐゴシック" charset="0"/>
              </a:rPr>
              <a:t>Proving</a:t>
            </a:r>
          </a:p>
        </p:txBody>
      </p:sp>
      <p:cxnSp>
        <p:nvCxnSpPr>
          <p:cNvPr id="16395" name="AutoShape 11"/>
          <p:cNvCxnSpPr>
            <a:cxnSpLocks noChangeShapeType="1"/>
            <a:stCxn id="16394" idx="2"/>
            <a:endCxn id="16393" idx="1"/>
          </p:cNvCxnSpPr>
          <p:nvPr/>
        </p:nvCxnSpPr>
        <p:spPr bwMode="auto">
          <a:xfrm rot="16200000" flipV="1">
            <a:off x="2819400" y="762000"/>
            <a:ext cx="2895600" cy="6096000"/>
          </a:xfrm>
          <a:prstGeom prst="curvedConnector4">
            <a:avLst>
              <a:gd name="adj1" fmla="val -17106"/>
              <a:gd name="adj2" fmla="val 11518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6" name="AutoShape 12"/>
          <p:cNvCxnSpPr>
            <a:cxnSpLocks noChangeShapeType="1"/>
            <a:stCxn id="16393" idx="2"/>
            <a:endCxn id="16388" idx="0"/>
          </p:cNvCxnSpPr>
          <p:nvPr/>
        </p:nvCxnSpPr>
        <p:spPr bwMode="auto">
          <a:xfrm>
            <a:off x="1981200" y="2667000"/>
            <a:ext cx="0" cy="609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7" name="AutoShape 13"/>
          <p:cNvCxnSpPr>
            <a:cxnSpLocks noChangeShapeType="1"/>
            <a:stCxn id="16390" idx="2"/>
            <a:endCxn id="16394" idx="0"/>
          </p:cNvCxnSpPr>
          <p:nvPr/>
        </p:nvCxnSpPr>
        <p:spPr bwMode="auto">
          <a:xfrm>
            <a:off x="7315200" y="4038600"/>
            <a:ext cx="0" cy="609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 animBg="1"/>
      <p:bldP spid="16389" grpId="0" animBg="1"/>
      <p:bldP spid="163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Rodin </a:t>
            </a:r>
            <a:r>
              <a:rPr lang="en-GB" dirty="0" smtClean="0"/>
              <a:t>Architecture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Extension of Eclipse </a:t>
            </a:r>
            <a:r>
              <a:rPr lang="en-GB" dirty="0" smtClean="0"/>
              <a:t>IDE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Repository of structured modelling elements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Rodin Eclipse Builder manages: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Well-</a:t>
            </a:r>
            <a:r>
              <a:rPr lang="en-GB" dirty="0" err="1">
                <a:solidFill>
                  <a:srgbClr val="0000FF"/>
                </a:solidFill>
              </a:rPr>
              <a:t>formedness</a:t>
            </a:r>
            <a:r>
              <a:rPr lang="en-GB" dirty="0">
                <a:solidFill>
                  <a:srgbClr val="0000FF"/>
                </a:solidFill>
              </a:rPr>
              <a:t> + type checker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Consistency/refinement PO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Proof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Propagation of </a:t>
            </a:r>
            <a:r>
              <a:rPr lang="en-GB" dirty="0" smtClean="0">
                <a:solidFill>
                  <a:srgbClr val="0000FF"/>
                </a:solidFill>
              </a:rPr>
              <a:t>changes</a:t>
            </a:r>
          </a:p>
          <a:p>
            <a:pPr lvl="1" eaLnBrk="1" hangingPunct="1">
              <a:lnSpc>
                <a:spcPct val="90000"/>
              </a:lnSpc>
            </a:pPr>
            <a:endParaRPr lang="en-GB" dirty="0" smtClean="0">
              <a:solidFill>
                <a:srgbClr val="1F497D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/>
              <a:t>Extension </a:t>
            </a:r>
            <a:r>
              <a:rPr lang="en-GB" dirty="0" smtClean="0"/>
              <a:t>points to support plug-ins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dirty="0"/>
              <a:t> </a:t>
            </a:r>
            <a:endParaRPr lang="en-GB" dirty="0" smtClean="0"/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Differential proving in Rodin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Models are constantly being changed	</a:t>
            </a:r>
          </a:p>
          <a:p>
            <a:r>
              <a:rPr lang="en-US" sz="2400" dirty="0" smtClean="0">
                <a:latin typeface="Calibri"/>
                <a:cs typeface="Calibri"/>
              </a:rPr>
              <a:t>When a model changes, </a:t>
            </a:r>
            <a:r>
              <a:rPr lang="en-GB" sz="2400" dirty="0" smtClean="0">
                <a:latin typeface="Calibri"/>
                <a:cs typeface="Calibri"/>
              </a:rPr>
              <a:t>proof impact of changes should be minimised as much as possible:</a:t>
            </a:r>
            <a:endParaRPr lang="en-US" sz="24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Sufficiency comparison of POs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In case of success, </a:t>
            </a:r>
            <a:r>
              <a:rPr lang="en-US" sz="2000" dirty="0" err="1" smtClean="0">
                <a:latin typeface="Calibri"/>
                <a:cs typeface="Calibri"/>
              </a:rPr>
              <a:t>provers</a:t>
            </a:r>
            <a:r>
              <a:rPr lang="en-US" sz="2000" dirty="0" smtClean="0">
                <a:latin typeface="Calibri"/>
                <a:cs typeface="Calibri"/>
              </a:rPr>
              <a:t> return list of </a:t>
            </a:r>
            <a:r>
              <a:rPr lang="en-US" sz="2000" i="1" dirty="0" smtClean="0">
                <a:solidFill>
                  <a:srgbClr val="0000FF"/>
                </a:solidFill>
                <a:latin typeface="Calibri"/>
                <a:cs typeface="Calibri"/>
              </a:rPr>
              <a:t>used hypotheses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Proof valid provided the used hypothesis are in the new version of a PO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Model refactoring: 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Identifier renaming applied to models (avoiding name clash)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Corresponding POs and proofs automatically renamed</a:t>
            </a:r>
          </a:p>
          <a:p>
            <a:pPr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Rodin Proof Manager (PM)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PM constructs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proof tree </a:t>
            </a:r>
            <a:r>
              <a:rPr lang="en-US" sz="2800" dirty="0" smtClean="0">
                <a:latin typeface="Calibri"/>
                <a:cs typeface="Calibri"/>
              </a:rPr>
              <a:t>for each PO</a:t>
            </a:r>
          </a:p>
          <a:p>
            <a:r>
              <a:rPr lang="en-US" sz="2800" dirty="0" smtClean="0">
                <a:latin typeface="Calibri"/>
                <a:cs typeface="Calibri"/>
              </a:rPr>
              <a:t>Automatic and interactive modes</a:t>
            </a:r>
          </a:p>
          <a:p>
            <a:r>
              <a:rPr lang="en-US" sz="2800" dirty="0" smtClean="0">
                <a:latin typeface="Calibri"/>
                <a:cs typeface="Calibri"/>
              </a:rPr>
              <a:t>PM manages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used hypotheses</a:t>
            </a:r>
          </a:p>
          <a:p>
            <a:r>
              <a:rPr lang="en-US" sz="2800" dirty="0" smtClean="0">
                <a:latin typeface="Calibri"/>
                <a:cs typeface="Calibri"/>
              </a:rPr>
              <a:t>PM calls </a:t>
            </a:r>
            <a:r>
              <a:rPr lang="en-US" sz="2800" i="1" dirty="0" err="1" smtClean="0">
                <a:solidFill>
                  <a:srgbClr val="0000FF"/>
                </a:solidFill>
                <a:latin typeface="Calibri"/>
                <a:cs typeface="Calibri"/>
              </a:rPr>
              <a:t>reasoners</a:t>
            </a:r>
            <a:r>
              <a:rPr lang="en-US" sz="2800" i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to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discharge </a:t>
            </a:r>
            <a:r>
              <a:rPr lang="en-US" sz="2400" dirty="0" smtClean="0">
                <a:latin typeface="Calibri"/>
                <a:cs typeface="Calibri"/>
              </a:rPr>
              <a:t>goal</a:t>
            </a:r>
            <a:r>
              <a:rPr lang="en-US" sz="2400" dirty="0" smtClean="0">
                <a:solidFill>
                  <a:srgbClr val="2D2D8A"/>
                </a:solidFill>
                <a:latin typeface="Calibri"/>
                <a:cs typeface="Calibri"/>
              </a:rPr>
              <a:t>, </a:t>
            </a:r>
            <a:r>
              <a:rPr lang="en-US" sz="2400" dirty="0" smtClean="0">
                <a:latin typeface="Calibri"/>
                <a:cs typeface="Calibri"/>
              </a:rPr>
              <a:t>or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split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goal into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subgoals</a:t>
            </a:r>
            <a:endParaRPr lang="en-US" sz="2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Collection of </a:t>
            </a:r>
            <a:r>
              <a:rPr lang="en-US" sz="2800" dirty="0" err="1" smtClean="0">
                <a:latin typeface="Calibri"/>
                <a:cs typeface="Calibri"/>
              </a:rPr>
              <a:t>reasoners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simplifier, rule-based, decision procedures, …</a:t>
            </a:r>
          </a:p>
          <a:p>
            <a:r>
              <a:rPr lang="en-US" sz="2800" dirty="0" smtClean="0">
                <a:latin typeface="Calibri"/>
                <a:cs typeface="Calibri"/>
              </a:rPr>
              <a:t>Basic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tactic language </a:t>
            </a:r>
            <a:r>
              <a:rPr lang="en-US" sz="2800" dirty="0" smtClean="0">
                <a:latin typeface="Calibri"/>
                <a:cs typeface="Calibri"/>
              </a:rPr>
              <a:t>to define PM and </a:t>
            </a:r>
            <a:r>
              <a:rPr lang="en-US" sz="2800" dirty="0" err="1" smtClean="0">
                <a:latin typeface="Calibri"/>
                <a:cs typeface="Calibri"/>
              </a:rPr>
              <a:t>reasoners</a:t>
            </a:r>
            <a:endParaRPr lang="en-US" sz="2800" dirty="0" smtClean="0"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1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Statistics from Flash-based file development in Event-B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Untitled Imag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6827" r="-16827"/>
          <a:stretch>
            <a:fillRect/>
          </a:stretch>
        </p:blipFill>
        <p:spPr>
          <a:xfrm>
            <a:off x="457200" y="1874837"/>
            <a:ext cx="8229600" cy="45259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0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5200" dirty="0" smtClean="0">
                <a:latin typeface="Gill Sans" charset="0"/>
                <a:ea typeface="ヒラギノ角ゴ ProN W3" charset="0"/>
                <a:cs typeface="ヒラギノ角ゴ ProN W3" charset="0"/>
              </a:rPr>
              <a:t>Validation/verification </a:t>
            </a:r>
            <a:r>
              <a:rPr lang="en-US" sz="5200" dirty="0">
                <a:latin typeface="Gill Sans" charset="0"/>
                <a:ea typeface="ヒラギノ角ゴ ProN W3" charset="0"/>
                <a:cs typeface="ヒラギノ角ゴ ProN W3" charset="0"/>
              </a:rPr>
              <a:t>offered by </a:t>
            </a:r>
            <a:r>
              <a:rPr lang="en-US" sz="5200" dirty="0" err="1">
                <a:latin typeface="Gill Sans" charset="0"/>
                <a:ea typeface="ヒラギノ角ゴ ProN W3" charset="0"/>
                <a:cs typeface="ヒラギノ角ゴ ProN W3" charset="0"/>
              </a:rPr>
              <a:t>ProB</a:t>
            </a:r>
            <a:endParaRPr lang="en-US" sz="5200" dirty="0"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056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Animation: show </a:t>
            </a:r>
            <a:r>
              <a:rPr lang="en-US" dirty="0" err="1">
                <a:latin typeface="Gill Sans" charset="0"/>
                <a:ea typeface="ヒラギノ角ゴ ProN W3" charset="0"/>
                <a:cs typeface="ヒラギノ角ゴ ProN W3" charset="0"/>
              </a:rPr>
              <a:t>behaviour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 of model in clear terms</a:t>
            </a:r>
          </a:p>
          <a:p>
            <a:pPr marL="625056"/>
            <a:r>
              <a:rPr lang="en-US" dirty="0" smtClean="0">
                <a:latin typeface="Gill Sans" charset="0"/>
                <a:ea typeface="ヒラギノ角ゴ ProN W3" charset="0"/>
                <a:cs typeface="ヒラギノ角ゴ ProN W3" charset="0"/>
              </a:rPr>
              <a:t>Model 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Checking</a:t>
            </a:r>
          </a:p>
          <a:p>
            <a:pPr marL="625056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Refinement </a:t>
            </a:r>
            <a:r>
              <a:rPr lang="en-US" dirty="0" smtClean="0">
                <a:latin typeface="Gill Sans" charset="0"/>
                <a:ea typeface="ヒラギノ角ゴ ProN W3" charset="0"/>
                <a:cs typeface="ヒラギノ角ゴ ProN W3" charset="0"/>
              </a:rPr>
              <a:t>Checking</a:t>
            </a:r>
          </a:p>
          <a:p>
            <a:pPr marL="625056"/>
            <a:r>
              <a:rPr lang="en-US" dirty="0" smtClean="0">
                <a:latin typeface="Gill Sans" charset="0"/>
                <a:ea typeface="ヒラギノ角ゴ ProN W3" charset="0"/>
                <a:cs typeface="ヒラギノ角ゴ ProN W3" charset="0"/>
              </a:rPr>
              <a:t>Graphical 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Domain Specific Visualization</a:t>
            </a:r>
          </a:p>
          <a:p>
            <a:pPr marL="625056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Visualization of State Space</a:t>
            </a:r>
          </a:p>
          <a:p>
            <a:pPr marL="625056"/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60772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63" y="5687095"/>
            <a:ext cx="2294930" cy="70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Animator and model checker</a:t>
            </a:r>
          </a:p>
          <a:p>
            <a:pPr lvl="1"/>
            <a:r>
              <a:rPr lang="en-US" dirty="0" smtClean="0"/>
              <a:t>search for </a:t>
            </a:r>
            <a:r>
              <a:rPr lang="en-US" dirty="0" smtClean="0">
                <a:solidFill>
                  <a:srgbClr val="0000FF"/>
                </a:solidFill>
              </a:rPr>
              <a:t>invariant violations</a:t>
            </a:r>
          </a:p>
          <a:p>
            <a:pPr lvl="1"/>
            <a:r>
              <a:rPr lang="en-US" dirty="0" smtClean="0"/>
              <a:t>search for </a:t>
            </a:r>
            <a:r>
              <a:rPr lang="en-US" dirty="0" smtClean="0">
                <a:solidFill>
                  <a:srgbClr val="0000FF"/>
                </a:solidFill>
              </a:rPr>
              <a:t>deadlocks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proof obligation violations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Implementation uses constraint logic programming</a:t>
            </a:r>
          </a:p>
          <a:p>
            <a:pPr lvl="1"/>
            <a:r>
              <a:rPr lang="en-US" dirty="0" smtClean="0"/>
              <a:t>makes all types </a:t>
            </a:r>
            <a:r>
              <a:rPr lang="en-US" dirty="0" smtClean="0">
                <a:solidFill>
                  <a:srgbClr val="0000FF"/>
                </a:solidFill>
              </a:rPr>
              <a:t>finite</a:t>
            </a:r>
          </a:p>
          <a:p>
            <a:pPr lvl="1"/>
            <a:r>
              <a:rPr lang="en-US" dirty="0" smtClean="0"/>
              <a:t>exploits </a:t>
            </a:r>
            <a:r>
              <a:rPr lang="en-US" dirty="0" smtClean="0">
                <a:solidFill>
                  <a:srgbClr val="0000FF"/>
                </a:solidFill>
              </a:rPr>
              <a:t>symmetries </a:t>
            </a:r>
            <a:r>
              <a:rPr lang="en-US" dirty="0" smtClean="0"/>
              <a:t>in B types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shot Rodin Pro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3" b="-4213"/>
          <a:stretch>
            <a:fillRect/>
          </a:stretch>
        </p:blipFill>
        <p:spPr>
          <a:xfrm>
            <a:off x="179512" y="549274"/>
            <a:ext cx="8818656" cy="597606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67744" y="260648"/>
            <a:ext cx="475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Rodin: </a:t>
            </a:r>
            <a:r>
              <a:rPr lang="en-US" dirty="0" err="1" smtClean="0"/>
              <a:t>ProB</a:t>
            </a:r>
            <a:r>
              <a:rPr lang="en-US" dirty="0" smtClean="0"/>
              <a:t> perspective: model text, </a:t>
            </a:r>
            <a:r>
              <a:rPr lang="en-US" dirty="0" err="1" smtClean="0"/>
              <a:t>ProB</a:t>
            </a:r>
            <a:r>
              <a:rPr lang="en-US" dirty="0" smtClean="0"/>
              <a:t> views: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5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" y="0"/>
            <a:ext cx="1232297" cy="123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27" y="1134070"/>
            <a:ext cx="6456164" cy="550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6" name="Rectangle 3"/>
          <p:cNvSpPr>
            <a:spLocks/>
          </p:cNvSpPr>
          <p:nvPr/>
        </p:nvSpPr>
        <p:spPr bwMode="auto">
          <a:xfrm>
            <a:off x="6876256" y="6463112"/>
            <a:ext cx="21618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1687"/>
              </a:spcBef>
            </a:pPr>
            <a:r>
              <a:rPr lang="en-US" sz="1200" dirty="0">
                <a:cs typeface="Gill Sans" charset="0"/>
              </a:rPr>
              <a:t>[</a:t>
            </a:r>
            <a:r>
              <a:rPr lang="en-US" sz="1200" dirty="0" err="1">
                <a:cs typeface="Gill Sans" charset="0"/>
              </a:rPr>
              <a:t>Ladenberger</a:t>
            </a:r>
            <a:r>
              <a:rPr lang="en-US" sz="1200" dirty="0">
                <a:cs typeface="Gill Sans" charset="0"/>
              </a:rPr>
              <a:t> et al., FMICS</a:t>
            </a:r>
            <a:r>
              <a:rPr lang="ja-JP" altLang="en-US" sz="1200" dirty="0">
                <a:cs typeface="Gill Sans" charset="0"/>
              </a:rPr>
              <a:t>’</a:t>
            </a:r>
            <a:r>
              <a:rPr lang="en-US" sz="1200" dirty="0">
                <a:cs typeface="Gill Sans" charset="0"/>
              </a:rPr>
              <a:t>09]</a:t>
            </a:r>
          </a:p>
        </p:txBody>
      </p:sp>
      <p:sp>
        <p:nvSpPr>
          <p:cNvPr id="172037" name="Rectangle 4"/>
          <p:cNvSpPr>
            <a:spLocks/>
          </p:cNvSpPr>
          <p:nvPr/>
        </p:nvSpPr>
        <p:spPr bwMode="auto">
          <a:xfrm>
            <a:off x="3057303" y="311884"/>
            <a:ext cx="25189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>
                <a:cs typeface="Gill Sans" charset="0"/>
              </a:rPr>
              <a:t>BMotionStudio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3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 Abstraction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Abstraction can be viewed as a process of </a:t>
            </a:r>
            <a:r>
              <a:rPr lang="en-US" dirty="0" smtClean="0">
                <a:solidFill>
                  <a:srgbClr val="0000FF"/>
                </a:solidFill>
              </a:rPr>
              <a:t>simplifying </a:t>
            </a:r>
            <a:r>
              <a:rPr lang="en-US" dirty="0" smtClean="0"/>
              <a:t>our understanding of a system. </a:t>
            </a:r>
          </a:p>
          <a:p>
            <a:endParaRPr lang="en-US" dirty="0" smtClean="0"/>
          </a:p>
          <a:p>
            <a:r>
              <a:rPr lang="en-US" dirty="0" smtClean="0"/>
              <a:t>The simplification should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focus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rgbClr val="0000FF"/>
                </a:solidFill>
              </a:rPr>
              <a:t>intended purpose </a:t>
            </a:r>
            <a:r>
              <a:rPr lang="en-US" dirty="0" smtClean="0"/>
              <a:t>of the system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ignore </a:t>
            </a:r>
            <a:r>
              <a:rPr lang="en-US" dirty="0" smtClean="0"/>
              <a:t>details of </a:t>
            </a:r>
            <a:r>
              <a:rPr lang="en-US" dirty="0" smtClean="0">
                <a:solidFill>
                  <a:srgbClr val="0000FF"/>
                </a:solidFill>
              </a:rPr>
              <a:t>how </a:t>
            </a:r>
            <a:r>
              <a:rPr lang="en-US" dirty="0" smtClean="0"/>
              <a:t>that purpose is achieved.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modeller</a:t>
            </a:r>
            <a:r>
              <a:rPr lang="en-US" dirty="0" smtClean="0"/>
              <a:t>/analyst should make </a:t>
            </a:r>
            <a:r>
              <a:rPr lang="en-US" dirty="0" err="1" smtClean="0">
                <a:solidFill>
                  <a:srgbClr val="0000FF"/>
                </a:solidFill>
              </a:rPr>
              <a:t>judgements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about what they believe to be the </a:t>
            </a:r>
            <a:r>
              <a:rPr lang="en-US" dirty="0" smtClean="0">
                <a:solidFill>
                  <a:srgbClr val="0000FF"/>
                </a:solidFill>
              </a:rPr>
              <a:t>key features </a:t>
            </a:r>
            <a:r>
              <a:rPr lang="en-US" dirty="0" smtClean="0"/>
              <a:t>of the system.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508992"/>
            <a:ext cx="8929688" cy="607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Rodin </a:t>
            </a:r>
            <a:r>
              <a:rPr lang="en-GB" dirty="0" smtClean="0">
                <a:solidFill>
                  <a:srgbClr val="0000FF"/>
                </a:solidFill>
              </a:rPr>
              <a:t>Toolset for Event-B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Extension of Eclipse </a:t>
            </a:r>
            <a:r>
              <a:rPr lang="en-GB" dirty="0" smtClean="0"/>
              <a:t>IDE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Rodin Builder </a:t>
            </a:r>
            <a:r>
              <a:rPr lang="en-GB" dirty="0"/>
              <a:t>manages</a:t>
            </a:r>
            <a:r>
              <a:rPr lang="en-GB" dirty="0" smtClean="0"/>
              <a:t>: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Well-</a:t>
            </a:r>
            <a:r>
              <a:rPr lang="en-GB" dirty="0" err="1">
                <a:solidFill>
                  <a:srgbClr val="0000FF"/>
                </a:solidFill>
              </a:rPr>
              <a:t>formedness</a:t>
            </a:r>
            <a:r>
              <a:rPr lang="en-GB" dirty="0">
                <a:solidFill>
                  <a:srgbClr val="0000FF"/>
                </a:solidFill>
              </a:rPr>
              <a:t> + type </a:t>
            </a:r>
            <a:r>
              <a:rPr lang="en-GB" dirty="0" smtClean="0">
                <a:solidFill>
                  <a:srgbClr val="0000FF"/>
                </a:solidFill>
              </a:rPr>
              <a:t>checking</a:t>
            </a:r>
            <a:endParaRPr lang="en-GB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Consistency/refinement PO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Proof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Propagation of </a:t>
            </a:r>
            <a:r>
              <a:rPr lang="en-GB" dirty="0" smtClean="0">
                <a:solidFill>
                  <a:srgbClr val="0000FF"/>
                </a:solidFill>
              </a:rPr>
              <a:t>changes</a:t>
            </a:r>
          </a:p>
          <a:p>
            <a:pPr lvl="1" eaLnBrk="1" hangingPunct="1">
              <a:lnSpc>
                <a:spcPct val="90000"/>
              </a:lnSpc>
            </a:pPr>
            <a:endParaRPr lang="en-GB" dirty="0" smtClean="0">
              <a:solidFill>
                <a:srgbClr val="1F497D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/>
              <a:t>Extension </a:t>
            </a:r>
            <a:r>
              <a:rPr lang="en-GB" dirty="0" smtClean="0"/>
              <a:t>points to support plug-ins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dirty="0"/>
              <a:t> </a:t>
            </a:r>
            <a:endParaRPr lang="en-GB" dirty="0" smtClean="0"/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4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Rodin Proof Manager (PM)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PM constructs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proof tree </a:t>
            </a:r>
            <a:r>
              <a:rPr lang="en-US" sz="2800" dirty="0" smtClean="0">
                <a:latin typeface="Calibri"/>
                <a:cs typeface="Calibri"/>
              </a:rPr>
              <a:t>for each PO</a:t>
            </a:r>
          </a:p>
          <a:p>
            <a:r>
              <a:rPr lang="en-US" sz="2800" dirty="0" smtClean="0">
                <a:latin typeface="Calibri"/>
                <a:cs typeface="Calibri"/>
              </a:rPr>
              <a:t>Automatic and interactive modes</a:t>
            </a:r>
          </a:p>
          <a:p>
            <a:r>
              <a:rPr lang="en-US" sz="2800" dirty="0" smtClean="0">
                <a:latin typeface="Calibri"/>
                <a:cs typeface="Calibri"/>
              </a:rPr>
              <a:t>PM calls </a:t>
            </a:r>
            <a:r>
              <a:rPr lang="en-US" sz="2800" i="1" dirty="0" err="1" smtClean="0">
                <a:solidFill>
                  <a:srgbClr val="0000FF"/>
                </a:solidFill>
                <a:latin typeface="Calibri"/>
                <a:cs typeface="Calibri"/>
              </a:rPr>
              <a:t>reasoners</a:t>
            </a:r>
            <a:r>
              <a:rPr lang="en-US" sz="2800" i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to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discharge </a:t>
            </a:r>
            <a:r>
              <a:rPr lang="en-US" sz="2400" dirty="0" smtClean="0">
                <a:latin typeface="Calibri"/>
                <a:cs typeface="Calibri"/>
              </a:rPr>
              <a:t>goal</a:t>
            </a:r>
            <a:r>
              <a:rPr lang="en-US" sz="2400" dirty="0" smtClean="0">
                <a:solidFill>
                  <a:srgbClr val="2D2D8A"/>
                </a:solidFill>
                <a:latin typeface="Calibri"/>
                <a:cs typeface="Calibri"/>
              </a:rPr>
              <a:t>, </a:t>
            </a:r>
            <a:r>
              <a:rPr lang="en-US" sz="2400" dirty="0" smtClean="0">
                <a:latin typeface="Calibri"/>
                <a:cs typeface="Calibri"/>
              </a:rPr>
              <a:t>or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split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goal into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subgoals</a:t>
            </a:r>
            <a:endParaRPr lang="en-US" sz="2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sz="2800" dirty="0">
                <a:cs typeface="Calibri"/>
              </a:rPr>
              <a:t>Basic </a:t>
            </a:r>
            <a:r>
              <a:rPr lang="en-US" sz="2800" dirty="0">
                <a:solidFill>
                  <a:srgbClr val="0000FF"/>
                </a:solidFill>
                <a:cs typeface="Calibri"/>
              </a:rPr>
              <a:t>tactic language </a:t>
            </a:r>
            <a:r>
              <a:rPr lang="en-US" sz="2800" dirty="0">
                <a:cs typeface="Calibri"/>
              </a:rPr>
              <a:t>to </a:t>
            </a:r>
            <a:r>
              <a:rPr lang="en-US" sz="2800" dirty="0" smtClean="0">
                <a:cs typeface="Calibri"/>
              </a:rPr>
              <a:t>adapt PM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Collection of </a:t>
            </a:r>
            <a:r>
              <a:rPr lang="en-US" sz="2800" dirty="0" err="1" smtClean="0">
                <a:latin typeface="Calibri"/>
                <a:cs typeface="Calibri"/>
              </a:rPr>
              <a:t>reasoners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simplifiers, rule-based, decision procedures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Range of Automated </a:t>
            </a:r>
            <a:r>
              <a:rPr lang="en-US" dirty="0" err="1" smtClean="0">
                <a:solidFill>
                  <a:srgbClr val="0000FF"/>
                </a:solidFill>
              </a:rPr>
              <a:t>Provers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Built-in: </a:t>
            </a:r>
            <a:r>
              <a:rPr lang="en-US" dirty="0" smtClean="0"/>
              <a:t>tactic language, simplifiers, decision procedures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AtelierB</a:t>
            </a:r>
            <a:r>
              <a:rPr lang="en-US" dirty="0" smtClean="0">
                <a:solidFill>
                  <a:srgbClr val="0000FF"/>
                </a:solidFill>
              </a:rPr>
              <a:t> plug-in </a:t>
            </a:r>
            <a:r>
              <a:rPr lang="en-US" dirty="0" smtClean="0"/>
              <a:t>for Rodin (</a:t>
            </a:r>
            <a:r>
              <a:rPr lang="en-US" dirty="0" err="1" smtClean="0"/>
              <a:t>ClearSy</a:t>
            </a:r>
            <a:r>
              <a:rPr lang="en-US" dirty="0" smtClean="0"/>
              <a:t>, FR)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SMT plug-in </a:t>
            </a:r>
            <a:r>
              <a:rPr lang="en-US" dirty="0" smtClean="0"/>
              <a:t>(</a:t>
            </a:r>
            <a:r>
              <a:rPr lang="en-US" dirty="0" err="1" smtClean="0"/>
              <a:t>Systerel</a:t>
            </a:r>
            <a:r>
              <a:rPr lang="en-US" dirty="0" smtClean="0"/>
              <a:t>, FR)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Isabelle plug-in </a:t>
            </a:r>
            <a:r>
              <a:rPr lang="en-US" dirty="0" smtClean="0"/>
              <a:t>(</a:t>
            </a:r>
            <a:r>
              <a:rPr lang="en-US" dirty="0" err="1" smtClean="0"/>
              <a:t>Schmalz</a:t>
            </a:r>
            <a:r>
              <a:rPr lang="en-US" dirty="0" smtClean="0"/>
              <a:t>, ETHZ)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Supporting model changes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Models are constantly being 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changed</a:t>
            </a:r>
            <a:r>
              <a:rPr lang="en-US" sz="2400" dirty="0" smtClean="0">
                <a:latin typeface="Calibri"/>
                <a:cs typeface="Calibri"/>
              </a:rPr>
              <a:t>	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When a model changes, </a:t>
            </a:r>
            <a:r>
              <a:rPr lang="en-GB" sz="2400" dirty="0" smtClean="0">
                <a:solidFill>
                  <a:srgbClr val="0000FF"/>
                </a:solidFill>
                <a:latin typeface="Calibri"/>
                <a:cs typeface="Calibri"/>
              </a:rPr>
              <a:t>proof impact </a:t>
            </a:r>
            <a:r>
              <a:rPr lang="en-GB" sz="2400" dirty="0" smtClean="0">
                <a:latin typeface="Calibri"/>
                <a:cs typeface="Calibri"/>
              </a:rPr>
              <a:t>of changes should be minimised as much as possible:</a:t>
            </a:r>
            <a:endParaRPr lang="en-US" sz="24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Sufficiency comparison </a:t>
            </a:r>
            <a:r>
              <a:rPr lang="en-US" sz="2400" dirty="0" smtClean="0">
                <a:latin typeface="Calibri"/>
                <a:cs typeface="Calibri"/>
              </a:rPr>
              <a:t>of POs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In case of success, </a:t>
            </a:r>
            <a:r>
              <a:rPr lang="en-US" sz="2400" dirty="0" err="1" smtClean="0">
                <a:latin typeface="Calibri"/>
                <a:cs typeface="Calibri"/>
              </a:rPr>
              <a:t>provers</a:t>
            </a:r>
            <a:r>
              <a:rPr lang="en-US" sz="2400" dirty="0" smtClean="0">
                <a:latin typeface="Calibri"/>
                <a:cs typeface="Calibri"/>
              </a:rPr>
              <a:t> return list of </a:t>
            </a:r>
            <a:r>
              <a:rPr lang="en-US" sz="2400" i="1" dirty="0" smtClean="0">
                <a:solidFill>
                  <a:srgbClr val="0000FF"/>
                </a:solidFill>
                <a:latin typeface="Calibri"/>
                <a:cs typeface="Calibri"/>
              </a:rPr>
              <a:t>used hypotheses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Proof valid provided the used hypothesis in new version of a PO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Renaming</a:t>
            </a:r>
            <a:r>
              <a:rPr lang="en-US" sz="2400" dirty="0" smtClean="0">
                <a:latin typeface="Calibri"/>
                <a:cs typeface="Calibri"/>
              </a:rPr>
              <a:t>: 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Identifier renaming applied to models (avoiding name clash)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Corresponding POs and proofs automatically renamed</a:t>
            </a:r>
          </a:p>
          <a:p>
            <a:pPr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7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Proof and model checking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Model checking: </a:t>
            </a:r>
            <a:r>
              <a:rPr lang="en-US" dirty="0" smtClean="0"/>
              <a:t>force the model to be finite state and explore state space looking for invariant violations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completely automatic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powerful debugging tool (counter</a:t>
            </a:r>
            <a:r>
              <a:rPr lang="en-US" smtClean="0"/>
              <a:t>-examples) </a:t>
            </a:r>
            <a:endParaRPr lang="en-US" dirty="0">
              <a:sym typeface="Wingdings"/>
            </a:endParaRPr>
          </a:p>
          <a:p>
            <a:pPr lvl="1">
              <a:buFont typeface="Wingdings" charset="0"/>
              <a:buChar char="L"/>
            </a:pPr>
            <a:r>
              <a:rPr lang="en-US" dirty="0" smtClean="0">
                <a:sym typeface="Wingdings"/>
              </a:rPr>
              <a:t>s</a:t>
            </a:r>
            <a:r>
              <a:rPr lang="en-US" dirty="0" smtClean="0"/>
              <a:t>tate-space explosion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(Semi-)automated proof: </a:t>
            </a:r>
            <a:r>
              <a:rPr lang="en-US" dirty="0" smtClean="0"/>
              <a:t>based on deduction rules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 </a:t>
            </a:r>
            <a:r>
              <a:rPr lang="en-US" dirty="0"/>
              <a:t>not completely automatic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 </a:t>
            </a:r>
            <a:r>
              <a:rPr lang="en-US" dirty="0"/>
              <a:t>leads to discovery of invariants - deepen understanding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no restrictions on state space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Some references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r>
              <a:rPr lang="en-US" sz="2900" dirty="0" smtClean="0">
                <a:solidFill>
                  <a:srgbClr val="0000FF"/>
                </a:solidFill>
              </a:rPr>
              <a:t>Full introduction to </a:t>
            </a:r>
            <a:r>
              <a:rPr lang="en-US" sz="2900" dirty="0" err="1" smtClean="0">
                <a:solidFill>
                  <a:srgbClr val="0000FF"/>
                </a:solidFill>
              </a:rPr>
              <a:t>modelling</a:t>
            </a:r>
            <a:r>
              <a:rPr lang="en-US" sz="2900" dirty="0" smtClean="0">
                <a:solidFill>
                  <a:srgbClr val="0000FF"/>
                </a:solidFill>
              </a:rPr>
              <a:t> and verification in Event-B, to advanced level (including </a:t>
            </a:r>
            <a:r>
              <a:rPr lang="en-US" sz="2900" dirty="0">
                <a:solidFill>
                  <a:srgbClr val="0000FF"/>
                </a:solidFill>
              </a:rPr>
              <a:t>definition of </a:t>
            </a:r>
            <a:r>
              <a:rPr lang="en-US" sz="2900" dirty="0" smtClean="0">
                <a:solidFill>
                  <a:srgbClr val="0000FF"/>
                </a:solidFill>
              </a:rPr>
              <a:t>proof obligations):</a:t>
            </a:r>
            <a:endParaRPr lang="en-US" sz="2900" dirty="0">
              <a:solidFill>
                <a:srgbClr val="0000FF"/>
              </a:solidFill>
            </a:endParaRPr>
          </a:p>
          <a:p>
            <a:pPr lvl="1" indent="-342900"/>
            <a:r>
              <a:rPr lang="en-US" sz="2900" dirty="0"/>
              <a:t>Jean-Raymond </a:t>
            </a:r>
            <a:r>
              <a:rPr lang="en-US" sz="2900" dirty="0" err="1"/>
              <a:t>Abrial</a:t>
            </a:r>
            <a:r>
              <a:rPr lang="en-US" sz="2900" dirty="0"/>
              <a:t>.   </a:t>
            </a:r>
            <a:r>
              <a:rPr lang="en-US" sz="2900" i="1" dirty="0"/>
              <a:t>Modeling in Event-B: System and Software Engineering. </a:t>
            </a:r>
            <a:r>
              <a:rPr lang="en-US" sz="2900" dirty="0"/>
              <a:t> Cambridge University Press 2010</a:t>
            </a:r>
          </a:p>
          <a:p>
            <a:endParaRPr lang="en-US" sz="2900" dirty="0"/>
          </a:p>
          <a:p>
            <a:r>
              <a:rPr lang="en-US" sz="2800" dirty="0" err="1" smtClean="0"/>
              <a:t>Abrial</a:t>
            </a:r>
            <a:r>
              <a:rPr lang="en-US" sz="2800" dirty="0"/>
              <a:t>, Butler, </a:t>
            </a:r>
            <a:r>
              <a:rPr lang="en-US" sz="2800" dirty="0" err="1"/>
              <a:t>Hallerstede</a:t>
            </a:r>
            <a:r>
              <a:rPr lang="en-US" sz="2800" dirty="0"/>
              <a:t>, Hoang, Mehta and </a:t>
            </a:r>
            <a:r>
              <a:rPr lang="en-US" sz="2800" dirty="0" err="1" smtClean="0"/>
              <a:t>Voisin</a:t>
            </a:r>
            <a:endParaRPr lang="en-US" sz="2800" dirty="0"/>
          </a:p>
          <a:p>
            <a:pPr marL="857250" lvl="1" indent="-457200"/>
            <a:r>
              <a:rPr lang="en-US" i="1" dirty="0">
                <a:solidFill>
                  <a:srgbClr val="0000FF"/>
                </a:solidFill>
              </a:rPr>
              <a:t>Rodin: An Open Toolset for </a:t>
            </a:r>
            <a:r>
              <a:rPr lang="en-US" i="1" dirty="0" err="1">
                <a:solidFill>
                  <a:srgbClr val="0000FF"/>
                </a:solidFill>
              </a:rPr>
              <a:t>Modelling</a:t>
            </a:r>
            <a:r>
              <a:rPr lang="en-US" i="1" dirty="0">
                <a:solidFill>
                  <a:srgbClr val="0000FF"/>
                </a:solidFill>
              </a:rPr>
              <a:t> and Reasoning in Event-B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marL="857250" lvl="1" indent="-457200"/>
            <a:r>
              <a:rPr lang="en-US" dirty="0"/>
              <a:t>International Journal on Software Tools for Technology Transfer (STTT</a:t>
            </a:r>
            <a:r>
              <a:rPr lang="en-US" dirty="0" smtClean="0"/>
              <a:t>), </a:t>
            </a:r>
            <a:r>
              <a:rPr lang="en-US" dirty="0"/>
              <a:t>12 (6</a:t>
            </a:r>
            <a:r>
              <a:rPr lang="en-US" dirty="0" smtClean="0"/>
              <a:t>), 2010.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857250" lvl="1" indent="-457200"/>
            <a:endParaRPr lang="en-US" dirty="0"/>
          </a:p>
          <a:p>
            <a:r>
              <a:rPr lang="en-US" sz="2800" dirty="0" err="1" smtClean="0"/>
              <a:t>Leuschel</a:t>
            </a:r>
            <a:r>
              <a:rPr lang="en-US" sz="2800" dirty="0" smtClean="0"/>
              <a:t> and Butler</a:t>
            </a:r>
            <a:endParaRPr lang="en-US" sz="2800" dirty="0"/>
          </a:p>
          <a:p>
            <a:pPr marL="857250" lvl="1" indent="-457200"/>
            <a:r>
              <a:rPr lang="en-US" dirty="0" err="1">
                <a:solidFill>
                  <a:srgbClr val="0000FF"/>
                </a:solidFill>
              </a:rPr>
              <a:t>ProB</a:t>
            </a:r>
            <a:r>
              <a:rPr lang="en-US" dirty="0">
                <a:solidFill>
                  <a:srgbClr val="0000FF"/>
                </a:solidFill>
              </a:rPr>
              <a:t>: An Automated Analysis Toolset for the B Method.</a:t>
            </a:r>
            <a:r>
              <a:rPr lang="en-US" dirty="0"/>
              <a:t> </a:t>
            </a:r>
            <a:r>
              <a:rPr lang="en-US" i="1" dirty="0"/>
              <a:t>International Journal on Software Tools for Technology Transfer</a:t>
            </a:r>
            <a:r>
              <a:rPr lang="en-US" dirty="0"/>
              <a:t>, 10, (2), 185-</a:t>
            </a:r>
            <a:r>
              <a:rPr lang="en-US" dirty="0" smtClean="0"/>
              <a:t>203, 2008.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Rodin </a:t>
            </a:r>
            <a:r>
              <a:rPr lang="en-GB" dirty="0" smtClean="0">
                <a:solidFill>
                  <a:srgbClr val="0000FF"/>
                </a:solidFill>
              </a:rPr>
              <a:t>and its plug</a:t>
            </a:r>
            <a:r>
              <a:rPr lang="en-GB" dirty="0" smtClean="0">
                <a:solidFill>
                  <a:srgbClr val="0000FF"/>
                </a:solidFill>
              </a:rPr>
              <a:t>-</a:t>
            </a:r>
            <a:r>
              <a:rPr lang="en-GB" dirty="0" smtClean="0">
                <a:solidFill>
                  <a:srgbClr val="0000FF"/>
                </a:solidFill>
              </a:rPr>
              <a:t>ins:   </a:t>
            </a:r>
            <a:br>
              <a:rPr lang="en-GB" dirty="0" smtClean="0">
                <a:solidFill>
                  <a:srgbClr val="0000FF"/>
                </a:solidFill>
              </a:rPr>
            </a:br>
            <a:r>
              <a:rPr lang="en-GB" sz="3600" dirty="0" smtClean="0">
                <a:solidFill>
                  <a:srgbClr val="0000FF"/>
                </a:solidFill>
              </a:rPr>
              <a:t>read about and install via </a:t>
            </a:r>
            <a:r>
              <a:rPr lang="en-US" sz="3600" dirty="0" err="1" smtClean="0"/>
              <a:t>www</a:t>
            </a:r>
            <a:r>
              <a:rPr lang="en-US" sz="3600" dirty="0" err="1"/>
              <a:t>.event-</a:t>
            </a:r>
            <a:r>
              <a:rPr lang="en-US" sz="3600" dirty="0" err="1" smtClean="0"/>
              <a:t>b.org</a:t>
            </a:r>
            <a:endParaRPr 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dirty="0" err="1" smtClean="0">
                <a:ea typeface="+mn-ea"/>
                <a:cs typeface="+mn-cs"/>
              </a:rPr>
              <a:t>ProB</a:t>
            </a:r>
            <a:r>
              <a:rPr lang="en-GB" dirty="0" smtClean="0">
                <a:ea typeface="+mn-ea"/>
                <a:cs typeface="+mn-cs"/>
              </a:rPr>
              <a:t> model checker: </a:t>
            </a:r>
            <a:endParaRPr lang="en-GB" dirty="0"/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consistency and refinement checking</a:t>
            </a:r>
          </a:p>
          <a:p>
            <a:pPr>
              <a:defRPr/>
            </a:pPr>
            <a:r>
              <a:rPr lang="en-GB" dirty="0" smtClean="0"/>
              <a:t>External </a:t>
            </a:r>
            <a:r>
              <a:rPr lang="en-GB" dirty="0" err="1" smtClean="0"/>
              <a:t>provers</a:t>
            </a:r>
            <a:r>
              <a:rPr lang="en-GB" dirty="0" smtClean="0"/>
              <a:t>:</a:t>
            </a:r>
          </a:p>
          <a:p>
            <a:pPr lvl="1">
              <a:defRPr/>
            </a:pPr>
            <a:r>
              <a:rPr lang="en-US" dirty="0" err="1" smtClean="0"/>
              <a:t>AtelierB</a:t>
            </a:r>
            <a:r>
              <a:rPr lang="en-US" dirty="0" smtClean="0"/>
              <a:t> </a:t>
            </a:r>
            <a:r>
              <a:rPr lang="en-US" dirty="0"/>
              <a:t>plug-in for Rodin (</a:t>
            </a:r>
            <a:r>
              <a:rPr lang="en-US" dirty="0" err="1"/>
              <a:t>ClearSy</a:t>
            </a:r>
            <a:r>
              <a:rPr lang="en-US" dirty="0"/>
              <a:t>, FR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SMT </a:t>
            </a:r>
            <a:r>
              <a:rPr lang="en-US" dirty="0"/>
              <a:t>plug-in (</a:t>
            </a:r>
            <a:r>
              <a:rPr lang="en-US" dirty="0" err="1"/>
              <a:t>Systerel</a:t>
            </a:r>
            <a:r>
              <a:rPr lang="en-US" dirty="0"/>
              <a:t>, FR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Isabelle </a:t>
            </a:r>
            <a:r>
              <a:rPr lang="en-US" dirty="0"/>
              <a:t>plug-in (</a:t>
            </a:r>
            <a:r>
              <a:rPr lang="en-US" dirty="0" err="1"/>
              <a:t>Schmalz</a:t>
            </a:r>
            <a:r>
              <a:rPr lang="en-US" dirty="0"/>
              <a:t>, ETHZ</a:t>
            </a:r>
            <a:r>
              <a:rPr lang="en-US" dirty="0" smtClean="0"/>
              <a:t>)</a:t>
            </a:r>
            <a:endParaRPr lang="en-GB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Theory plug-in – user-defined mathematical theories</a:t>
            </a: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UML-B: Linking </a:t>
            </a:r>
            <a:r>
              <a:rPr lang="en-GB" dirty="0">
                <a:solidFill>
                  <a:srgbClr val="000000"/>
                </a:solidFill>
              </a:rPr>
              <a:t>UML and Event-B     </a:t>
            </a:r>
          </a:p>
          <a:p>
            <a:pPr>
              <a:defRPr/>
            </a:pPr>
            <a:r>
              <a:rPr lang="en-GB" dirty="0" smtClean="0">
                <a:ea typeface="+mn-ea"/>
                <a:cs typeface="+mn-cs"/>
              </a:rPr>
              <a:t>Graphical model animation</a:t>
            </a:r>
          </a:p>
          <a:p>
            <a:pPr lvl="1">
              <a:defRPr/>
            </a:pPr>
            <a:r>
              <a:rPr lang="en-GB" dirty="0" err="1" smtClean="0"/>
              <a:t>ProB</a:t>
            </a:r>
            <a:r>
              <a:rPr lang="en-GB" dirty="0" smtClean="0"/>
              <a:t>, </a:t>
            </a:r>
            <a:r>
              <a:rPr lang="en-GB" dirty="0" err="1" smtClean="0"/>
              <a:t>AnimB</a:t>
            </a:r>
            <a:r>
              <a:rPr lang="en-GB" dirty="0" smtClean="0"/>
              <a:t>, B-Motion Studio</a:t>
            </a:r>
            <a:endParaRPr lang="en-GB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GB" dirty="0" smtClean="0">
                <a:ea typeface="+mn-ea"/>
                <a:cs typeface="+mn-cs"/>
              </a:rPr>
              <a:t>Requirements management (</a:t>
            </a:r>
            <a:r>
              <a:rPr lang="en-GB" dirty="0" err="1" smtClean="0">
                <a:ea typeface="+mn-ea"/>
                <a:cs typeface="+mn-cs"/>
              </a:rPr>
              <a:t>ProR</a:t>
            </a:r>
            <a:r>
              <a:rPr lang="en-GB" dirty="0" smtClean="0">
                <a:ea typeface="+mn-ea"/>
                <a:cs typeface="+mn-cs"/>
              </a:rPr>
              <a:t>)</a:t>
            </a:r>
          </a:p>
          <a:p>
            <a:pPr>
              <a:defRPr/>
            </a:pPr>
            <a:r>
              <a:rPr lang="en-GB" dirty="0" smtClean="0"/>
              <a:t>Team-based development</a:t>
            </a:r>
            <a:endParaRPr lang="en-GB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GB" dirty="0" smtClean="0"/>
              <a:t>Decomposition</a:t>
            </a:r>
          </a:p>
          <a:p>
            <a:pPr>
              <a:defRPr/>
            </a:pPr>
            <a:r>
              <a:rPr lang="en-GB" dirty="0"/>
              <a:t>Code generation</a:t>
            </a:r>
          </a:p>
          <a:p>
            <a:pPr>
              <a:defRPr/>
            </a:pPr>
            <a:r>
              <a:rPr lang="en-GB" dirty="0" smtClean="0"/>
              <a:t>…</a:t>
            </a:r>
            <a:endParaRPr lang="en-GB" dirty="0" smtClean="0"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Abstraction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 purpose is to provide some </a:t>
            </a:r>
            <a:r>
              <a:rPr lang="en-US" dirty="0" smtClean="0">
                <a:solidFill>
                  <a:srgbClr val="0000FF"/>
                </a:solidFill>
              </a:rPr>
              <a:t>service</a:t>
            </a:r>
            <a:r>
              <a:rPr lang="en-US" dirty="0" smtClean="0"/>
              <a:t>, then </a:t>
            </a:r>
          </a:p>
          <a:p>
            <a:pPr lvl="1"/>
            <a:r>
              <a:rPr lang="en-US" dirty="0" smtClean="0"/>
              <a:t>model </a:t>
            </a:r>
            <a:r>
              <a:rPr lang="en-US" dirty="0" smtClean="0">
                <a:solidFill>
                  <a:srgbClr val="0000FF"/>
                </a:solidFill>
              </a:rPr>
              <a:t>what</a:t>
            </a:r>
            <a:r>
              <a:rPr lang="en-US" dirty="0" smtClean="0"/>
              <a:t> a system does from the perspective of the service users </a:t>
            </a:r>
          </a:p>
          <a:p>
            <a:pPr lvl="1"/>
            <a:r>
              <a:rPr lang="en-US" dirty="0" smtClean="0"/>
              <a:t>‘users’ might be computing agents as well as humans. </a:t>
            </a:r>
          </a:p>
          <a:p>
            <a:endParaRPr lang="en-US" dirty="0"/>
          </a:p>
          <a:p>
            <a:r>
              <a:rPr lang="en-US" dirty="0" smtClean="0"/>
              <a:t>If the purpose is to </a:t>
            </a:r>
            <a:r>
              <a:rPr lang="en-US" dirty="0" smtClean="0">
                <a:solidFill>
                  <a:srgbClr val="0000FF"/>
                </a:solidFill>
              </a:rPr>
              <a:t>control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monitor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</a:rPr>
              <a:t>protect </a:t>
            </a:r>
            <a:r>
              <a:rPr lang="en-US" dirty="0" smtClean="0"/>
              <a:t>some </a:t>
            </a:r>
            <a:r>
              <a:rPr lang="en-US" dirty="0" smtClean="0">
                <a:solidFill>
                  <a:srgbClr val="0000FF"/>
                </a:solidFill>
              </a:rPr>
              <a:t>phenomenon</a:t>
            </a:r>
            <a:r>
              <a:rPr lang="en-US" dirty="0" smtClean="0"/>
              <a:t>, then </a:t>
            </a:r>
          </a:p>
          <a:p>
            <a:pPr lvl="1"/>
            <a:r>
              <a:rPr lang="en-US" dirty="0" smtClean="0"/>
              <a:t>the abstraction should </a:t>
            </a:r>
            <a:r>
              <a:rPr lang="en-US" dirty="0" smtClean="0">
                <a:solidFill>
                  <a:srgbClr val="0000FF"/>
                </a:solidFill>
              </a:rPr>
              <a:t>focus</a:t>
            </a:r>
            <a:r>
              <a:rPr lang="en-US" dirty="0" smtClean="0"/>
              <a:t> on those phenomenon 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what </a:t>
            </a:r>
            <a:r>
              <a:rPr lang="en-US" dirty="0" smtClean="0"/>
              <a:t>way should they be controlled, monitored or protected?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Refinement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Refinement is a process of </a:t>
            </a:r>
            <a:r>
              <a:rPr lang="en-US" dirty="0" smtClean="0">
                <a:solidFill>
                  <a:srgbClr val="0000FF"/>
                </a:solidFill>
              </a:rPr>
              <a:t>enriching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</a:rPr>
              <a:t>modifying </a:t>
            </a:r>
            <a:r>
              <a:rPr lang="en-US" dirty="0" smtClean="0"/>
              <a:t>a model in order to </a:t>
            </a:r>
          </a:p>
          <a:p>
            <a:pPr lvl="1"/>
            <a:r>
              <a:rPr lang="en-US" sz="3100" dirty="0" smtClean="0">
                <a:solidFill>
                  <a:srgbClr val="0000FF"/>
                </a:solidFill>
              </a:rPr>
              <a:t>augment </a:t>
            </a:r>
            <a:r>
              <a:rPr lang="en-US" sz="3100" dirty="0" smtClean="0"/>
              <a:t>the functionality being </a:t>
            </a:r>
            <a:r>
              <a:rPr lang="en-US" sz="3100" dirty="0" err="1" smtClean="0"/>
              <a:t>modelled</a:t>
            </a:r>
            <a:r>
              <a:rPr lang="en-US" sz="3100" dirty="0" smtClean="0"/>
              <a:t>, </a:t>
            </a:r>
            <a:r>
              <a:rPr lang="en-US" sz="3100" dirty="0" smtClean="0">
                <a:solidFill>
                  <a:srgbClr val="0000FF"/>
                </a:solidFill>
              </a:rPr>
              <a:t>or </a:t>
            </a:r>
          </a:p>
          <a:p>
            <a:pPr lvl="1"/>
            <a:r>
              <a:rPr lang="en-US" sz="3100" dirty="0" smtClean="0">
                <a:solidFill>
                  <a:srgbClr val="0000FF"/>
                </a:solidFill>
              </a:rPr>
              <a:t>explain </a:t>
            </a:r>
            <a:r>
              <a:rPr lang="en-US" sz="3100" dirty="0" smtClean="0"/>
              <a:t>how some purpose is achieved </a:t>
            </a:r>
          </a:p>
          <a:p>
            <a:pPr lvl="1"/>
            <a:endParaRPr lang="en-US" dirty="0" smtClean="0"/>
          </a:p>
          <a:p>
            <a:r>
              <a:rPr lang="en-US" dirty="0"/>
              <a:t>Facilitates abstraction: we can </a:t>
            </a:r>
            <a:r>
              <a:rPr lang="en-US" dirty="0">
                <a:solidFill>
                  <a:srgbClr val="0000FF"/>
                </a:solidFill>
              </a:rPr>
              <a:t>postpone </a:t>
            </a:r>
            <a:r>
              <a:rPr lang="en-US" dirty="0"/>
              <a:t>treatment of some system features </a:t>
            </a:r>
            <a:r>
              <a:rPr lang="en-US" dirty="0">
                <a:solidFill>
                  <a:srgbClr val="0000FF"/>
                </a:solidFill>
              </a:rPr>
              <a:t>to later </a:t>
            </a:r>
            <a:r>
              <a:rPr lang="en-US" dirty="0"/>
              <a:t>reﬁnement steps </a:t>
            </a:r>
          </a:p>
          <a:p>
            <a:endParaRPr lang="en-US" dirty="0"/>
          </a:p>
          <a:p>
            <a:r>
              <a:rPr lang="en-US" dirty="0"/>
              <a:t>Event-B provides a notion of </a:t>
            </a:r>
            <a:r>
              <a:rPr lang="en-US" dirty="0">
                <a:solidFill>
                  <a:srgbClr val="0000FF"/>
                </a:solidFill>
              </a:rPr>
              <a:t>consistency </a:t>
            </a:r>
            <a:r>
              <a:rPr lang="en-US" dirty="0"/>
              <a:t>of a reﬁnement: </a:t>
            </a:r>
          </a:p>
          <a:p>
            <a:pPr lvl="1"/>
            <a:r>
              <a:rPr lang="en-US" sz="3100" dirty="0"/>
              <a:t>U</a:t>
            </a:r>
            <a:r>
              <a:rPr lang="en-US" sz="3100" dirty="0" smtClean="0"/>
              <a:t>se </a:t>
            </a:r>
            <a:r>
              <a:rPr lang="en-US" sz="3100" dirty="0"/>
              <a:t>proof to </a:t>
            </a:r>
            <a:r>
              <a:rPr lang="en-US" sz="3100" dirty="0">
                <a:solidFill>
                  <a:srgbClr val="0000FF"/>
                </a:solidFill>
              </a:rPr>
              <a:t>verify the consistency </a:t>
            </a:r>
            <a:r>
              <a:rPr lang="en-US" sz="3100" dirty="0"/>
              <a:t>of a reﬁnement step </a:t>
            </a:r>
          </a:p>
          <a:p>
            <a:pPr lvl="1"/>
            <a:r>
              <a:rPr lang="en-US" sz="3100" dirty="0">
                <a:solidFill>
                  <a:srgbClr val="0000FF"/>
                </a:solidFill>
              </a:rPr>
              <a:t>Failing proof </a:t>
            </a:r>
            <a:r>
              <a:rPr lang="en-US" sz="3100" dirty="0"/>
              <a:t>can help us identify </a:t>
            </a:r>
            <a:r>
              <a:rPr lang="en-US" sz="3100" dirty="0" smtClean="0">
                <a:solidFill>
                  <a:srgbClr val="0000FF"/>
                </a:solidFill>
              </a:rPr>
              <a:t>inconsistencies </a:t>
            </a:r>
            <a:endParaRPr lang="en-US" sz="31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Validation and verification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6370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Requirements validation: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The extent to which (informal) requirements satisfy the needs of the stakeholders</a:t>
            </a:r>
          </a:p>
          <a:p>
            <a:pPr lvl="1"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Model validation: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extent to which </a:t>
            </a:r>
            <a:r>
              <a:rPr lang="en-GB" dirty="0" smtClean="0"/>
              <a:t>(formal) model accurately captures the </a:t>
            </a:r>
            <a:r>
              <a:rPr lang="en-GB" dirty="0"/>
              <a:t>(informal) </a:t>
            </a:r>
            <a:r>
              <a:rPr lang="en-GB" dirty="0" smtClean="0"/>
              <a:t>requirements</a:t>
            </a:r>
          </a:p>
          <a:p>
            <a:pPr lvl="1"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00FF"/>
                </a:solidFill>
              </a:rPr>
              <a:t>Model verification: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</a:rPr>
              <a:t>The extent to which a model correctly maintains invariants or refines another (more abstract) model</a:t>
            </a:r>
          </a:p>
          <a:p>
            <a:pPr lvl="2">
              <a:lnSpc>
                <a:spcPct val="90000"/>
              </a:lnSpc>
            </a:pPr>
            <a:r>
              <a:rPr lang="en-GB" sz="2800" dirty="0" smtClean="0">
                <a:solidFill>
                  <a:srgbClr val="000000"/>
                </a:solidFill>
              </a:rPr>
              <a:t>Measured, e.g., by degree of validity of proof obligations</a:t>
            </a:r>
          </a:p>
          <a:p>
            <a:pPr>
              <a:lnSpc>
                <a:spcPct val="90000"/>
              </a:lnSpc>
            </a:pPr>
            <a:endParaRPr lang="en-GB" sz="3600" dirty="0" smtClean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Event-B verification and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9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Event-B </a:t>
            </a:r>
            <a:r>
              <a:rPr lang="en-US" dirty="0" err="1" smtClean="0">
                <a:solidFill>
                  <a:srgbClr val="0000FF"/>
                </a:solidFill>
              </a:rPr>
              <a:t>modelling</a:t>
            </a:r>
            <a:r>
              <a:rPr lang="en-US" dirty="0" smtClean="0">
                <a:solidFill>
                  <a:srgbClr val="0000FF"/>
                </a:solidFill>
              </a:rPr>
              <a:t> components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65313" y="1785938"/>
            <a:ext cx="4895850" cy="1584325"/>
            <a:chOff x="1981200" y="1890713"/>
            <a:chExt cx="4895850" cy="1584325"/>
          </a:xfrm>
        </p:grpSpPr>
        <p:sp>
          <p:nvSpPr>
            <p:cNvPr id="4" name="Rectangle 18"/>
            <p:cNvSpPr>
              <a:spLocks noChangeArrowheads="1"/>
            </p:cNvSpPr>
            <p:nvPr/>
          </p:nvSpPr>
          <p:spPr bwMode="auto">
            <a:xfrm>
              <a:off x="1981200" y="1890713"/>
              <a:ext cx="1944688" cy="158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5184775" y="1890713"/>
              <a:ext cx="1692275" cy="158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5149850" y="1985963"/>
              <a:ext cx="14268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rgbClr val="0033CC"/>
                  </a:solidFill>
                  <a:latin typeface="Brave Sans Mono" charset="0"/>
                </a:rPr>
                <a:t>context</a:t>
              </a:r>
              <a:r>
                <a:rPr lang="en-GB" dirty="0"/>
                <a:t> </a:t>
              </a:r>
              <a:r>
                <a:rPr lang="en-GB" dirty="0" smtClean="0"/>
                <a:t> </a:t>
              </a:r>
              <a:r>
                <a:rPr lang="en-GB" i="1" dirty="0" err="1" smtClean="0"/>
                <a:t>ctx</a:t>
              </a:r>
              <a:endParaRPr lang="en-GB" i="1" dirty="0"/>
            </a:p>
          </p:txBody>
        </p:sp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2089150" y="1927225"/>
              <a:ext cx="1909284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rgbClr val="0033CC"/>
                  </a:solidFill>
                  <a:latin typeface="Brave Sans Mono" charset="0"/>
                </a:rPr>
                <a:t>machine</a:t>
              </a:r>
              <a:r>
                <a:rPr lang="en-GB" dirty="0"/>
                <a:t> </a:t>
              </a:r>
              <a:r>
                <a:rPr lang="en-GB" dirty="0" smtClean="0"/>
                <a:t> </a:t>
              </a:r>
              <a:r>
                <a:rPr lang="en-GB" i="1" dirty="0" smtClean="0"/>
                <a:t>m</a:t>
              </a:r>
              <a:endParaRPr lang="en-GB" i="1" dirty="0"/>
            </a:p>
            <a:p>
              <a:endParaRPr lang="en-GB" i="1" dirty="0"/>
            </a:p>
            <a:p>
              <a:r>
                <a:rPr lang="en-GB" b="1" dirty="0">
                  <a:solidFill>
                    <a:srgbClr val="0033CC"/>
                  </a:solidFill>
                  <a:latin typeface="Brave Sans Mono" charset="0"/>
                </a:rPr>
                <a:t>variables</a:t>
              </a:r>
              <a:r>
                <a:rPr lang="en-GB" dirty="0"/>
                <a:t> </a:t>
              </a:r>
              <a:r>
                <a:rPr lang="en-GB" dirty="0" smtClean="0"/>
                <a:t> </a:t>
              </a:r>
              <a:r>
                <a:rPr lang="en-GB" i="1" dirty="0" smtClean="0"/>
                <a:t>v</a:t>
              </a:r>
              <a:endParaRPr lang="en-GB" i="1" dirty="0"/>
            </a:p>
            <a:p>
              <a:r>
                <a:rPr lang="en-GB" b="1" dirty="0">
                  <a:solidFill>
                    <a:srgbClr val="0033CC"/>
                  </a:solidFill>
                  <a:latin typeface="Brave Sans Mono" charset="0"/>
                </a:rPr>
                <a:t>i</a:t>
              </a:r>
              <a:r>
                <a:rPr lang="en-GB" b="1" dirty="0" smtClean="0">
                  <a:solidFill>
                    <a:srgbClr val="0033CC"/>
                  </a:solidFill>
                  <a:latin typeface="Brave Sans Mono" charset="0"/>
                </a:rPr>
                <a:t>nvariants </a:t>
              </a:r>
              <a:r>
                <a:rPr lang="en-GB" dirty="0" smtClean="0"/>
                <a:t> </a:t>
              </a:r>
              <a:r>
                <a:rPr lang="en-GB" i="1" dirty="0" smtClean="0"/>
                <a:t>I</a:t>
              </a:r>
              <a:endParaRPr lang="en-GB" i="1" dirty="0"/>
            </a:p>
            <a:p>
              <a:r>
                <a:rPr lang="en-GB" b="1" dirty="0">
                  <a:solidFill>
                    <a:srgbClr val="0033CC"/>
                  </a:solidFill>
                  <a:latin typeface="Brave Sans Mono" charset="0"/>
                </a:rPr>
                <a:t>e</a:t>
              </a:r>
              <a:r>
                <a:rPr lang="en-GB" b="1" dirty="0" smtClean="0">
                  <a:solidFill>
                    <a:srgbClr val="0033CC"/>
                  </a:solidFill>
                  <a:latin typeface="Brave Sans Mono" charset="0"/>
                </a:rPr>
                <a:t>vents </a:t>
              </a:r>
              <a:r>
                <a:rPr lang="en-GB" dirty="0" smtClean="0"/>
                <a:t> </a:t>
              </a:r>
              <a:r>
                <a:rPr lang="en-GB" i="1" dirty="0" smtClean="0"/>
                <a:t>e1, e2, …</a:t>
              </a:r>
              <a:endParaRPr lang="en-GB" i="1" dirty="0"/>
            </a:p>
          </p:txBody>
        </p:sp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>
              <a:off x="5184775" y="2454275"/>
              <a:ext cx="1518965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rgbClr val="0033CC"/>
                  </a:solidFill>
                  <a:latin typeface="Brave Sans Mono" charset="0"/>
                </a:rPr>
                <a:t>sets</a:t>
              </a:r>
              <a:r>
                <a:rPr lang="en-GB" dirty="0"/>
                <a:t> </a:t>
              </a:r>
              <a:r>
                <a:rPr lang="en-GB" dirty="0" smtClean="0"/>
                <a:t> </a:t>
              </a:r>
              <a:r>
                <a:rPr lang="en-GB" i="1" dirty="0" smtClean="0"/>
                <a:t>s</a:t>
              </a:r>
              <a:endParaRPr lang="en-GB" i="1" dirty="0"/>
            </a:p>
            <a:p>
              <a:r>
                <a:rPr lang="en-GB" b="1" dirty="0">
                  <a:solidFill>
                    <a:srgbClr val="0033CC"/>
                  </a:solidFill>
                  <a:latin typeface="Brave Sans Mono" charset="0"/>
                </a:rPr>
                <a:t>constants</a:t>
              </a:r>
              <a:r>
                <a:rPr lang="en-GB" dirty="0"/>
                <a:t> </a:t>
              </a:r>
              <a:r>
                <a:rPr lang="en-GB" dirty="0" smtClean="0"/>
                <a:t> </a:t>
              </a:r>
              <a:r>
                <a:rPr lang="en-GB" i="1" dirty="0" smtClean="0"/>
                <a:t>c</a:t>
              </a:r>
              <a:endParaRPr lang="en-GB" i="1" dirty="0"/>
            </a:p>
            <a:p>
              <a:r>
                <a:rPr lang="en-GB" b="1" dirty="0">
                  <a:solidFill>
                    <a:srgbClr val="0033CC"/>
                  </a:solidFill>
                  <a:latin typeface="Brave Sans Mono" charset="0"/>
                </a:rPr>
                <a:t>a</a:t>
              </a:r>
              <a:r>
                <a:rPr lang="en-GB" b="1" dirty="0" smtClean="0">
                  <a:solidFill>
                    <a:srgbClr val="0033CC"/>
                  </a:solidFill>
                  <a:latin typeface="Brave Sans Mono" charset="0"/>
                </a:rPr>
                <a:t>xioms </a:t>
              </a:r>
              <a:r>
                <a:rPr lang="en-GB" dirty="0" smtClean="0"/>
                <a:t> </a:t>
              </a:r>
              <a:r>
                <a:rPr lang="en-GB" i="1" dirty="0"/>
                <a:t>x</a:t>
              </a:r>
            </a:p>
          </p:txBody>
        </p:sp>
        <p:cxnSp>
          <p:nvCxnSpPr>
            <p:cNvPr id="9" name="AutoShape 27"/>
            <p:cNvCxnSpPr>
              <a:cxnSpLocks noChangeShapeType="1"/>
              <a:stCxn id="4" idx="3"/>
              <a:endCxn id="5" idx="1"/>
            </p:cNvCxnSpPr>
            <p:nvPr/>
          </p:nvCxnSpPr>
          <p:spPr bwMode="auto">
            <a:xfrm>
              <a:off x="3925888" y="2682875"/>
              <a:ext cx="12588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4227513" y="2306638"/>
              <a:ext cx="60124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rgbClr val="0000FF"/>
                  </a:solidFill>
                </a:rPr>
                <a:t>sees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07704" y="4047257"/>
            <a:ext cx="5083187" cy="2478087"/>
            <a:chOff x="1907704" y="4047257"/>
            <a:chExt cx="5083187" cy="2478087"/>
          </a:xfrm>
        </p:grpSpPr>
        <p:grpSp>
          <p:nvGrpSpPr>
            <p:cNvPr id="3" name="Group 2"/>
            <p:cNvGrpSpPr/>
            <p:nvPr/>
          </p:nvGrpSpPr>
          <p:grpSpPr>
            <a:xfrm>
              <a:off x="1907704" y="4047257"/>
              <a:ext cx="5083187" cy="2478087"/>
              <a:chOff x="1907704" y="4047257"/>
              <a:chExt cx="5083187" cy="2478087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2034704" y="4155207"/>
                <a:ext cx="1512887" cy="576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5166841" y="4155207"/>
                <a:ext cx="1368425" cy="576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AutoShape 8"/>
              <p:cNvCxnSpPr>
                <a:cxnSpLocks noChangeShapeType="1"/>
                <a:stCxn id="13" idx="3"/>
                <a:endCxn id="14" idx="1"/>
              </p:cNvCxnSpPr>
              <p:nvPr/>
            </p:nvCxnSpPr>
            <p:spPr bwMode="auto">
              <a:xfrm>
                <a:off x="3547591" y="4444132"/>
                <a:ext cx="161925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3979391" y="4047257"/>
                <a:ext cx="60124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rgbClr val="0033CC"/>
                    </a:solidFill>
                  </a:rPr>
                  <a:t>sees</a:t>
                </a:r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2107729" y="4256807"/>
                <a:ext cx="14287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rgbClr val="0033CC"/>
                    </a:solidFill>
                  </a:rPr>
                  <a:t>machine</a:t>
                </a:r>
                <a:r>
                  <a:rPr lang="en-GB" dirty="0"/>
                  <a:t> </a:t>
                </a:r>
                <a:r>
                  <a:rPr lang="en-GB" dirty="0" smtClean="0"/>
                  <a:t> m1</a:t>
                </a:r>
                <a:endParaRPr lang="en-GB" dirty="0"/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5223991" y="4256807"/>
                <a:ext cx="12255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rgbClr val="0033CC"/>
                    </a:solidFill>
                  </a:rPr>
                  <a:t>context</a:t>
                </a:r>
                <a:r>
                  <a:rPr lang="en-GB" dirty="0"/>
                  <a:t> </a:t>
                </a:r>
                <a:r>
                  <a:rPr lang="en-GB" dirty="0" smtClean="0"/>
                  <a:t> c1</a:t>
                </a:r>
                <a:endParaRPr lang="en-GB" dirty="0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034704" y="5949082"/>
                <a:ext cx="1512887" cy="576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5166841" y="5949082"/>
                <a:ext cx="1368425" cy="576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AutoShape 16"/>
              <p:cNvCxnSpPr>
                <a:cxnSpLocks noChangeShapeType="1"/>
                <a:stCxn id="19" idx="3"/>
                <a:endCxn id="20" idx="1"/>
              </p:cNvCxnSpPr>
              <p:nvPr/>
            </p:nvCxnSpPr>
            <p:spPr bwMode="auto">
              <a:xfrm>
                <a:off x="3547591" y="6238007"/>
                <a:ext cx="161925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4050829" y="5847482"/>
                <a:ext cx="60124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rgbClr val="0033CC"/>
                    </a:solidFill>
                  </a:rPr>
                  <a:t>sees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2107729" y="6050682"/>
                <a:ext cx="14287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rgbClr val="0033CC"/>
                    </a:solidFill>
                  </a:rPr>
                  <a:t>machine</a:t>
                </a:r>
                <a:r>
                  <a:rPr lang="en-GB" dirty="0"/>
                  <a:t> </a:t>
                </a:r>
                <a:r>
                  <a:rPr lang="en-GB" dirty="0" smtClean="0"/>
                  <a:t> m2</a:t>
                </a:r>
                <a:endParaRPr lang="en-GB" dirty="0"/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5203354" y="6057032"/>
                <a:ext cx="12255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rgbClr val="0033CC"/>
                    </a:solidFill>
                  </a:rPr>
                  <a:t>context</a:t>
                </a:r>
                <a:r>
                  <a:rPr lang="en-GB" dirty="0"/>
                  <a:t> </a:t>
                </a:r>
                <a:r>
                  <a:rPr lang="en-GB" dirty="0" smtClean="0"/>
                  <a:t> c2</a:t>
                </a:r>
                <a:endParaRPr lang="en-GB" dirty="0"/>
              </a:p>
            </p:txBody>
          </p:sp>
          <p:cxnSp>
            <p:nvCxnSpPr>
              <p:cNvPr id="25" name="AutoShape 20"/>
              <p:cNvCxnSpPr>
                <a:cxnSpLocks noChangeShapeType="1"/>
                <a:stCxn id="19" idx="0"/>
                <a:endCxn id="13" idx="2"/>
              </p:cNvCxnSpPr>
              <p:nvPr/>
            </p:nvCxnSpPr>
            <p:spPr bwMode="auto">
              <a:xfrm flipV="1">
                <a:off x="2791148" y="4731469"/>
                <a:ext cx="0" cy="12176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AutoShape 21"/>
              <p:cNvCxnSpPr>
                <a:cxnSpLocks noChangeShapeType="1"/>
                <a:stCxn id="20" idx="0"/>
                <a:endCxn id="14" idx="2"/>
              </p:cNvCxnSpPr>
              <p:nvPr/>
            </p:nvCxnSpPr>
            <p:spPr bwMode="auto">
              <a:xfrm flipV="1">
                <a:off x="5851054" y="4731469"/>
                <a:ext cx="0" cy="12176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907704" y="5183907"/>
                <a:ext cx="8699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rgbClr val="0033CC"/>
                    </a:solidFill>
                  </a:rPr>
                  <a:t>refines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6047904" y="5183907"/>
                <a:ext cx="94298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rgbClr val="0033CC"/>
                    </a:solidFill>
                  </a:rPr>
                  <a:t>extends</a:t>
                </a:r>
              </a:p>
            </p:txBody>
          </p:sp>
        </p:grpSp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 flipV="1">
              <a:off x="3547592" y="4731469"/>
              <a:ext cx="1619249" cy="1217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1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Event structure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E</a:t>
            </a:r>
            <a:r>
              <a:rPr lang="en-US" dirty="0" smtClean="0">
                <a:solidFill>
                  <a:srgbClr val="000000"/>
                </a:solidFill>
              </a:rPr>
              <a:t> =</a:t>
            </a:r>
            <a:r>
              <a:rPr lang="en-US" dirty="0" smtClean="0">
                <a:solidFill>
                  <a:srgbClr val="0000FF"/>
                </a:solidFill>
              </a:rPr>
              <a:t>								\\  event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any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x1, x2, …				\\  event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where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G1						\\	 event guards (predicates)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00FF"/>
                </a:solidFill>
              </a:rPr>
              <a:t>G2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…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	then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v1 := exp1			\\ event actions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FF"/>
                </a:solidFill>
              </a:rPr>
              <a:t>v2 := exp2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smtClean="0"/>
              <a:t>end 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1st Oct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SAICSIT: Event-B/2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1682</Words>
  <Application>Microsoft Macintosh PowerPoint</Application>
  <PresentationFormat>On-screen Show (4:3)</PresentationFormat>
  <Paragraphs>401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Verification and tools in  Event-B modelling</vt:lpstr>
      <vt:lpstr>Overview</vt:lpstr>
      <vt:lpstr>Problem Abstraction </vt:lpstr>
      <vt:lpstr>Abstraction (continued)</vt:lpstr>
      <vt:lpstr>Refinement </vt:lpstr>
      <vt:lpstr>Validation and verification</vt:lpstr>
      <vt:lpstr>Event-B verification and tools</vt:lpstr>
      <vt:lpstr>Event-B modelling components</vt:lpstr>
      <vt:lpstr>Event structure</vt:lpstr>
      <vt:lpstr>Role of Event Parameters</vt:lpstr>
      <vt:lpstr>Refinement for events</vt:lpstr>
      <vt:lpstr>PowerPoint Presentation</vt:lpstr>
      <vt:lpstr>Proof obligations in Event-B</vt:lpstr>
      <vt:lpstr>Invariant Preservation</vt:lpstr>
      <vt:lpstr>Using Event Parameters</vt:lpstr>
      <vt:lpstr>Example PO from Rodin</vt:lpstr>
      <vt:lpstr>How do we know what to prove?</vt:lpstr>
      <vt:lpstr>PowerPoint Presentation</vt:lpstr>
      <vt:lpstr>Proof and model checking</vt:lpstr>
      <vt:lpstr>Models are created and verified iteratively</vt:lpstr>
      <vt:lpstr>Rodin architecture</vt:lpstr>
      <vt:lpstr>Rodin Architecture</vt:lpstr>
      <vt:lpstr>Differential proving in Rodin</vt:lpstr>
      <vt:lpstr>Rodin Proof Manager (PM)</vt:lpstr>
      <vt:lpstr>Statistics from Flash-based file development in Event-B</vt:lpstr>
      <vt:lpstr>Validation/verification offered by ProB</vt:lpstr>
      <vt:lpstr>ProB</vt:lpstr>
      <vt:lpstr>PowerPoint Presentation</vt:lpstr>
      <vt:lpstr>PowerPoint Presentation</vt:lpstr>
      <vt:lpstr>PowerPoint Presentation</vt:lpstr>
      <vt:lpstr>Rodin Toolset for Event-B</vt:lpstr>
      <vt:lpstr>Rodin Proof Manager (PM)</vt:lpstr>
      <vt:lpstr>Range of Automated Provers</vt:lpstr>
      <vt:lpstr>Supporting model changes</vt:lpstr>
      <vt:lpstr>Proof and model checking</vt:lpstr>
      <vt:lpstr>Some references</vt:lpstr>
      <vt:lpstr>Rodin and its plug-ins:    read about and install via www.event-b.org</vt:lpstr>
      <vt:lpstr>END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Butler</dc:creator>
  <cp:lastModifiedBy>Michael Poppleton</cp:lastModifiedBy>
  <cp:revision>884</cp:revision>
  <dcterms:created xsi:type="dcterms:W3CDTF">2011-03-04T07:27:00Z</dcterms:created>
  <dcterms:modified xsi:type="dcterms:W3CDTF">2012-09-19T11:37:06Z</dcterms:modified>
</cp:coreProperties>
</file>