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37" name="CustomShape 2"/>
          <p:cNvSpPr/>
          <p:nvPr/>
        </p:nvSpPr>
        <p:spPr>
          <a:xfrm>
            <a:off x="685800" y="2130840"/>
            <a:ext cx="7761960" cy="14594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'Avoiding Programming' for Safety Critical Systems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1371600" y="3886560"/>
            <a:ext cx="6390360" cy="1742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10243e"/>
                </a:solidFill>
                <a:latin typeface="Calibri"/>
              </a:rPr>
              <a:t>Andy Edmunds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10243e"/>
                </a:solidFill>
                <a:latin typeface="Calibri"/>
              </a:rPr>
              <a:t>ae2@ecs.soton.ac.uk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66" name="CustomShape 2"/>
          <p:cNvSpPr/>
          <p:nvPr/>
        </p:nvSpPr>
        <p:spPr>
          <a:xfrm>
            <a:off x="133200" y="274680"/>
            <a:ext cx="8219160" cy="441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Preparing for Decomposition</a:t>
            </a:r>
            <a:endParaRPr/>
          </a:p>
        </p:txBody>
      </p:sp>
      <p:sp>
        <p:nvSpPr>
          <p:cNvPr id="67" name="CustomShape 3"/>
          <p:cNvSpPr/>
          <p:nvPr/>
        </p:nvSpPr>
        <p:spPr>
          <a:xfrm>
            <a:off x="3448440" y="1993680"/>
            <a:ext cx="2250360" cy="1195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r>
              <a:rPr lang="en-GB">
                <a:solidFill>
                  <a:srgbClr val="ff0000"/>
                </a:solidFill>
              </a:rPr>
              <a:t>, 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  </a:t>
            </a:r>
            <a:r>
              <a:rPr lang="en-GB">
                <a:solidFill>
                  <a:srgbClr val="ff0000"/>
                </a:solidFill>
              </a:rPr>
              <a:t>A := B</a:t>
            </a:r>
            <a:endParaRPr/>
          </a:p>
        </p:txBody>
      </p:sp>
      <p:sp>
        <p:nvSpPr>
          <p:cNvPr id="68" name="CustomShape 4"/>
          <p:cNvSpPr/>
          <p:nvPr/>
        </p:nvSpPr>
        <p:spPr>
          <a:xfrm>
            <a:off x="1443240" y="4248000"/>
            <a:ext cx="1432080" cy="826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/>
              <a:t>M1</a:t>
            </a:r>
            <a:endParaRPr/>
          </a:p>
        </p:txBody>
      </p:sp>
      <p:sp>
        <p:nvSpPr>
          <p:cNvPr id="69" name="CustomShape 5"/>
          <p:cNvSpPr/>
          <p:nvPr/>
        </p:nvSpPr>
        <p:spPr>
          <a:xfrm>
            <a:off x="6401520" y="4212000"/>
            <a:ext cx="1523520" cy="826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/>
              <a:t>M2</a:t>
            </a:r>
            <a:endParaRPr/>
          </a:p>
        </p:txBody>
      </p:sp>
      <p:sp>
        <p:nvSpPr>
          <p:cNvPr id="70" name="CustomShape 6"/>
          <p:cNvSpPr/>
          <p:nvPr/>
        </p:nvSpPr>
        <p:spPr>
          <a:xfrm>
            <a:off x="1008000" y="4248000"/>
            <a:ext cx="2302560" cy="215856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71" name="CustomShape 7"/>
          <p:cNvSpPr/>
          <p:nvPr/>
        </p:nvSpPr>
        <p:spPr>
          <a:xfrm>
            <a:off x="3893400" y="1116000"/>
            <a:ext cx="1432080" cy="826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/>
              <a:t>M0</a:t>
            </a:r>
            <a:endParaRPr/>
          </a:p>
        </p:txBody>
      </p:sp>
      <p:sp>
        <p:nvSpPr>
          <p:cNvPr id="72" name="CustomShape 8"/>
          <p:cNvSpPr/>
          <p:nvPr/>
        </p:nvSpPr>
        <p:spPr>
          <a:xfrm>
            <a:off x="6012000" y="4212000"/>
            <a:ext cx="2302560" cy="219456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73" name="CustomShape 9"/>
          <p:cNvSpPr/>
          <p:nvPr/>
        </p:nvSpPr>
        <p:spPr>
          <a:xfrm>
            <a:off x="3420000" y="1044000"/>
            <a:ext cx="2302560" cy="219456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74" name="CustomShape 10"/>
          <p:cNvSpPr/>
          <p:nvPr/>
        </p:nvSpPr>
        <p:spPr>
          <a:xfrm>
            <a:off x="1064880" y="5089680"/>
            <a:ext cx="1497600" cy="1195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  </a:t>
            </a:r>
            <a:r>
              <a:rPr lang="en-GB">
                <a:solidFill>
                  <a:srgbClr val="ff0000"/>
                </a:solidFill>
              </a:rPr>
              <a:t>A := ?</a:t>
            </a:r>
            <a:endParaRPr/>
          </a:p>
        </p:txBody>
      </p:sp>
      <p:sp>
        <p:nvSpPr>
          <p:cNvPr id="75" name="CustomShape 11"/>
          <p:cNvSpPr/>
          <p:nvPr/>
        </p:nvSpPr>
        <p:spPr>
          <a:xfrm>
            <a:off x="6104880" y="5089680"/>
            <a:ext cx="1497600" cy="1195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  </a:t>
            </a:r>
            <a:r>
              <a:rPr lang="en-GB">
                <a:solidFill>
                  <a:srgbClr val="ff0000"/>
                </a:solidFill>
              </a:rPr>
              <a:t>? := B</a:t>
            </a:r>
            <a:endParaRPr/>
          </a:p>
        </p:txBody>
      </p:sp>
      <p:sp>
        <p:nvSpPr>
          <p:cNvPr id="76" name="Line 12"/>
          <p:cNvSpPr/>
          <p:nvPr/>
        </p:nvSpPr>
        <p:spPr>
          <a:xfrm>
            <a:off x="1152000" y="2016000"/>
            <a:ext cx="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7" name="CustomShape 13"/>
          <p:cNvSpPr/>
          <p:nvPr/>
        </p:nvSpPr>
        <p:spPr>
          <a:xfrm>
            <a:off x="1183680" y="1938960"/>
            <a:ext cx="1587600" cy="600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Cannot</a:t>
            </a:r>
            <a:endParaRPr/>
          </a:p>
          <a:p>
            <a:r>
              <a:rPr lang="en-GB"/>
              <a:t>Decompose !!</a:t>
            </a:r>
            <a:endParaRPr/>
          </a:p>
        </p:txBody>
      </p:sp>
      <p:sp>
        <p:nvSpPr>
          <p:cNvPr id="78" name="CustomShape 14"/>
          <p:cNvSpPr/>
          <p:nvPr/>
        </p:nvSpPr>
        <p:spPr>
          <a:xfrm>
            <a:off x="648000" y="3888000"/>
            <a:ext cx="7918560" cy="2662560"/>
          </a:xfrm>
          <a:prstGeom prst="rect">
            <a:avLst/>
          </a:prstGeom>
          <a:noFill/>
          <a:ln cap="rnd" w="36000">
            <a:solidFill>
              <a:srgbClr val="808080"/>
            </a:solidFill>
            <a:custDash>
              <a:ds d="-1137704960000" sp="100000"/>
              <a:ds d="-1137704960000" sp="100000"/>
            </a:custDash>
            <a:round/>
          </a:ln>
        </p:spPr>
      </p:sp>
      <p:sp>
        <p:nvSpPr>
          <p:cNvPr id="79" name="CustomShape 15"/>
          <p:cNvSpPr/>
          <p:nvPr/>
        </p:nvSpPr>
        <p:spPr>
          <a:xfrm>
            <a:off x="684000" y="3888000"/>
            <a:ext cx="2206080" cy="344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Composed Machine</a:t>
            </a:r>
            <a:endParaRPr/>
          </a:p>
        </p:txBody>
      </p:sp>
      <p:sp>
        <p:nvSpPr>
          <p:cNvPr id="80" name="Line 16"/>
          <p:cNvSpPr/>
          <p:nvPr/>
        </p:nvSpPr>
        <p:spPr>
          <a:xfrm flipV="1">
            <a:off x="4572000" y="3240000"/>
            <a:ext cx="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1" name="CustomShape 17"/>
          <p:cNvSpPr/>
          <p:nvPr/>
        </p:nvSpPr>
        <p:spPr>
          <a:xfrm>
            <a:off x="4608000" y="3384000"/>
            <a:ext cx="1302480" cy="457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/>
              <a:t>Refines</a:t>
            </a:r>
            <a:endParaRPr/>
          </a:p>
        </p:txBody>
      </p:sp>
      <p:sp>
        <p:nvSpPr>
          <p:cNvPr id="82" name="CustomShape 18"/>
          <p:cNvSpPr/>
          <p:nvPr/>
        </p:nvSpPr>
        <p:spPr>
          <a:xfrm>
            <a:off x="159120" y="862560"/>
            <a:ext cx="3158640" cy="344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A Problematic Decomposition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84" name="CustomShape 2"/>
          <p:cNvSpPr/>
          <p:nvPr/>
        </p:nvSpPr>
        <p:spPr>
          <a:xfrm>
            <a:off x="97200" y="274680"/>
            <a:ext cx="8219160" cy="441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Calibri"/>
              </a:rPr>
              <a:t>Preparing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for Decomposition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3440520" y="1489680"/>
            <a:ext cx="2302200" cy="1564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r>
              <a:rPr lang="en-GB">
                <a:solidFill>
                  <a:srgbClr val="ff0000"/>
                </a:solidFill>
              </a:rPr>
              <a:t>, 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A := </a:t>
            </a:r>
            <a:r>
              <a:rPr b="1" lang="en-GB">
                <a:solidFill>
                  <a:srgbClr val="008000"/>
                </a:solidFill>
              </a:rPr>
              <a:t>p</a:t>
            </a:r>
            <a:endParaRPr/>
          </a:p>
        </p:txBody>
      </p:sp>
      <p:sp>
        <p:nvSpPr>
          <p:cNvPr id="86" name="CustomShape 4"/>
          <p:cNvSpPr/>
          <p:nvPr/>
        </p:nvSpPr>
        <p:spPr>
          <a:xfrm>
            <a:off x="3579480" y="1008000"/>
            <a:ext cx="1983600" cy="457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M1</a:t>
            </a:r>
            <a:endParaRPr/>
          </a:p>
        </p:txBody>
      </p:sp>
      <p:sp>
        <p:nvSpPr>
          <p:cNvPr id="87" name="CustomShape 5"/>
          <p:cNvSpPr/>
          <p:nvPr/>
        </p:nvSpPr>
        <p:spPr>
          <a:xfrm>
            <a:off x="3420000" y="936000"/>
            <a:ext cx="2302560" cy="215856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88" name="CustomShape 6"/>
          <p:cNvSpPr/>
          <p:nvPr/>
        </p:nvSpPr>
        <p:spPr>
          <a:xfrm>
            <a:off x="158040" y="899280"/>
            <a:ext cx="2373840" cy="344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Introduce Parameters</a:t>
            </a:r>
            <a:endParaRPr/>
          </a:p>
        </p:txBody>
      </p:sp>
      <p:sp>
        <p:nvSpPr>
          <p:cNvPr id="89" name="CustomShape 7"/>
          <p:cNvSpPr/>
          <p:nvPr/>
        </p:nvSpPr>
        <p:spPr>
          <a:xfrm>
            <a:off x="6323760" y="1086840"/>
            <a:ext cx="1333080" cy="344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Refines M0</a:t>
            </a:r>
            <a:endParaRPr/>
          </a:p>
        </p:txBody>
      </p:sp>
      <p:sp>
        <p:nvSpPr>
          <p:cNvPr id="90" name="CustomShape 8"/>
          <p:cNvSpPr/>
          <p:nvPr/>
        </p:nvSpPr>
        <p:spPr>
          <a:xfrm>
            <a:off x="6480000" y="2808000"/>
            <a:ext cx="1297800" cy="344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Was A := B</a:t>
            </a:r>
            <a:endParaRPr/>
          </a:p>
        </p:txBody>
      </p:sp>
      <p:sp>
        <p:nvSpPr>
          <p:cNvPr id="91" name="Line 9"/>
          <p:cNvSpPr/>
          <p:nvPr/>
        </p:nvSpPr>
        <p:spPr>
          <a:xfrm flipH="1" flipV="1">
            <a:off x="5652000" y="2880000"/>
            <a:ext cx="792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2" name="Line 10"/>
          <p:cNvSpPr/>
          <p:nvPr/>
        </p:nvSpPr>
        <p:spPr>
          <a:xfrm flipH="1">
            <a:off x="5564520" y="1224000"/>
            <a:ext cx="75924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3600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94" name="CustomShape 2"/>
          <p:cNvSpPr/>
          <p:nvPr/>
        </p:nvSpPr>
        <p:spPr>
          <a:xfrm>
            <a:off x="457200" y="274680"/>
            <a:ext cx="8219160" cy="441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A </a:t>
            </a:r>
            <a:r>
              <a:rPr lang="en-GB" sz="4000">
                <a:solidFill>
                  <a:srgbClr val="000000"/>
                </a:solidFill>
                <a:latin typeface="Calibri"/>
              </a:rPr>
              <a:t>Model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of Communication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3440520" y="1489680"/>
            <a:ext cx="2302200" cy="1564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r>
              <a:rPr lang="en-GB">
                <a:solidFill>
                  <a:srgbClr val="ff0000"/>
                </a:solidFill>
              </a:rPr>
              <a:t>, 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A := </a:t>
            </a:r>
            <a:r>
              <a:rPr b="1" lang="en-GB">
                <a:solidFill>
                  <a:srgbClr val="008000"/>
                </a:solidFill>
              </a:rPr>
              <a:t>p</a:t>
            </a:r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1577520" y="3888000"/>
            <a:ext cx="1983600" cy="457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M2</a:t>
            </a:r>
            <a:endParaRPr/>
          </a:p>
        </p:txBody>
      </p:sp>
      <p:sp>
        <p:nvSpPr>
          <p:cNvPr id="97" name="CustomShape 5"/>
          <p:cNvSpPr/>
          <p:nvPr/>
        </p:nvSpPr>
        <p:spPr>
          <a:xfrm>
            <a:off x="5844960" y="3852000"/>
            <a:ext cx="1983600" cy="457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M3</a:t>
            </a:r>
            <a:endParaRPr/>
          </a:p>
        </p:txBody>
      </p:sp>
      <p:sp>
        <p:nvSpPr>
          <p:cNvPr id="98" name="CustomShape 6"/>
          <p:cNvSpPr/>
          <p:nvPr/>
        </p:nvSpPr>
        <p:spPr>
          <a:xfrm>
            <a:off x="1078920" y="3888000"/>
            <a:ext cx="3030480" cy="240660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99" name="CustomShape 7"/>
          <p:cNvSpPr/>
          <p:nvPr/>
        </p:nvSpPr>
        <p:spPr>
          <a:xfrm>
            <a:off x="3579480" y="1008000"/>
            <a:ext cx="1983600" cy="457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M1</a:t>
            </a:r>
            <a:endParaRPr/>
          </a:p>
        </p:txBody>
      </p:sp>
      <p:sp>
        <p:nvSpPr>
          <p:cNvPr id="100" name="CustomShape 8"/>
          <p:cNvSpPr/>
          <p:nvPr/>
        </p:nvSpPr>
        <p:spPr>
          <a:xfrm>
            <a:off x="5289840" y="3852000"/>
            <a:ext cx="3093840" cy="244260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101" name="CustomShape 9"/>
          <p:cNvSpPr/>
          <p:nvPr/>
        </p:nvSpPr>
        <p:spPr>
          <a:xfrm>
            <a:off x="3420000" y="936000"/>
            <a:ext cx="2302560" cy="215856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102" name="CustomShape 10"/>
          <p:cNvSpPr/>
          <p:nvPr/>
        </p:nvSpPr>
        <p:spPr>
          <a:xfrm>
            <a:off x="1056960" y="4369680"/>
            <a:ext cx="3074760" cy="1564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&amp; </a:t>
            </a:r>
            <a:r>
              <a:rPr b="1" lang="en-GB">
                <a:solidFill>
                  <a:srgbClr val="008000"/>
                </a:solidFill>
              </a:rPr>
              <a:t>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A := </a:t>
            </a:r>
            <a:r>
              <a:rPr b="1" lang="en-GB">
                <a:solidFill>
                  <a:srgbClr val="008000"/>
                </a:solidFill>
              </a:rPr>
              <a:t>p</a:t>
            </a:r>
            <a:endParaRPr/>
          </a:p>
        </p:txBody>
      </p:sp>
      <p:sp>
        <p:nvSpPr>
          <p:cNvPr id="103" name="CustomShape 11"/>
          <p:cNvSpPr/>
          <p:nvPr/>
        </p:nvSpPr>
        <p:spPr>
          <a:xfrm>
            <a:off x="5302440" y="4369680"/>
            <a:ext cx="3074760" cy="1564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</a:t>
            </a:r>
            <a:r>
              <a:rPr lang="en-GB">
                <a:solidFill>
                  <a:srgbClr val="000000"/>
                </a:solidFill>
              </a:rPr>
              <a:t>&amp;</a:t>
            </a:r>
            <a:r>
              <a:rPr b="1" lang="en-GB">
                <a:solidFill>
                  <a:srgbClr val="008000"/>
                </a:solidFill>
              </a:rPr>
              <a:t> 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SKIP</a:t>
            </a:r>
            <a:endParaRPr/>
          </a:p>
        </p:txBody>
      </p:sp>
      <p:sp>
        <p:nvSpPr>
          <p:cNvPr id="104" name="Line 12"/>
          <p:cNvSpPr/>
          <p:nvPr/>
        </p:nvSpPr>
        <p:spPr>
          <a:xfrm>
            <a:off x="1152000" y="2016000"/>
            <a:ext cx="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5" name="CustomShape 13"/>
          <p:cNvSpPr/>
          <p:nvPr/>
        </p:nvSpPr>
        <p:spPr>
          <a:xfrm>
            <a:off x="1183680" y="1938960"/>
            <a:ext cx="1395360" cy="344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Decompose</a:t>
            </a:r>
            <a:endParaRPr/>
          </a:p>
        </p:txBody>
      </p:sp>
      <p:sp>
        <p:nvSpPr>
          <p:cNvPr id="106" name="CustomShape 14"/>
          <p:cNvSpPr/>
          <p:nvPr/>
        </p:nvSpPr>
        <p:spPr>
          <a:xfrm>
            <a:off x="648000" y="3528000"/>
            <a:ext cx="7918560" cy="3022560"/>
          </a:xfrm>
          <a:prstGeom prst="rect">
            <a:avLst/>
          </a:prstGeom>
          <a:noFill/>
          <a:ln cap="rnd" w="36000">
            <a:solidFill>
              <a:srgbClr val="808080"/>
            </a:solidFill>
            <a:custDash>
              <a:ds d="-1137704960000" sp="100000"/>
              <a:ds d="-1137704960000" sp="100000"/>
            </a:custDash>
            <a:round/>
          </a:ln>
        </p:spPr>
      </p:sp>
      <p:sp>
        <p:nvSpPr>
          <p:cNvPr id="107" name="CustomShape 15"/>
          <p:cNvSpPr/>
          <p:nvPr/>
        </p:nvSpPr>
        <p:spPr>
          <a:xfrm>
            <a:off x="684000" y="3528000"/>
            <a:ext cx="2206080" cy="344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Composed Machine</a:t>
            </a:r>
            <a:endParaRPr/>
          </a:p>
        </p:txBody>
      </p:sp>
      <p:sp>
        <p:nvSpPr>
          <p:cNvPr id="108" name="Line 16"/>
          <p:cNvSpPr/>
          <p:nvPr/>
        </p:nvSpPr>
        <p:spPr>
          <a:xfrm flipV="1">
            <a:off x="4572000" y="3096000"/>
            <a:ext cx="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9" name="CustomShape 17"/>
          <p:cNvSpPr/>
          <p:nvPr/>
        </p:nvSpPr>
        <p:spPr>
          <a:xfrm>
            <a:off x="5004000" y="3096000"/>
            <a:ext cx="1302480" cy="457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/>
              <a:t>Refines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11" name="CustomShape 2"/>
          <p:cNvSpPr/>
          <p:nvPr/>
        </p:nvSpPr>
        <p:spPr>
          <a:xfrm>
            <a:off x="457200" y="274680"/>
            <a:ext cx="8219160" cy="441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A </a:t>
            </a:r>
            <a:r>
              <a:rPr lang="en-GB" sz="4000">
                <a:solidFill>
                  <a:srgbClr val="000000"/>
                </a:solidFill>
                <a:latin typeface="Calibri"/>
              </a:rPr>
              <a:t>Model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of Communication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577520" y="2016000"/>
            <a:ext cx="1983600" cy="457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M2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844960" y="1980000"/>
            <a:ext cx="1983600" cy="457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M3</a:t>
            </a:r>
            <a:endParaRPr/>
          </a:p>
        </p:txBody>
      </p:sp>
      <p:sp>
        <p:nvSpPr>
          <p:cNvPr id="114" name="CustomShape 5"/>
          <p:cNvSpPr/>
          <p:nvPr/>
        </p:nvSpPr>
        <p:spPr>
          <a:xfrm>
            <a:off x="1078920" y="2016000"/>
            <a:ext cx="3030480" cy="240660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115" name="CustomShape 6"/>
          <p:cNvSpPr/>
          <p:nvPr/>
        </p:nvSpPr>
        <p:spPr>
          <a:xfrm>
            <a:off x="5289840" y="1980000"/>
            <a:ext cx="3093840" cy="244260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116" name="CustomShape 7"/>
          <p:cNvSpPr/>
          <p:nvPr/>
        </p:nvSpPr>
        <p:spPr>
          <a:xfrm>
            <a:off x="1056960" y="2497680"/>
            <a:ext cx="3074760" cy="1564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p?</a:t>
            </a:r>
            <a:r>
              <a:rPr lang="en-GB">
                <a:solidFill>
                  <a:srgbClr val="008000"/>
                </a:solidFill>
              </a:rPr>
              <a:t>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&amp; </a:t>
            </a:r>
            <a:r>
              <a:rPr b="1" lang="en-GB">
                <a:solidFill>
                  <a:srgbClr val="008000"/>
                </a:solidFill>
              </a:rPr>
              <a:t>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A := </a:t>
            </a:r>
            <a:r>
              <a:rPr b="1" lang="en-GB">
                <a:solidFill>
                  <a:srgbClr val="008000"/>
                </a:solidFill>
              </a:rPr>
              <a:t>p</a:t>
            </a:r>
            <a:endParaRPr/>
          </a:p>
        </p:txBody>
      </p:sp>
      <p:sp>
        <p:nvSpPr>
          <p:cNvPr id="117" name="CustomShape 8"/>
          <p:cNvSpPr/>
          <p:nvPr/>
        </p:nvSpPr>
        <p:spPr>
          <a:xfrm>
            <a:off x="5302440" y="2497680"/>
            <a:ext cx="3074760" cy="1564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p!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</a:t>
            </a:r>
            <a:r>
              <a:rPr lang="en-GB">
                <a:solidFill>
                  <a:srgbClr val="000000"/>
                </a:solidFill>
              </a:rPr>
              <a:t>&amp;</a:t>
            </a:r>
            <a:r>
              <a:rPr b="1" lang="en-GB">
                <a:solidFill>
                  <a:srgbClr val="008000"/>
                </a:solidFill>
              </a:rPr>
              <a:t> 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SKIP</a:t>
            </a:r>
            <a:endParaRPr/>
          </a:p>
        </p:txBody>
      </p:sp>
      <p:sp>
        <p:nvSpPr>
          <p:cNvPr id="118" name="CustomShape 9"/>
          <p:cNvSpPr/>
          <p:nvPr/>
        </p:nvSpPr>
        <p:spPr>
          <a:xfrm>
            <a:off x="648000" y="1656000"/>
            <a:ext cx="7918560" cy="3022560"/>
          </a:xfrm>
          <a:prstGeom prst="rect">
            <a:avLst/>
          </a:prstGeom>
          <a:noFill/>
          <a:ln cap="rnd" w="36000">
            <a:solidFill>
              <a:srgbClr val="808080"/>
            </a:solidFill>
            <a:custDash>
              <a:ds d="-1137704960000" sp="100000"/>
              <a:ds d="-1137704960000" sp="100000"/>
            </a:custDash>
            <a:round/>
          </a:ln>
        </p:spPr>
      </p:sp>
      <p:sp>
        <p:nvSpPr>
          <p:cNvPr id="119" name="CustomShape 10"/>
          <p:cNvSpPr/>
          <p:nvPr/>
        </p:nvSpPr>
        <p:spPr>
          <a:xfrm>
            <a:off x="684000" y="1656000"/>
            <a:ext cx="2206080" cy="344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Composed Machine</a:t>
            </a:r>
            <a:endParaRPr/>
          </a:p>
        </p:txBody>
      </p:sp>
      <p:sp>
        <p:nvSpPr>
          <p:cNvPr id="120" name="CustomShape 11"/>
          <p:cNvSpPr/>
          <p:nvPr/>
        </p:nvSpPr>
        <p:spPr>
          <a:xfrm>
            <a:off x="366480" y="1119240"/>
            <a:ext cx="2207880" cy="344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Incoming parameter</a:t>
            </a:r>
            <a:endParaRPr/>
          </a:p>
        </p:txBody>
      </p:sp>
      <p:sp>
        <p:nvSpPr>
          <p:cNvPr id="121" name="CustomShape 12"/>
          <p:cNvSpPr/>
          <p:nvPr/>
        </p:nvSpPr>
        <p:spPr>
          <a:xfrm>
            <a:off x="4536000" y="1116000"/>
            <a:ext cx="2207880" cy="344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Outgoing parameter</a:t>
            </a:r>
            <a:endParaRPr/>
          </a:p>
        </p:txBody>
      </p:sp>
      <p:sp>
        <p:nvSpPr>
          <p:cNvPr id="122" name="Line 13"/>
          <p:cNvSpPr/>
          <p:nvPr/>
        </p:nvSpPr>
        <p:spPr>
          <a:xfrm>
            <a:off x="2448000" y="1464840"/>
            <a:ext cx="72000" cy="1343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3" name="Line 14"/>
          <p:cNvSpPr/>
          <p:nvPr/>
        </p:nvSpPr>
        <p:spPr>
          <a:xfrm>
            <a:off x="6624000" y="1461600"/>
            <a:ext cx="72000" cy="1346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25" name="CustomShape 2"/>
          <p:cNvSpPr/>
          <p:nvPr/>
        </p:nvSpPr>
        <p:spPr>
          <a:xfrm>
            <a:off x="72000" y="238680"/>
            <a:ext cx="8926560" cy="441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An Implementation of the Communication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1577520" y="2016000"/>
            <a:ext cx="1983600" cy="457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M2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5844960" y="1980000"/>
            <a:ext cx="1983600" cy="457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M3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1078920" y="2016000"/>
            <a:ext cx="3030480" cy="240660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129" name="CustomShape 6"/>
          <p:cNvSpPr/>
          <p:nvPr/>
        </p:nvSpPr>
        <p:spPr>
          <a:xfrm>
            <a:off x="5289840" y="1980000"/>
            <a:ext cx="3093840" cy="244260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130" name="CustomShape 7"/>
          <p:cNvSpPr/>
          <p:nvPr/>
        </p:nvSpPr>
        <p:spPr>
          <a:xfrm>
            <a:off x="1056960" y="2497680"/>
            <a:ext cx="3074760" cy="1564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p?</a:t>
            </a:r>
            <a:r>
              <a:rPr lang="en-GB">
                <a:solidFill>
                  <a:srgbClr val="008000"/>
                </a:solidFill>
              </a:rPr>
              <a:t>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&amp; </a:t>
            </a:r>
            <a:r>
              <a:rPr b="1" lang="en-GB">
                <a:solidFill>
                  <a:srgbClr val="008000"/>
                </a:solidFill>
              </a:rPr>
              <a:t>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A := </a:t>
            </a:r>
            <a:r>
              <a:rPr b="1" lang="en-GB">
                <a:solidFill>
                  <a:srgbClr val="008000"/>
                </a:solidFill>
              </a:rPr>
              <a:t>p</a:t>
            </a:r>
            <a:endParaRPr/>
          </a:p>
        </p:txBody>
      </p:sp>
      <p:sp>
        <p:nvSpPr>
          <p:cNvPr id="131" name="CustomShape 8"/>
          <p:cNvSpPr/>
          <p:nvPr/>
        </p:nvSpPr>
        <p:spPr>
          <a:xfrm>
            <a:off x="5302440" y="2497680"/>
            <a:ext cx="3074760" cy="1564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p!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</a:t>
            </a:r>
            <a:r>
              <a:rPr lang="en-GB">
                <a:solidFill>
                  <a:srgbClr val="000000"/>
                </a:solidFill>
              </a:rPr>
              <a:t>&amp;</a:t>
            </a:r>
            <a:r>
              <a:rPr b="1" lang="en-GB">
                <a:solidFill>
                  <a:srgbClr val="008000"/>
                </a:solidFill>
              </a:rPr>
              <a:t> 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SKIP</a:t>
            </a:r>
            <a:endParaRPr/>
          </a:p>
        </p:txBody>
      </p:sp>
      <p:sp>
        <p:nvSpPr>
          <p:cNvPr id="132" name="CustomShape 9"/>
          <p:cNvSpPr/>
          <p:nvPr/>
        </p:nvSpPr>
        <p:spPr>
          <a:xfrm>
            <a:off x="366480" y="1119240"/>
            <a:ext cx="2207880" cy="344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Incoming parameter</a:t>
            </a:r>
            <a:endParaRPr/>
          </a:p>
        </p:txBody>
      </p:sp>
      <p:sp>
        <p:nvSpPr>
          <p:cNvPr id="133" name="CustomShape 10"/>
          <p:cNvSpPr/>
          <p:nvPr/>
        </p:nvSpPr>
        <p:spPr>
          <a:xfrm>
            <a:off x="4536000" y="1116000"/>
            <a:ext cx="2207880" cy="344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Outgoing parameter</a:t>
            </a:r>
            <a:endParaRPr/>
          </a:p>
        </p:txBody>
      </p:sp>
      <p:sp>
        <p:nvSpPr>
          <p:cNvPr id="134" name="CustomShape 11"/>
          <p:cNvSpPr/>
          <p:nvPr/>
        </p:nvSpPr>
        <p:spPr>
          <a:xfrm>
            <a:off x="1836000" y="5328000"/>
            <a:ext cx="1107360" cy="856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Evt(p: </a:t>
            </a:r>
            <a:r>
              <a:rPr i="1" lang="en-GB"/>
              <a:t>x</a:t>
            </a:r>
            <a:r>
              <a:rPr lang="en-GB"/>
              <a:t>){</a:t>
            </a:r>
            <a:endParaRPr/>
          </a:p>
          <a:p>
            <a:r>
              <a:rPr lang="en-GB"/>
              <a:t>  </a:t>
            </a:r>
            <a:r>
              <a:rPr lang="en-GB"/>
              <a:t>A := p</a:t>
            </a:r>
            <a:endParaRPr/>
          </a:p>
          <a:p>
            <a:r>
              <a:rPr lang="en-GB"/>
              <a:t>}</a:t>
            </a:r>
            <a:endParaRPr/>
          </a:p>
        </p:txBody>
      </p:sp>
      <p:sp>
        <p:nvSpPr>
          <p:cNvPr id="135" name="CustomShape 12"/>
          <p:cNvSpPr/>
          <p:nvPr/>
        </p:nvSpPr>
        <p:spPr>
          <a:xfrm>
            <a:off x="6480000" y="5544000"/>
            <a:ext cx="878760" cy="344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Evt(B);</a:t>
            </a:r>
            <a:endParaRPr/>
          </a:p>
        </p:txBody>
      </p:sp>
      <p:sp>
        <p:nvSpPr>
          <p:cNvPr id="136" name="CustomShape 13"/>
          <p:cNvSpPr/>
          <p:nvPr/>
        </p:nvSpPr>
        <p:spPr>
          <a:xfrm>
            <a:off x="756000" y="5040000"/>
            <a:ext cx="1243080" cy="344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subroutine</a:t>
            </a:r>
            <a:endParaRPr/>
          </a:p>
        </p:txBody>
      </p:sp>
      <p:sp>
        <p:nvSpPr>
          <p:cNvPr id="137" name="CustomShape 14"/>
          <p:cNvSpPr/>
          <p:nvPr/>
        </p:nvSpPr>
        <p:spPr>
          <a:xfrm>
            <a:off x="5976000" y="5076000"/>
            <a:ext cx="520560" cy="344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call</a:t>
            </a:r>
            <a:endParaRPr/>
          </a:p>
        </p:txBody>
      </p:sp>
      <p:sp>
        <p:nvSpPr>
          <p:cNvPr id="138" name="Line 15"/>
          <p:cNvSpPr/>
          <p:nvPr/>
        </p:nvSpPr>
        <p:spPr>
          <a:xfrm>
            <a:off x="2448000" y="1464840"/>
            <a:ext cx="72000" cy="1343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9" name="Line 16"/>
          <p:cNvSpPr/>
          <p:nvPr/>
        </p:nvSpPr>
        <p:spPr>
          <a:xfrm>
            <a:off x="6624000" y="1461600"/>
            <a:ext cx="72000" cy="1346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41" name="CustomShape 2"/>
          <p:cNvSpPr/>
          <p:nvPr/>
        </p:nvSpPr>
        <p:spPr>
          <a:xfrm>
            <a:off x="648000" y="5004000"/>
            <a:ext cx="7765200" cy="1577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Task Body Syntax: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- Allows use of Branches, Sequence and Loops.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- Has an 'Output' to console. </a:t>
            </a:r>
            <a:endParaRPr/>
          </a:p>
        </p:txBody>
      </p:sp>
      <p:pic>
        <p:nvPicPr>
          <p:cNvPr descr="" id="14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84000" y="2160000"/>
            <a:ext cx="1842480" cy="226368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396000" y="216000"/>
            <a:ext cx="4222080" cy="713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4000"/>
              <a:t>Tasking Event-B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463320" y="1021680"/>
            <a:ext cx="8015040" cy="458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Adds 'Tasking' Implementation Information to Event-B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46" name="CustomShape 2"/>
          <p:cNvSpPr/>
          <p:nvPr/>
        </p:nvSpPr>
        <p:spPr>
          <a:xfrm>
            <a:off x="457200" y="274680"/>
            <a:ext cx="8219160" cy="441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Calibri"/>
              </a:rPr>
              <a:t>Heater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Controller Example</a:t>
            </a:r>
            <a:endParaRPr/>
          </a:p>
        </p:txBody>
      </p:sp>
      <p:pic>
        <p:nvPicPr>
          <p:cNvPr descr="" id="14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97960" y="1908360"/>
            <a:ext cx="4493520" cy="3179160"/>
          </a:xfrm>
          <a:prstGeom prst="rect">
            <a:avLst/>
          </a:prstGeom>
          <a:ln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468000" y="972000"/>
            <a:ext cx="3987360" cy="457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Controller vs Environment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50" name="CustomShape 2"/>
          <p:cNvSpPr/>
          <p:nvPr/>
        </p:nvSpPr>
        <p:spPr>
          <a:xfrm>
            <a:off x="457200" y="274680"/>
            <a:ext cx="8219160" cy="441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Heater </a:t>
            </a:r>
            <a:r>
              <a:rPr lang="en-GB" sz="4000">
                <a:solidFill>
                  <a:srgbClr val="000000"/>
                </a:solidFill>
                <a:latin typeface="Calibri"/>
              </a:rPr>
              <a:t>Controller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Example</a:t>
            </a:r>
            <a:endParaRPr/>
          </a:p>
        </p:txBody>
      </p:sp>
      <p:pic>
        <p:nvPicPr>
          <p:cNvPr descr="" id="15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16800" y="1359000"/>
            <a:ext cx="6855840" cy="514152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540000" y="828000"/>
            <a:ext cx="2142000" cy="457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Another View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54" name="CustomShape 2"/>
          <p:cNvSpPr/>
          <p:nvPr/>
        </p:nvSpPr>
        <p:spPr>
          <a:xfrm>
            <a:off x="457200" y="274680"/>
            <a:ext cx="8219160" cy="441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A </a:t>
            </a:r>
            <a:r>
              <a:rPr lang="en-GB" sz="4000">
                <a:solidFill>
                  <a:srgbClr val="000000"/>
                </a:solidFill>
                <a:latin typeface="Calibri"/>
              </a:rPr>
              <a:t>Tasking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Machine</a:t>
            </a:r>
            <a:endParaRPr/>
          </a:p>
        </p:txBody>
      </p:sp>
      <p:pic>
        <p:nvPicPr>
          <p:cNvPr descr="" id="15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77040" y="2205000"/>
            <a:ext cx="4267800" cy="378180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1332000" y="4536000"/>
            <a:ext cx="1081800" cy="1368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000">
                <a:solidFill>
                  <a:srgbClr val="280099"/>
                </a:solidFill>
              </a:rPr>
              <a:t>Events</a:t>
            </a:r>
            <a:r>
              <a:rPr lang="en-GB" sz="2000">
                <a:solidFill>
                  <a:srgbClr val="0000ff"/>
                </a:solidFill>
              </a:rPr>
              <a:t>:</a:t>
            </a:r>
            <a:endParaRPr/>
          </a:p>
          <a:p>
            <a:r>
              <a:rPr i="1" lang="en-GB" sz="1400">
                <a:solidFill>
                  <a:srgbClr val="000000"/>
                </a:solidFill>
              </a:rPr>
              <a:t>Used in a</a:t>
            </a:r>
            <a:endParaRPr/>
          </a:p>
          <a:p>
            <a:r>
              <a:rPr lang="en-GB" sz="1400">
                <a:solidFill>
                  <a:srgbClr val="000000"/>
                </a:solidFill>
              </a:rPr>
              <a:t>Sequence,</a:t>
            </a:r>
            <a:endParaRPr/>
          </a:p>
          <a:p>
            <a:r>
              <a:rPr lang="en-GB" sz="1400">
                <a:solidFill>
                  <a:srgbClr val="000000"/>
                </a:solidFill>
              </a:rPr>
              <a:t>Branch,</a:t>
            </a:r>
            <a:endParaRPr/>
          </a:p>
          <a:p>
            <a:r>
              <a:rPr lang="en-GB" sz="1400">
                <a:solidFill>
                  <a:srgbClr val="000000"/>
                </a:solidFill>
              </a:rPr>
              <a:t>Loop,</a:t>
            </a:r>
            <a:endParaRPr/>
          </a:p>
          <a:p>
            <a:r>
              <a:rPr lang="en-GB" sz="1400">
                <a:solidFill>
                  <a:srgbClr val="000000"/>
                </a:solidFill>
              </a:rPr>
              <a:t>Output</a:t>
            </a:r>
            <a:endParaRPr/>
          </a:p>
        </p:txBody>
      </p:sp>
      <p:sp>
        <p:nvSpPr>
          <p:cNvPr id="157" name="Line 4"/>
          <p:cNvSpPr/>
          <p:nvPr/>
        </p:nvSpPr>
        <p:spPr>
          <a:xfrm>
            <a:off x="2418120" y="4752000"/>
            <a:ext cx="136188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8" name="CustomShape 5"/>
          <p:cNvSpPr/>
          <p:nvPr/>
        </p:nvSpPr>
        <p:spPr>
          <a:xfrm>
            <a:off x="422640" y="797040"/>
            <a:ext cx="5181120" cy="455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Implementation level Specification</a:t>
            </a:r>
            <a:endParaRPr/>
          </a:p>
        </p:txBody>
      </p:sp>
      <p:sp>
        <p:nvSpPr>
          <p:cNvPr id="159" name="CustomShape 6"/>
          <p:cNvSpPr/>
          <p:nvPr/>
        </p:nvSpPr>
        <p:spPr>
          <a:xfrm>
            <a:off x="771120" y="1368000"/>
            <a:ext cx="6589800" cy="458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AutoTasks Machines and Environ Machines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880" y="288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61" name="CustomShape 2"/>
          <p:cNvSpPr/>
          <p:nvPr/>
        </p:nvSpPr>
        <p:spPr>
          <a:xfrm>
            <a:off x="457200" y="274680"/>
            <a:ext cx="8219160" cy="1132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'in'/ 'out' </a:t>
            </a:r>
            <a:r>
              <a:rPr lang="en-GB" sz="4000">
                <a:solidFill>
                  <a:srgbClr val="000000"/>
                </a:solidFill>
                <a:latin typeface="Calibri"/>
              </a:rPr>
              <a:t>annotations</a:t>
            </a:r>
            <a:endParaRPr/>
          </a:p>
        </p:txBody>
      </p:sp>
      <p:pic>
        <p:nvPicPr>
          <p:cNvPr descr="" id="16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52000" y="1800000"/>
            <a:ext cx="5031360" cy="423936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252000" y="2029680"/>
            <a:ext cx="1759320" cy="341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synchronization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360000" y="4248000"/>
            <a:ext cx="1241280" cy="597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Parameter</a:t>
            </a:r>
            <a:endParaRPr/>
          </a:p>
          <a:p>
            <a:r>
              <a:rPr lang="en-GB"/>
              <a:t>direction</a:t>
            </a:r>
            <a:endParaRPr/>
          </a:p>
        </p:txBody>
      </p:sp>
      <p:sp>
        <p:nvSpPr>
          <p:cNvPr id="165" name="Line 5"/>
          <p:cNvSpPr/>
          <p:nvPr/>
        </p:nvSpPr>
        <p:spPr>
          <a:xfrm>
            <a:off x="1512000" y="2304000"/>
            <a:ext cx="720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6" name="Line 6"/>
          <p:cNvSpPr/>
          <p:nvPr/>
        </p:nvSpPr>
        <p:spPr>
          <a:xfrm>
            <a:off x="1368000" y="4680000"/>
            <a:ext cx="1080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37" nodeType="tmRoot" restart="never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40" name="CustomShape 2"/>
          <p:cNvSpPr/>
          <p:nvPr/>
        </p:nvSpPr>
        <p:spPr>
          <a:xfrm>
            <a:off x="457200" y="274680"/>
            <a:ext cx="8219160" cy="585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In the last Session ...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480600" y="2176200"/>
            <a:ext cx="8182440" cy="2719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We showed how errors can be introduced by          the </a:t>
            </a:r>
            <a:r>
              <a:rPr lang="en-GB" sz="2800">
                <a:solidFill>
                  <a:srgbClr val="ff0000"/>
                </a:solidFill>
                <a:latin typeface="Arial"/>
              </a:rPr>
              <a:t>programming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activity.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We showed some examples of attempts to              improve programming languages.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120" y="-3204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68" name="CustomShape 2"/>
          <p:cNvSpPr/>
          <p:nvPr/>
        </p:nvSpPr>
        <p:spPr>
          <a:xfrm>
            <a:off x="457200" y="202680"/>
            <a:ext cx="8219160" cy="513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Code Generation</a:t>
            </a:r>
            <a:endParaRPr/>
          </a:p>
        </p:txBody>
      </p:sp>
      <p:pic>
        <p:nvPicPr>
          <p:cNvPr descr="" id="16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00" y="1296000"/>
            <a:ext cx="7364880" cy="501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9" nodeType="tmRoot" restart="never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71" name="CustomShape 2"/>
          <p:cNvSpPr/>
          <p:nvPr/>
        </p:nvSpPr>
        <p:spPr>
          <a:xfrm>
            <a:off x="457200" y="274680"/>
            <a:ext cx="8219160" cy="585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Calibri"/>
              </a:rPr>
              <a:t>Generated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Code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720000" y="982440"/>
            <a:ext cx="7698600" cy="5443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200">
                <a:solidFill>
                  <a:srgbClr val="808080"/>
                </a:solidFill>
                <a:latin typeface="Arial"/>
              </a:rPr>
              <a:t>In the Display Task: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Shared_Object: Shared_Object_IMPL; ...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task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body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Display_Update_Task_IMPL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cttm1 : Integer := 0;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period: constant Time_Span := To_Time_Span(0.5);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nextTime: Time := clock + period;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loop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delay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until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nextTime;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   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Shared_Object.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(cttm1);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808080"/>
                </a:solidFill>
                <a:latin typeface="Arial"/>
              </a:rPr>
              <a:t>In the Protected Object: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Integer)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tm := cttm;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Get_Temperature1;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74" name="CustomShape 2"/>
          <p:cNvSpPr/>
          <p:nvPr/>
        </p:nvSpPr>
        <p:spPr>
          <a:xfrm>
            <a:off x="864000" y="1691640"/>
            <a:ext cx="7477200" cy="3773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468000" y="325080"/>
            <a:ext cx="6766200" cy="54396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CustomShape 4"/>
          <p:cNvSpPr/>
          <p:nvPr/>
        </p:nvSpPr>
        <p:spPr>
          <a:xfrm>
            <a:off x="1188000" y="2304000"/>
            <a:ext cx="6622200" cy="3527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000"/>
              <a:t>Extend the Event-B mathematical language</a:t>
            </a:r>
            <a:endParaRPr/>
          </a:p>
          <a:p>
            <a:r>
              <a:rPr lang="en-GB" sz="2000"/>
              <a:t>- using the Theory Plug-in</a:t>
            </a:r>
            <a:endParaRPr/>
          </a:p>
          <a:p>
            <a:endParaRPr/>
          </a:p>
          <a:p>
            <a:r>
              <a:rPr lang="en-GB" sz="2000"/>
              <a:t>Theories are used to define new </a:t>
            </a:r>
            <a:endParaRPr/>
          </a:p>
          <a:p>
            <a:r>
              <a:rPr lang="en-GB" sz="2000"/>
              <a:t>- datatypes</a:t>
            </a:r>
            <a:endParaRPr/>
          </a:p>
          <a:p>
            <a:r>
              <a:rPr lang="en-GB" sz="2000"/>
              <a:t>- operators</a:t>
            </a:r>
            <a:endParaRPr/>
          </a:p>
          <a:p>
            <a:r>
              <a:rPr lang="en-GB" sz="2000"/>
              <a:t>- rewrite rules</a:t>
            </a:r>
            <a:endParaRPr/>
          </a:p>
          <a:p>
            <a:r>
              <a:rPr lang="en-GB" sz="2000"/>
              <a:t>- inference rules</a:t>
            </a:r>
            <a:endParaRPr/>
          </a:p>
          <a:p>
            <a:endParaRPr/>
          </a:p>
          <a:p>
            <a:endParaRPr/>
          </a:p>
          <a:p>
            <a:r>
              <a:rPr lang="en-GB" sz="2000">
                <a:solidFill>
                  <a:srgbClr val="0000ff"/>
                </a:solidFill>
              </a:rPr>
              <a:t>We also use it for code generation,</a:t>
            </a:r>
            <a:endParaRPr/>
          </a:p>
          <a:p>
            <a:r>
              <a:rPr lang="en-GB" sz="2000">
                <a:solidFill>
                  <a:srgbClr val="0000ff"/>
                </a:solidFill>
              </a:rPr>
              <a:t>- to translate predicates and expressions.</a:t>
            </a:r>
            <a:endParaRPr/>
          </a:p>
        </p:txBody>
      </p:sp>
      <p:sp>
        <p:nvSpPr>
          <p:cNvPr id="177" name="CustomShape 5"/>
          <p:cNvSpPr/>
          <p:nvPr/>
        </p:nvSpPr>
        <p:spPr>
          <a:xfrm>
            <a:off x="543960" y="418680"/>
            <a:ext cx="8058240" cy="1112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4000"/>
              <a:t>Extending Event-B Maths: </a:t>
            </a:r>
            <a:endParaRPr/>
          </a:p>
          <a:p>
            <a:r>
              <a:rPr lang="en-GB" sz="4000"/>
              <a:t>Adding new types and Translations.</a:t>
            </a: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1008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79" name="CustomShape 2"/>
          <p:cNvSpPr/>
          <p:nvPr/>
        </p:nvSpPr>
        <p:spPr>
          <a:xfrm>
            <a:off x="864000" y="1691640"/>
            <a:ext cx="7477200" cy="3773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80" name="CustomShape 3"/>
          <p:cNvSpPr/>
          <p:nvPr/>
        </p:nvSpPr>
        <p:spPr>
          <a:xfrm>
            <a:off x="226800" y="325080"/>
            <a:ext cx="8688600" cy="543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4000"/>
              <a:t>Defining a Translator: </a:t>
            </a:r>
            <a:endParaRPr/>
          </a:p>
          <a:p>
            <a:r>
              <a:rPr lang="en-GB" sz="4000"/>
              <a:t> </a:t>
            </a:r>
            <a:r>
              <a:rPr lang="en-GB" sz="3600"/>
              <a:t>From Event-B to a 'new' Target Language </a:t>
            </a:r>
            <a:endParaRPr/>
          </a:p>
        </p:txBody>
      </p:sp>
      <p:pic>
        <p:nvPicPr>
          <p:cNvPr descr="" id="18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96000" y="2044440"/>
            <a:ext cx="4749840" cy="436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45" nodeType="tmRoot" restart="never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83" name="CustomShape 2"/>
          <p:cNvSpPr/>
          <p:nvPr/>
        </p:nvSpPr>
        <p:spPr>
          <a:xfrm>
            <a:off x="864000" y="1691640"/>
            <a:ext cx="7477200" cy="3773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84" name="CustomShape 3"/>
          <p:cNvSpPr/>
          <p:nvPr/>
        </p:nvSpPr>
        <p:spPr>
          <a:xfrm>
            <a:off x="440640" y="325080"/>
            <a:ext cx="6325560" cy="543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4000"/>
              <a:t>Adding new Types</a:t>
            </a:r>
            <a:endParaRPr/>
          </a:p>
        </p:txBody>
      </p:sp>
      <p:pic>
        <p:nvPicPr>
          <p:cNvPr descr="" id="18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53080" y="1800000"/>
            <a:ext cx="5035680" cy="359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47" nodeType="tmRoot" restart="never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87" name="CustomShape 2"/>
          <p:cNvSpPr/>
          <p:nvPr/>
        </p:nvSpPr>
        <p:spPr>
          <a:xfrm>
            <a:off x="864000" y="1691640"/>
            <a:ext cx="7477200" cy="3773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440640" y="325080"/>
            <a:ext cx="7737840" cy="543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3600"/>
              <a:t>Adding a Translation for the new Type</a:t>
            </a:r>
            <a:endParaRPr/>
          </a:p>
        </p:txBody>
      </p:sp>
      <p:pic>
        <p:nvPicPr>
          <p:cNvPr descr="" id="18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76360" y="2016360"/>
            <a:ext cx="6189480" cy="3957480"/>
          </a:xfrm>
          <a:prstGeom prst="rect">
            <a:avLst/>
          </a:prstGeom>
          <a:ln>
            <a:noFill/>
          </a:ln>
        </p:spPr>
      </p:pic>
      <p:sp>
        <p:nvSpPr>
          <p:cNvPr id="190" name="CustomShape 4"/>
          <p:cNvSpPr/>
          <p:nvPr/>
        </p:nvSpPr>
        <p:spPr>
          <a:xfrm>
            <a:off x="388080" y="929160"/>
            <a:ext cx="1962000" cy="457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(In a theory)</a:t>
            </a:r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92" name="CustomShape 2"/>
          <p:cNvSpPr/>
          <p:nvPr/>
        </p:nvSpPr>
        <p:spPr>
          <a:xfrm>
            <a:off x="864000" y="1691640"/>
            <a:ext cx="7477200" cy="3773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440640" y="325080"/>
            <a:ext cx="7737840" cy="543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4000"/>
              <a:t>Using</a:t>
            </a:r>
            <a:r>
              <a:rPr lang="en-GB" sz="3600"/>
              <a:t> a new Type</a:t>
            </a:r>
            <a:endParaRPr/>
          </a:p>
        </p:txBody>
      </p:sp>
      <p:pic>
        <p:nvPicPr>
          <p:cNvPr descr="" id="19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00" y="1691640"/>
            <a:ext cx="7271280" cy="424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51" nodeType="tmRoot" restart="never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1044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96" name="CustomShape 2"/>
          <p:cNvSpPr/>
          <p:nvPr/>
        </p:nvSpPr>
        <p:spPr>
          <a:xfrm>
            <a:off x="720000" y="1836000"/>
            <a:ext cx="7765200" cy="1577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- AutoTasks do not communicate with each other.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- Communicate through Shared Machines.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- No nesting, in the Tasking Event-B syntax.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- One machine per 'Object'.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...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1368000" y="216000"/>
            <a:ext cx="4222080" cy="713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4000"/>
              <a:t>Tasking Event-B - </a:t>
            </a:r>
            <a:r>
              <a:rPr lang="en-GB" sz="2600"/>
              <a:t>restrictions</a:t>
            </a:r>
            <a:endParaRPr/>
          </a:p>
        </p:txBody>
      </p:sp>
      <p:sp>
        <p:nvSpPr>
          <p:cNvPr id="198" name="CustomShape 4"/>
          <p:cNvSpPr/>
          <p:nvPr/>
        </p:nvSpPr>
        <p:spPr>
          <a:xfrm>
            <a:off x="463320" y="1381680"/>
            <a:ext cx="1780200" cy="4586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53" nodeType="tmRoot" restart="never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396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200" name="CustomShape 2"/>
          <p:cNvSpPr/>
          <p:nvPr/>
        </p:nvSpPr>
        <p:spPr>
          <a:xfrm>
            <a:off x="457200" y="274680"/>
            <a:ext cx="8219160" cy="1132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And finally … (almost)</a:t>
            </a:r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844560" y="1470600"/>
            <a:ext cx="7594560" cy="40330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800">
                <a:solidFill>
                  <a:srgbClr val="000000"/>
                </a:solidFill>
              </a:rPr>
              <a:t>- Writing code for Safety Critical Systems is hard.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The existing code can be augmented by additional 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  </a:t>
            </a:r>
            <a:r>
              <a:rPr lang="en-GB" sz="2800">
                <a:solidFill>
                  <a:srgbClr val="000000"/>
                </a:solidFill>
              </a:rPr>
              <a:t>notations for extended static-checking (JML), 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  </a:t>
            </a:r>
            <a:r>
              <a:rPr lang="en-GB" sz="2800">
                <a:solidFill>
                  <a:srgbClr val="000000"/>
                </a:solidFill>
              </a:rPr>
              <a:t>static checking + proof (SPARKAda)  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Use safe language subsets.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Place restrictions on the implementation.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  </a:t>
            </a:r>
            <a:r>
              <a:rPr lang="en-GB" sz="2800">
                <a:solidFill>
                  <a:srgbClr val="000000"/>
                </a:solidFill>
              </a:rPr>
              <a:t>- esp. for timing, and concurrency.</a:t>
            </a:r>
            <a:endParaRPr/>
          </a:p>
          <a:p>
            <a:endParaRPr/>
          </a:p>
          <a:p>
            <a:r>
              <a:rPr lang="en-GB" sz="2800">
                <a:solidFill>
                  <a:srgbClr val="000000"/>
                </a:solidFill>
              </a:rPr>
              <a:t>- Use Formal Modelling, Model-checking, SAT/SMT etc 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to help formalise specification and discover errors.</a:t>
            </a:r>
            <a:endParaRPr/>
          </a:p>
          <a:p>
            <a:endParaRPr/>
          </a:p>
          <a:p>
            <a:r>
              <a:rPr lang="en-GB" sz="2800">
                <a:solidFill>
                  <a:srgbClr val="000000"/>
                </a:solidFill>
              </a:rPr>
              <a:t> </a:t>
            </a:r>
            <a:endParaRPr/>
          </a:p>
        </p:txBody>
      </p:sp>
    </p:spTree>
  </p:cSld>
  <p:timing>
    <p:tnLst>
      <p:par>
        <p:cTn dur="indefinite" id="55" nodeType="tmRoot" restart="never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203" name="CustomShape 2"/>
          <p:cNvSpPr/>
          <p:nvPr/>
        </p:nvSpPr>
        <p:spPr>
          <a:xfrm>
            <a:off x="457200" y="274680"/>
            <a:ext cx="8219160" cy="1132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… </a:t>
            </a:r>
            <a:r>
              <a:rPr lang="en-GB" sz="4000">
                <a:solidFill>
                  <a:srgbClr val="000000"/>
                </a:solidFill>
                <a:latin typeface="Arial"/>
              </a:rPr>
              <a:t>Summing Up</a:t>
            </a:r>
            <a:endParaRPr/>
          </a:p>
        </p:txBody>
      </p:sp>
      <p:sp>
        <p:nvSpPr>
          <p:cNvPr id="204" name="CustomShape 3"/>
          <p:cNvSpPr/>
          <p:nvPr/>
        </p:nvSpPr>
        <p:spPr>
          <a:xfrm>
            <a:off x="864000" y="1691640"/>
            <a:ext cx="7477200" cy="3773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If you write code </a:t>
            </a:r>
            <a:r>
              <a:rPr lang="en-GB" sz="2600">
                <a:solidFill>
                  <a:srgbClr val="280099"/>
                </a:solidFill>
              </a:rPr>
              <a:t>manually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- much of the development effort is invested in 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  </a:t>
            </a:r>
            <a:r>
              <a:rPr lang="en-GB" sz="2600">
                <a:solidFill>
                  <a:srgbClr val="000000"/>
                </a:solidFill>
              </a:rPr>
              <a:t>eliminating coding errors.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With</a:t>
            </a:r>
            <a:r>
              <a:rPr lang="en-GB" sz="2600">
                <a:solidFill>
                  <a:srgbClr val="280099"/>
                </a:solidFill>
              </a:rPr>
              <a:t> automatic code generation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- The modelling process helps to eliminate 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  </a:t>
            </a:r>
            <a:r>
              <a:rPr lang="en-GB" sz="2600">
                <a:solidFill>
                  <a:srgbClr val="280099"/>
                </a:solidFill>
              </a:rPr>
              <a:t>systemic</a:t>
            </a:r>
            <a:r>
              <a:rPr lang="en-GB" sz="2600">
                <a:solidFill>
                  <a:srgbClr val="000000"/>
                </a:solidFill>
              </a:rPr>
              <a:t> errors. 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- If the translator is 'trusted', coding errors should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  </a:t>
            </a:r>
            <a:r>
              <a:rPr lang="en-GB" sz="2600">
                <a:solidFill>
                  <a:srgbClr val="000000"/>
                </a:solidFill>
              </a:rPr>
              <a:t>be absent.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- Certifying a translator is possible, but expensive.</a:t>
            </a:r>
            <a:endParaRPr/>
          </a:p>
        </p:txBody>
      </p:sp>
    </p:spTree>
  </p:cSld>
  <p:timing>
    <p:tnLst>
      <p:par>
        <p:cTn dur="indefinite" id="57" nodeType="tmRoot" restart="never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43" name="CustomShape 2"/>
          <p:cNvSpPr/>
          <p:nvPr/>
        </p:nvSpPr>
        <p:spPr>
          <a:xfrm>
            <a:off x="457200" y="274680"/>
            <a:ext cx="8219160" cy="585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What can 'we' do?</a:t>
            </a:r>
            <a:endParaRPr/>
          </a:p>
        </p:txBody>
      </p:sp>
      <p:sp>
        <p:nvSpPr>
          <p:cNvPr id="44" name="CustomShape 3"/>
          <p:cNvSpPr/>
          <p:nvPr/>
        </p:nvSpPr>
        <p:spPr>
          <a:xfrm>
            <a:off x="457200" y="1888200"/>
            <a:ext cx="8219160" cy="3295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Using </a:t>
            </a:r>
            <a:r>
              <a:rPr lang="en-GB" sz="2800">
                <a:solidFill>
                  <a:srgbClr val="0000ff"/>
                </a:solidFill>
                <a:latin typeface="Arial"/>
              </a:rPr>
              <a:t>automatic code generation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can help.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Do less coding.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Encourage re-use (using code templates)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With Event-B tools (+ Tasking Event-B)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we can generate code automatically.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formal modelling helps to  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highlight/remove systematic errors.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828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46" name="CustomShape 2"/>
          <p:cNvSpPr/>
          <p:nvPr/>
        </p:nvSpPr>
        <p:spPr>
          <a:xfrm>
            <a:off x="457200" y="274680"/>
            <a:ext cx="8219160" cy="585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How to do this ...</a:t>
            </a:r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720000" y="1008000"/>
            <a:ext cx="7847640" cy="4515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As you know, Event-B is modelling, not                programming.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Developers focus on the design, not code.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 To produce source code, we add 'extra'                information to Event-B.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…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and still we need a trusted compiler.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…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and, ideally, 'certify' the translator.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We could still verify the code with JML,                SPARKAda etc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49" name="CustomShape 2"/>
          <p:cNvSpPr/>
          <p:nvPr/>
        </p:nvSpPr>
        <p:spPr>
          <a:xfrm>
            <a:off x="972000" y="1195200"/>
            <a:ext cx="6839640" cy="49654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Targets: Ada, OpenMP C, FMI C, Java ….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The approach is suitable for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single threaded implementations.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multi-tasking implementations (using 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  decomposition).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not currently OO, but could be done.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Current Focus is on embedded systems.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'Implementable' controller code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Environment simulation.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457560" y="275040"/>
            <a:ext cx="8219160" cy="585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Targets for Translation ...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828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52" name="CustomShape 2"/>
          <p:cNvSpPr/>
          <p:nvPr/>
        </p:nvSpPr>
        <p:spPr>
          <a:xfrm>
            <a:off x="457200" y="274680"/>
            <a:ext cx="8219160" cy="585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Event-B at the implementation level </a:t>
            </a:r>
            <a:endParaRPr/>
          </a:p>
        </p:txBody>
      </p:sp>
      <p:sp>
        <p:nvSpPr>
          <p:cNvPr id="53" name="CustomShape 3"/>
          <p:cNvSpPr/>
          <p:nvPr/>
        </p:nvSpPr>
        <p:spPr>
          <a:xfrm>
            <a:off x="457200" y="1024200"/>
            <a:ext cx="8219160" cy="4515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Tasking Event-B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Event-B models: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Controller Tasks (AutoTask Machine).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Shared Protected Objects (Shared Machine).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Environment Tasks (Environ Machine).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Use Decomposition to partition the system.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Shared Event Style.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Shared Events model communication, between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Controller tasks and Environment tasks.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Controller tasks and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Protected Objects.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Environment tasks and Protected Objects.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55" name="CustomShape 2"/>
          <p:cNvSpPr/>
          <p:nvPr/>
        </p:nvSpPr>
        <p:spPr>
          <a:xfrm>
            <a:off x="612000" y="274680"/>
            <a:ext cx="7917840" cy="585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Calibri"/>
              </a:rPr>
              <a:t>Where Tasking Event-B Fits in.</a:t>
            </a:r>
            <a:endParaRPr/>
          </a:p>
        </p:txBody>
      </p:sp>
      <p:pic>
        <p:nvPicPr>
          <p:cNvPr descr="" id="5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96000" y="1620000"/>
            <a:ext cx="6477840" cy="431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180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58" name="CustomShape 2"/>
          <p:cNvSpPr/>
          <p:nvPr/>
        </p:nvSpPr>
        <p:spPr>
          <a:xfrm>
            <a:off x="324000" y="94680"/>
            <a:ext cx="8491320" cy="765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Calibri"/>
              </a:rPr>
              <a:t>Shared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Event Decomposition</a:t>
            </a:r>
            <a:endParaRPr/>
          </a:p>
        </p:txBody>
      </p:sp>
      <p:pic>
        <p:nvPicPr>
          <p:cNvPr descr="" id="5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04000" y="2232000"/>
            <a:ext cx="4667040" cy="3638160"/>
          </a:xfrm>
          <a:prstGeom prst="rect">
            <a:avLst/>
          </a:prstGeom>
          <a:ln>
            <a:noFill/>
          </a:ln>
        </p:spPr>
      </p:pic>
      <p:sp>
        <p:nvSpPr>
          <p:cNvPr id="60" name="CustomShape 3"/>
          <p:cNvSpPr/>
          <p:nvPr/>
        </p:nvSpPr>
        <p:spPr>
          <a:xfrm>
            <a:off x="363240" y="908640"/>
            <a:ext cx="4024080" cy="45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>
                <a:solidFill>
                  <a:srgbClr val="000000"/>
                </a:solidFill>
              </a:rPr>
              <a:t>Tool-driven decomposition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0440" y="10440"/>
            <a:ext cx="9133560" cy="68475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62" name="CustomShape 2"/>
          <p:cNvSpPr/>
          <p:nvPr/>
        </p:nvSpPr>
        <p:spPr>
          <a:xfrm>
            <a:off x="457200" y="274680"/>
            <a:ext cx="8219160" cy="441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Calibri"/>
              </a:rPr>
              <a:t>Event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'</a:t>
            </a:r>
            <a:r>
              <a:rPr lang="en-GB" sz="4000">
                <a:solidFill>
                  <a:srgbClr val="000000"/>
                </a:solidFill>
                <a:latin typeface="Calibri"/>
              </a:rPr>
              <a:t>Synchronization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'</a:t>
            </a:r>
            <a:endParaRPr/>
          </a:p>
        </p:txBody>
      </p:sp>
      <p:pic>
        <p:nvPicPr>
          <p:cNvPr descr="" id="6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84000" y="1512000"/>
            <a:ext cx="5759640" cy="4751640"/>
          </a:xfrm>
          <a:prstGeom prst="rect">
            <a:avLst/>
          </a:prstGeom>
          <a:ln>
            <a:noFill/>
          </a:ln>
        </p:spPr>
      </p:pic>
      <p:sp>
        <p:nvSpPr>
          <p:cNvPr id="64" name="CustomShape 3"/>
          <p:cNvSpPr/>
          <p:nvPr/>
        </p:nvSpPr>
        <p:spPr>
          <a:xfrm>
            <a:off x="1152000" y="1296000"/>
            <a:ext cx="1321560" cy="390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e = ea || eb 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