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1" r:id="rId8"/>
    <p:sldId id="265" r:id="rId9"/>
    <p:sldId id="266" r:id="rId10"/>
    <p:sldId id="267" r:id="rId11"/>
    <p:sldId id="269" r:id="rId12"/>
    <p:sldId id="277" r:id="rId13"/>
    <p:sldId id="278" r:id="rId14"/>
    <p:sldId id="270" r:id="rId15"/>
    <p:sldId id="279" r:id="rId16"/>
    <p:sldId id="276" r:id="rId17"/>
    <p:sldId id="273" r:id="rId18"/>
    <p:sldId id="274" r:id="rId19"/>
    <p:sldId id="268" r:id="rId20"/>
    <p:sldId id="260" r:id="rId21"/>
    <p:sldId id="25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81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1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3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4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6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21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8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8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08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3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12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2F63-654B-45DD-96FC-9D8B18DE2554}" type="datetimeFigureOut">
              <a:rPr lang="en-SG" smtClean="0"/>
              <a:t>25/5/2016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B86F-4108-46CE-B54A-C8049BE6C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5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rante/elasticsearch-knapsa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 Definite Guide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753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A reduced succinct version</a:t>
            </a:r>
          </a:p>
          <a:p>
            <a:endParaRPr lang="en-US" i="1" dirty="0"/>
          </a:p>
          <a:p>
            <a:r>
              <a:rPr lang="en-US" i="1" dirty="0" smtClean="0"/>
              <a:t>Fuxiang Chen</a:t>
            </a:r>
          </a:p>
          <a:p>
            <a:endParaRPr lang="en-US" i="1" dirty="0" smtClean="0"/>
          </a:p>
          <a:p>
            <a:r>
              <a:rPr lang="en-US" i="1" u="sng" dirty="0" smtClean="0"/>
              <a:t>References</a:t>
            </a:r>
          </a:p>
          <a:p>
            <a:pPr algn="l"/>
            <a:r>
              <a:rPr lang="en-US" i="1" dirty="0" smtClean="0"/>
              <a:t>[1] </a:t>
            </a:r>
            <a:r>
              <a:rPr lang="en-US" i="1" dirty="0" err="1" smtClean="0"/>
              <a:t>Elasticsearch</a:t>
            </a:r>
            <a:r>
              <a:rPr lang="en-US" i="1" dirty="0" smtClean="0"/>
              <a:t>: The Definite Guide, Clinton </a:t>
            </a:r>
            <a:r>
              <a:rPr lang="en-US" i="1" dirty="0" err="1" smtClean="0"/>
              <a:t>Gormley</a:t>
            </a:r>
            <a:r>
              <a:rPr lang="en-US" i="1" dirty="0" smtClean="0"/>
              <a:t> &amp; Zachary Tong, O’Reilly, 2015</a:t>
            </a:r>
          </a:p>
          <a:p>
            <a:pPr algn="l"/>
            <a:r>
              <a:rPr lang="en-US" i="1" dirty="0" smtClean="0"/>
              <a:t>[2] </a:t>
            </a:r>
            <a:r>
              <a:rPr lang="en-US" i="1" dirty="0" err="1" smtClean="0"/>
              <a:t>Elasticsearch</a:t>
            </a:r>
            <a:r>
              <a:rPr lang="en-US" i="1" dirty="0" smtClean="0"/>
              <a:t> Official Online Reference </a:t>
            </a:r>
            <a:r>
              <a:rPr lang="en-US" i="1" dirty="0" smtClean="0"/>
              <a:t>Document</a:t>
            </a:r>
          </a:p>
          <a:p>
            <a:pPr algn="l"/>
            <a:r>
              <a:rPr lang="en-US" i="1" dirty="0" smtClean="0"/>
              <a:t>[3] Philips, SMU LARC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82523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</a:t>
            </a:r>
            <a:r>
              <a:rPr lang="en-US" dirty="0" err="1" smtClean="0"/>
              <a:t>Json</a:t>
            </a:r>
            <a:r>
              <a:rPr lang="en-US" dirty="0" smtClean="0"/>
              <a:t> Types – How they are Mapped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&amp; Inner Objects</a:t>
            </a:r>
          </a:p>
          <a:p>
            <a:pPr marL="0" indent="0">
              <a:buNone/>
            </a:pPr>
            <a:r>
              <a:rPr lang="en-SG" sz="1300" dirty="0" smtClean="0"/>
              <a:t>{</a:t>
            </a:r>
          </a:p>
          <a:p>
            <a:pPr marL="0" indent="0">
              <a:buNone/>
            </a:pPr>
            <a:r>
              <a:rPr lang="en-SG" sz="1300" dirty="0" smtClean="0"/>
              <a:t>"tweet": "</a:t>
            </a:r>
            <a:r>
              <a:rPr lang="en-SG" sz="1300" dirty="0" err="1" smtClean="0"/>
              <a:t>Elasticsearch</a:t>
            </a:r>
            <a:r>
              <a:rPr lang="en-SG" sz="1300" dirty="0" smtClean="0"/>
              <a:t> is very flexible",</a:t>
            </a:r>
          </a:p>
          <a:p>
            <a:pPr marL="0" indent="0">
              <a:buNone/>
            </a:pPr>
            <a:r>
              <a:rPr lang="en-SG" sz="1300" dirty="0" smtClean="0"/>
              <a:t>"user": {</a:t>
            </a:r>
          </a:p>
          <a:p>
            <a:pPr marL="0" indent="0">
              <a:buNone/>
            </a:pPr>
            <a:r>
              <a:rPr lang="en-SG" sz="1300" dirty="0" smtClean="0"/>
              <a:t>"id": "@</a:t>
            </a:r>
            <a:r>
              <a:rPr lang="en-SG" sz="1300" dirty="0" err="1" smtClean="0"/>
              <a:t>johnsmith</a:t>
            </a:r>
            <a:r>
              <a:rPr lang="en-SG" sz="1300" dirty="0" smtClean="0"/>
              <a:t>",</a:t>
            </a:r>
          </a:p>
          <a:p>
            <a:pPr marL="0" indent="0">
              <a:buNone/>
            </a:pPr>
            <a:r>
              <a:rPr lang="en-SG" sz="1300" dirty="0" smtClean="0"/>
              <a:t>"name": {</a:t>
            </a:r>
          </a:p>
          <a:p>
            <a:pPr marL="0" indent="0">
              <a:buNone/>
            </a:pPr>
            <a:r>
              <a:rPr lang="en-SG" sz="1300" dirty="0" smtClean="0"/>
              <a:t>"full": "John Smith",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</a:p>
          <a:p>
            <a:r>
              <a:rPr lang="en-US" dirty="0" smtClean="0"/>
              <a:t>Inner objects are under “properties” &amp; they will be of type “object”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err="1" smtClean="0"/>
              <a:t>reindex</a:t>
            </a:r>
            <a:r>
              <a:rPr lang="en-US" dirty="0" smtClean="0"/>
              <a:t> the fields since the existing mappings are immutable?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a new index with the new settings (apply new mappings)</a:t>
            </a:r>
          </a:p>
          <a:p>
            <a:r>
              <a:rPr lang="en-US" dirty="0" smtClean="0"/>
              <a:t>Copy all documents from old index to new index</a:t>
            </a:r>
          </a:p>
          <a:p>
            <a:pPr marL="0" indent="0">
              <a:buNone/>
            </a:pPr>
            <a:r>
              <a:rPr lang="en-SG" sz="1700" dirty="0"/>
              <a:t>GET /</a:t>
            </a:r>
            <a:r>
              <a:rPr lang="en-SG" sz="1700" dirty="0" err="1"/>
              <a:t>old_index</a:t>
            </a:r>
            <a:r>
              <a:rPr lang="en-SG" sz="1700" dirty="0"/>
              <a:t>/_</a:t>
            </a:r>
            <a:r>
              <a:rPr lang="en-SG" sz="1700" dirty="0" err="1"/>
              <a:t>search?search_type</a:t>
            </a:r>
            <a:r>
              <a:rPr lang="en-SG" sz="1700" dirty="0"/>
              <a:t>=</a:t>
            </a:r>
            <a:r>
              <a:rPr lang="en-SG" sz="1700" dirty="0" err="1"/>
              <a:t>scan&amp;scroll</a:t>
            </a:r>
            <a:r>
              <a:rPr lang="en-SG" sz="1700" dirty="0"/>
              <a:t>=1m</a:t>
            </a:r>
          </a:p>
          <a:p>
            <a:pPr marL="0" indent="0">
              <a:buNone/>
            </a:pPr>
            <a:r>
              <a:rPr lang="en-SG" sz="1700" dirty="0"/>
              <a:t>{</a:t>
            </a:r>
          </a:p>
          <a:p>
            <a:pPr marL="0" indent="0">
              <a:buNone/>
            </a:pPr>
            <a:r>
              <a:rPr lang="en-SG" sz="1700" dirty="0"/>
              <a:t>"query": {</a:t>
            </a:r>
          </a:p>
          <a:p>
            <a:pPr marL="0" indent="0">
              <a:buNone/>
            </a:pPr>
            <a:r>
              <a:rPr lang="en-SG" sz="1700" dirty="0"/>
              <a:t>"range": {</a:t>
            </a:r>
          </a:p>
          <a:p>
            <a:pPr marL="0" indent="0">
              <a:buNone/>
            </a:pPr>
            <a:r>
              <a:rPr lang="en-SG" sz="1700" dirty="0"/>
              <a:t>"date": {</a:t>
            </a:r>
          </a:p>
          <a:p>
            <a:pPr marL="0" indent="0">
              <a:buNone/>
            </a:pPr>
            <a:r>
              <a:rPr lang="en-SG" sz="1700" dirty="0"/>
              <a:t>"</a:t>
            </a:r>
            <a:r>
              <a:rPr lang="en-SG" sz="1700" dirty="0" err="1"/>
              <a:t>gte</a:t>
            </a:r>
            <a:r>
              <a:rPr lang="en-SG" sz="1700" dirty="0"/>
              <a:t>": "2014-01-01",</a:t>
            </a:r>
          </a:p>
          <a:p>
            <a:pPr marL="0" indent="0">
              <a:buNone/>
            </a:pPr>
            <a:r>
              <a:rPr lang="en-SG" sz="1700" dirty="0"/>
              <a:t>"</a:t>
            </a:r>
            <a:r>
              <a:rPr lang="en-SG" sz="1700" dirty="0" err="1"/>
              <a:t>lt</a:t>
            </a:r>
            <a:r>
              <a:rPr lang="en-SG" sz="1700" dirty="0"/>
              <a:t>": "2014-02-01"</a:t>
            </a:r>
          </a:p>
          <a:p>
            <a:pPr marL="0" indent="0">
              <a:buNone/>
            </a:pPr>
            <a:r>
              <a:rPr lang="en-SG" sz="1700" dirty="0"/>
              <a:t>}</a:t>
            </a:r>
          </a:p>
          <a:p>
            <a:pPr marL="0" indent="0">
              <a:buNone/>
            </a:pPr>
            <a:r>
              <a:rPr lang="en-SG" sz="1700" dirty="0"/>
              <a:t>}</a:t>
            </a:r>
          </a:p>
          <a:p>
            <a:pPr marL="0" indent="0">
              <a:buNone/>
            </a:pPr>
            <a:r>
              <a:rPr lang="en-SG" sz="1700" dirty="0"/>
              <a:t>},</a:t>
            </a:r>
          </a:p>
          <a:p>
            <a:pPr marL="0" indent="0">
              <a:buNone/>
            </a:pPr>
            <a:r>
              <a:rPr lang="en-SG" sz="1700" dirty="0"/>
              <a:t>"size": 1000</a:t>
            </a:r>
          </a:p>
          <a:p>
            <a:pPr marL="0" indent="0">
              <a:buNone/>
            </a:pPr>
            <a:r>
              <a:rPr lang="en-SG" sz="17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0841" y="3146075"/>
            <a:ext cx="347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Reindex</a:t>
            </a:r>
            <a:r>
              <a:rPr lang="en-US" dirty="0" smtClean="0"/>
              <a:t> in batches using </a:t>
            </a:r>
            <a:r>
              <a:rPr lang="en-US" dirty="0" err="1" smtClean="0"/>
              <a:t>scan&amp;scroll</a:t>
            </a:r>
            <a:r>
              <a:rPr lang="en-US" dirty="0" smtClean="0"/>
              <a:t> for 1 minute (depends on how big are the data)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76301" y="2667699"/>
            <a:ext cx="1963024" cy="9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4906" y="3792028"/>
            <a:ext cx="2157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need to delete old index after </a:t>
            </a:r>
            <a:r>
              <a:rPr lang="en-US" dirty="0" err="1" smtClean="0"/>
              <a:t>reindexing</a:t>
            </a:r>
            <a:r>
              <a:rPr lang="en-US" dirty="0" smtClean="0"/>
              <a:t>, then recreate the old index and repeat the process again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946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Alias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dirty="0" err="1" smtClean="0"/>
              <a:t>reindex</a:t>
            </a:r>
            <a:r>
              <a:rPr lang="en-US" dirty="0" smtClean="0"/>
              <a:t>, we will be creating another new index – but all our applications are pointing to the new index!</a:t>
            </a:r>
          </a:p>
          <a:p>
            <a:r>
              <a:rPr lang="en-US" dirty="0" smtClean="0"/>
              <a:t>Assuming original index name is “</a:t>
            </a:r>
            <a:r>
              <a:rPr lang="en-US" dirty="0" err="1" smtClean="0"/>
              <a:t>original_index</a:t>
            </a:r>
            <a:r>
              <a:rPr lang="en-US" dirty="0" smtClean="0"/>
              <a:t>” and new index name is “</a:t>
            </a:r>
            <a:r>
              <a:rPr lang="en-US" dirty="0" err="1" smtClean="0"/>
              <a:t>new_index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are going to create an alias called “</a:t>
            </a:r>
            <a:r>
              <a:rPr lang="en-US" dirty="0" err="1" smtClean="0"/>
              <a:t>original_index</a:t>
            </a:r>
            <a:r>
              <a:rPr lang="en-US" dirty="0" smtClean="0"/>
              <a:t>” that points to “</a:t>
            </a:r>
            <a:r>
              <a:rPr lang="en-US" dirty="0" err="1" smtClean="0"/>
              <a:t>new_index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SG" sz="1200" dirty="0"/>
              <a:t>PUT </a:t>
            </a:r>
            <a:r>
              <a:rPr lang="en-SG" sz="1200" dirty="0" smtClean="0"/>
              <a:t>/</a:t>
            </a:r>
            <a:r>
              <a:rPr lang="en-SG" sz="1200" dirty="0" err="1" smtClean="0"/>
              <a:t>new_index</a:t>
            </a:r>
            <a:r>
              <a:rPr lang="en-SG" sz="1200" dirty="0" smtClean="0"/>
              <a:t>		//this is the new index for copying the old documents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PUT </a:t>
            </a:r>
            <a:r>
              <a:rPr lang="en-SG" sz="1200" dirty="0" smtClean="0"/>
              <a:t>/</a:t>
            </a:r>
            <a:r>
              <a:rPr lang="en-SG" sz="1200" dirty="0" err="1" smtClean="0"/>
              <a:t>new_index</a:t>
            </a:r>
            <a:r>
              <a:rPr lang="en-SG" sz="1200" dirty="0" smtClean="0"/>
              <a:t>/_alias/</a:t>
            </a:r>
            <a:r>
              <a:rPr lang="en-SG" sz="1200" dirty="0" err="1" smtClean="0"/>
              <a:t>original_index</a:t>
            </a:r>
            <a:r>
              <a:rPr lang="en-SG" sz="1200" dirty="0" smtClean="0"/>
              <a:t>	//</a:t>
            </a:r>
            <a:r>
              <a:rPr lang="en-SG" sz="1200" dirty="0" err="1" smtClean="0"/>
              <a:t>original_index</a:t>
            </a:r>
            <a:r>
              <a:rPr lang="en-SG" sz="1200" dirty="0" smtClean="0"/>
              <a:t> here is the alias that points to the </a:t>
            </a:r>
            <a:r>
              <a:rPr lang="en-SG" sz="1200" dirty="0" err="1" smtClean="0"/>
              <a:t>new_index</a:t>
            </a:r>
            <a:r>
              <a:rPr lang="en-SG" sz="1200" dirty="0" smtClean="0"/>
              <a:t>. Notice that it has the same name as the original index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653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Knapsack!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https://github.com/jprante/elasticsearch-knapsack</a:t>
            </a:r>
            <a:endParaRPr lang="en-SG" dirty="0" smtClean="0"/>
          </a:p>
          <a:p>
            <a:r>
              <a:rPr lang="en-US" dirty="0" smtClean="0"/>
              <a:t>A quick way to export and import indices, and also possible to change the mappings in the new indices!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654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</a:t>
            </a:r>
            <a:r>
              <a:rPr lang="en-US" dirty="0" smtClean="0"/>
              <a:t>Index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more for maintenance, house keeping and performance purposes</a:t>
            </a:r>
          </a:p>
          <a:p>
            <a:r>
              <a:rPr lang="en-US" dirty="0" smtClean="0"/>
              <a:t>E.g. each index may be set to prefix with a specific date format that represent the current year &amp; current month. Then all documents of that current year &amp; current month will be stored in that particular index.</a:t>
            </a:r>
          </a:p>
          <a:p>
            <a:r>
              <a:rPr lang="en-US" dirty="0" smtClean="0"/>
              <a:t>You can perform rolling indices manually or you can do it automatically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21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Index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indices will be created automatically when inserting an document if the indices do not exist, it is better to define the indices based on the timestamp of the document.</a:t>
            </a:r>
          </a:p>
          <a:p>
            <a:r>
              <a:rPr lang="en-US" dirty="0" smtClean="0"/>
              <a:t>E.g. if the document is created on Jan 2016, then the indices to place the document can be 01-2016. It will be created automatically if it does not exist. If the index exist, it will simply store this document in that index.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9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Templates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200" dirty="0" smtClean="0"/>
              <a:t>PUT /</a:t>
            </a:r>
            <a:r>
              <a:rPr lang="en-SG" sz="1200" dirty="0" err="1" smtClean="0"/>
              <a:t>my_index</a:t>
            </a:r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{</a:t>
            </a:r>
          </a:p>
          <a:p>
            <a:pPr marL="0" indent="0">
              <a:buNone/>
            </a:pPr>
            <a:r>
              <a:rPr lang="en-SG" sz="1200" dirty="0" smtClean="0"/>
              <a:t>"mappings": {</a:t>
            </a:r>
          </a:p>
          <a:p>
            <a:pPr marL="0" indent="0">
              <a:buNone/>
            </a:pPr>
            <a:r>
              <a:rPr lang="en-SG" sz="1200" dirty="0" smtClean="0"/>
              <a:t>"</a:t>
            </a:r>
            <a:r>
              <a:rPr lang="en-SG" sz="1200" dirty="0" err="1" smtClean="0">
                <a:solidFill>
                  <a:schemeClr val="accent6"/>
                </a:solidFill>
              </a:rPr>
              <a:t>my_type</a:t>
            </a:r>
            <a:r>
              <a:rPr lang="en-SG" sz="1200" dirty="0" smtClean="0"/>
              <a:t>": {		</a:t>
            </a:r>
            <a:r>
              <a:rPr lang="en-SG" sz="1200" dirty="0" smtClean="0">
                <a:solidFill>
                  <a:schemeClr val="accent6"/>
                </a:solidFill>
              </a:rPr>
              <a:t>//mapping name</a:t>
            </a:r>
          </a:p>
          <a:p>
            <a:pPr marL="0" indent="0">
              <a:buNone/>
            </a:pPr>
            <a:r>
              <a:rPr lang="en-SG" sz="1200" dirty="0" smtClean="0"/>
              <a:t>"</a:t>
            </a:r>
            <a:r>
              <a:rPr lang="en-SG" sz="1200" dirty="0" err="1" smtClean="0"/>
              <a:t>dynamic_templates</a:t>
            </a:r>
            <a:r>
              <a:rPr lang="en-SG" sz="1200" dirty="0" smtClean="0"/>
              <a:t>": [</a:t>
            </a:r>
          </a:p>
          <a:p>
            <a:pPr marL="457200" lvl="1" indent="0">
              <a:buNone/>
            </a:pPr>
            <a:r>
              <a:rPr lang="en-SG" sz="800" dirty="0" smtClean="0"/>
              <a:t>{ "</a:t>
            </a:r>
            <a:r>
              <a:rPr lang="en-SG" sz="800" dirty="0" err="1" smtClean="0">
                <a:solidFill>
                  <a:schemeClr val="accent6"/>
                </a:solidFill>
              </a:rPr>
              <a:t>es</a:t>
            </a:r>
            <a:r>
              <a:rPr lang="en-SG" sz="800" dirty="0" smtClean="0"/>
              <a:t>": { 		</a:t>
            </a:r>
            <a:r>
              <a:rPr lang="en-SG" sz="800" dirty="0" smtClean="0">
                <a:solidFill>
                  <a:schemeClr val="accent6"/>
                </a:solidFill>
              </a:rPr>
              <a:t>//template name</a:t>
            </a:r>
          </a:p>
          <a:p>
            <a:pPr marL="457200" lvl="1" indent="0">
              <a:buNone/>
            </a:pPr>
            <a:r>
              <a:rPr lang="en-SG" sz="800" dirty="0" smtClean="0"/>
              <a:t>"match": "*_</a:t>
            </a:r>
            <a:r>
              <a:rPr lang="en-SG" sz="800" dirty="0" err="1" smtClean="0"/>
              <a:t>es</a:t>
            </a:r>
            <a:r>
              <a:rPr lang="en-SG" sz="800" dirty="0" smtClean="0"/>
              <a:t>",</a:t>
            </a:r>
          </a:p>
          <a:p>
            <a:pPr marL="457200" lvl="1" indent="0">
              <a:buNone/>
            </a:pPr>
            <a:r>
              <a:rPr lang="en-SG" sz="800" dirty="0" smtClean="0"/>
              <a:t>"</a:t>
            </a:r>
            <a:r>
              <a:rPr lang="en-SG" sz="800" dirty="0" err="1" smtClean="0">
                <a:solidFill>
                  <a:schemeClr val="accent6"/>
                </a:solidFill>
              </a:rPr>
              <a:t>match_mapping_type</a:t>
            </a:r>
            <a:r>
              <a:rPr lang="en-SG" sz="800" dirty="0" smtClean="0"/>
              <a:t>": "</a:t>
            </a:r>
            <a:r>
              <a:rPr lang="en-SG" sz="800" dirty="0" smtClean="0">
                <a:solidFill>
                  <a:schemeClr val="accent6"/>
                </a:solidFill>
              </a:rPr>
              <a:t>string</a:t>
            </a:r>
            <a:r>
              <a:rPr lang="en-SG" sz="800" dirty="0" smtClean="0"/>
              <a:t>", </a:t>
            </a:r>
            <a:r>
              <a:rPr lang="en-SG" sz="800" dirty="0" smtClean="0">
                <a:solidFill>
                  <a:schemeClr val="accent6"/>
                </a:solidFill>
              </a:rPr>
              <a:t>//apply the template to fields of the specific type</a:t>
            </a:r>
          </a:p>
          <a:p>
            <a:pPr marL="457200" lvl="1" indent="0">
              <a:buNone/>
            </a:pPr>
            <a:r>
              <a:rPr lang="en-SG" sz="800" dirty="0" smtClean="0"/>
              <a:t>"mapping": {</a:t>
            </a:r>
          </a:p>
          <a:p>
            <a:pPr marL="457200" lvl="1" indent="0">
              <a:buNone/>
            </a:pPr>
            <a:r>
              <a:rPr lang="en-SG" sz="800" dirty="0" smtClean="0"/>
              <a:t>"type": "string",</a:t>
            </a:r>
          </a:p>
          <a:p>
            <a:pPr marL="457200" lvl="1" indent="0">
              <a:buNone/>
            </a:pPr>
            <a:r>
              <a:rPr lang="en-SG" sz="800" dirty="0" smtClean="0"/>
              <a:t>"</a:t>
            </a:r>
            <a:r>
              <a:rPr lang="en-SG" sz="800" dirty="0" err="1" smtClean="0"/>
              <a:t>analyzer</a:t>
            </a:r>
            <a:r>
              <a:rPr lang="en-SG" sz="800" dirty="0" smtClean="0"/>
              <a:t>": "</a:t>
            </a:r>
            <a:r>
              <a:rPr lang="en-SG" sz="800" dirty="0" err="1" smtClean="0"/>
              <a:t>spanish</a:t>
            </a:r>
            <a:r>
              <a:rPr lang="en-SG" sz="800" dirty="0" smtClean="0"/>
              <a:t>“</a:t>
            </a:r>
          </a:p>
          <a:p>
            <a:pPr marL="457200" lvl="1" indent="0">
              <a:buNone/>
            </a:pPr>
            <a:r>
              <a:rPr lang="en-SG" sz="800" dirty="0"/>
              <a:t>}</a:t>
            </a:r>
          </a:p>
          <a:p>
            <a:pPr marL="457200" lvl="1" indent="0">
              <a:buNone/>
            </a:pPr>
            <a:r>
              <a:rPr lang="en-SG" sz="800" dirty="0" smtClean="0"/>
              <a:t>}}</a:t>
            </a:r>
          </a:p>
          <a:p>
            <a:pPr marL="0" indent="0">
              <a:buNone/>
            </a:pPr>
            <a:r>
              <a:rPr lang="en-SG" sz="1200" dirty="0"/>
              <a:t>]</a:t>
            </a:r>
          </a:p>
          <a:p>
            <a:pPr marL="0" indent="0">
              <a:buNone/>
            </a:pPr>
            <a:r>
              <a:rPr lang="en-SG" sz="1200" dirty="0"/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205354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Snapshots and Restore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Edit the shared filesystem (where snapshots are stored)</a:t>
            </a:r>
          </a:p>
          <a:p>
            <a:pPr marL="0" indent="0">
              <a:buNone/>
            </a:pPr>
            <a:r>
              <a:rPr lang="en-SG" sz="1200" dirty="0" err="1" smtClean="0"/>
              <a:t>elasticsearch.yml</a:t>
            </a:r>
            <a:r>
              <a:rPr lang="en-SG" sz="1200" dirty="0" smtClean="0"/>
              <a:t> – </a:t>
            </a:r>
            <a:r>
              <a:rPr lang="en-SG" sz="1200" dirty="0" err="1" smtClean="0"/>
              <a:t>path.repo</a:t>
            </a:r>
            <a:r>
              <a:rPr lang="en-SG" sz="1200" dirty="0"/>
              <a:t>: ["/mount/backups", "/mount/</a:t>
            </a:r>
            <a:r>
              <a:rPr lang="en-SG" sz="1200" dirty="0" err="1"/>
              <a:t>longterm_backups</a:t>
            </a:r>
            <a:r>
              <a:rPr lang="en-SG" sz="1200" dirty="0" smtClean="0"/>
              <a:t>"]</a:t>
            </a:r>
            <a:endParaRPr lang="en-US" sz="1200" dirty="0" smtClean="0"/>
          </a:p>
          <a:p>
            <a:r>
              <a:rPr lang="en-US" dirty="0" smtClean="0"/>
              <a:t>Register the shared filesystem with the snapshot</a:t>
            </a:r>
          </a:p>
          <a:p>
            <a:pPr marL="0" indent="0">
              <a:buNone/>
            </a:pPr>
            <a:r>
              <a:rPr lang="en-SG" sz="1300" dirty="0" smtClean="0"/>
              <a:t>PUT /_snapshot/</a:t>
            </a:r>
            <a:r>
              <a:rPr lang="en-SG" sz="1300" dirty="0" err="1" smtClean="0"/>
              <a:t>my_backup</a:t>
            </a:r>
            <a:endParaRPr lang="en-SG" sz="1300" dirty="0" smtClean="0"/>
          </a:p>
          <a:p>
            <a:pPr marL="0" indent="0">
              <a:buNone/>
            </a:pPr>
            <a:r>
              <a:rPr lang="en-SG" sz="1300" dirty="0" smtClean="0"/>
              <a:t> { </a:t>
            </a:r>
            <a:r>
              <a:rPr lang="en-SG" sz="1300" dirty="0"/>
              <a:t>"type": "fs", </a:t>
            </a:r>
            <a:endParaRPr lang="en-SG" sz="1300" dirty="0" smtClean="0"/>
          </a:p>
          <a:p>
            <a:pPr marL="0" indent="0">
              <a:buNone/>
            </a:pPr>
            <a:r>
              <a:rPr lang="en-SG" sz="1300" dirty="0"/>
              <a:t> </a:t>
            </a:r>
            <a:r>
              <a:rPr lang="en-SG" sz="1300" dirty="0" smtClean="0"/>
              <a:t>   "</a:t>
            </a:r>
            <a:r>
              <a:rPr lang="en-SG" sz="1300" dirty="0"/>
              <a:t>settings": { </a:t>
            </a:r>
            <a:endParaRPr lang="en-SG" sz="1300" dirty="0" smtClean="0"/>
          </a:p>
          <a:p>
            <a:pPr marL="0" indent="0">
              <a:buNone/>
            </a:pPr>
            <a:r>
              <a:rPr lang="en-SG" sz="1300" dirty="0"/>
              <a:t> </a:t>
            </a:r>
            <a:r>
              <a:rPr lang="en-SG" sz="1300" dirty="0" smtClean="0"/>
              <a:t>       "</a:t>
            </a:r>
            <a:r>
              <a:rPr lang="en-SG" sz="1300" dirty="0"/>
              <a:t>location": "/mount/backups/</a:t>
            </a:r>
            <a:r>
              <a:rPr lang="en-SG" sz="1300" dirty="0" err="1"/>
              <a:t>my_backup</a:t>
            </a:r>
            <a:r>
              <a:rPr lang="en-SG" sz="1300" dirty="0"/>
              <a:t>", "compress": true </a:t>
            </a:r>
            <a:endParaRPr lang="en-SG" sz="1300" dirty="0" smtClean="0"/>
          </a:p>
          <a:p>
            <a:pPr marL="0" indent="0">
              <a:buNone/>
            </a:pPr>
            <a:r>
              <a:rPr lang="en-SG" sz="1300" dirty="0"/>
              <a:t> </a:t>
            </a:r>
            <a:r>
              <a:rPr lang="en-SG" sz="1300" dirty="0" smtClean="0"/>
              <a:t>     } </a:t>
            </a:r>
          </a:p>
          <a:p>
            <a:pPr marL="0" indent="0">
              <a:buNone/>
            </a:pPr>
            <a:r>
              <a:rPr lang="en-SG" sz="1300" dirty="0"/>
              <a:t> </a:t>
            </a:r>
            <a:r>
              <a:rPr lang="en-SG" sz="1300" dirty="0" smtClean="0"/>
              <a:t> }</a:t>
            </a:r>
            <a:endParaRPr lang="en-US" sz="1300" dirty="0" smtClean="0"/>
          </a:p>
          <a:p>
            <a:r>
              <a:rPr lang="en-US" dirty="0" smtClean="0"/>
              <a:t>Create the snapshot</a:t>
            </a:r>
          </a:p>
          <a:p>
            <a:pPr marL="0" indent="0">
              <a:buNone/>
            </a:pPr>
            <a:r>
              <a:rPr lang="en-SG" sz="1200" dirty="0"/>
              <a:t>PUT /_snapshot/</a:t>
            </a:r>
            <a:r>
              <a:rPr lang="en-SG" sz="1200" dirty="0" err="1"/>
              <a:t>my_backup</a:t>
            </a:r>
            <a:r>
              <a:rPr lang="en-SG" sz="1200" dirty="0"/>
              <a:t>/snapshot_1?wait_for_completion=true</a:t>
            </a:r>
            <a:endParaRPr lang="en-US" sz="1200" dirty="0" smtClean="0"/>
          </a:p>
          <a:p>
            <a:r>
              <a:rPr lang="en-US" dirty="0" smtClean="0"/>
              <a:t>Restore the snapshot</a:t>
            </a:r>
          </a:p>
          <a:p>
            <a:pPr marL="0" indent="0">
              <a:buNone/>
            </a:pPr>
            <a:r>
              <a:rPr lang="en-SG" sz="1200" dirty="0"/>
              <a:t>POST /_snapshot/</a:t>
            </a:r>
            <a:r>
              <a:rPr lang="en-SG" sz="1200" dirty="0" err="1"/>
              <a:t>my_backup</a:t>
            </a:r>
            <a:r>
              <a:rPr lang="en-SG" sz="1200" dirty="0"/>
              <a:t>/snapshot_1/_restore</a:t>
            </a:r>
          </a:p>
        </p:txBody>
      </p:sp>
    </p:spTree>
    <p:extLst>
      <p:ext uri="{BB962C8B-B14F-4D97-AF65-F5344CB8AC3E}">
        <p14:creationId xmlns:p14="http://schemas.microsoft.com/office/powerpoint/2010/main" val="102964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(from 1.x to 2.x)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Disable shard allocation</a:t>
            </a:r>
          </a:p>
          <a:p>
            <a:pPr marL="0" indent="0">
              <a:buNone/>
            </a:pPr>
            <a:r>
              <a:rPr lang="en-SG" sz="1200" dirty="0"/>
              <a:t>PUT /_cluster/settings </a:t>
            </a:r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{ </a:t>
            </a:r>
            <a:r>
              <a:rPr lang="en-SG" sz="1200" dirty="0"/>
              <a:t>"persistent": { "</a:t>
            </a:r>
            <a:r>
              <a:rPr lang="en-SG" sz="1200" dirty="0" err="1"/>
              <a:t>cluster.routing.allocation.enable</a:t>
            </a:r>
            <a:r>
              <a:rPr lang="en-SG" sz="1200" dirty="0"/>
              <a:t>": "none" } }</a:t>
            </a:r>
            <a:endParaRPr lang="en-US" sz="1200" dirty="0" smtClean="0"/>
          </a:p>
          <a:p>
            <a:r>
              <a:rPr lang="en-US" dirty="0" smtClean="0"/>
              <a:t>Perform a synced flush</a:t>
            </a:r>
          </a:p>
          <a:p>
            <a:pPr marL="0" indent="0">
              <a:buNone/>
            </a:pPr>
            <a:r>
              <a:rPr lang="en-SG" sz="1200" dirty="0"/>
              <a:t>POST /_flush/synced</a:t>
            </a:r>
            <a:endParaRPr lang="en-US" sz="1200" dirty="0" smtClean="0"/>
          </a:p>
          <a:p>
            <a:r>
              <a:rPr lang="en-US" dirty="0" smtClean="0"/>
              <a:t>Shutdown &amp; upgrade all nodes</a:t>
            </a:r>
          </a:p>
          <a:p>
            <a:r>
              <a:rPr lang="en-US" dirty="0" smtClean="0"/>
              <a:t>Start server </a:t>
            </a:r>
          </a:p>
          <a:p>
            <a:r>
              <a:rPr lang="en-US" dirty="0" smtClean="0"/>
              <a:t>Re-enable shard allocation</a:t>
            </a:r>
          </a:p>
          <a:p>
            <a:pPr marL="0" indent="0">
              <a:buNone/>
            </a:pPr>
            <a:r>
              <a:rPr lang="en-SG" sz="1200" dirty="0"/>
              <a:t>PUT /_cluster/settings </a:t>
            </a:r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{ </a:t>
            </a:r>
            <a:r>
              <a:rPr lang="en-SG" sz="1200" dirty="0"/>
              <a:t>"persistent": { "</a:t>
            </a:r>
            <a:r>
              <a:rPr lang="en-SG" sz="1200" dirty="0" err="1"/>
              <a:t>cluster.routing.allocation.enable</a:t>
            </a:r>
            <a:r>
              <a:rPr lang="en-SG" sz="1200" dirty="0"/>
              <a:t>": "all" } }</a:t>
            </a:r>
          </a:p>
        </p:txBody>
      </p:sp>
    </p:spTree>
    <p:extLst>
      <p:ext uri="{BB962C8B-B14F-4D97-AF65-F5344CB8AC3E}">
        <p14:creationId xmlns:p14="http://schemas.microsoft.com/office/powerpoint/2010/main" val="108526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Checkings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a query is correctly formed</a:t>
            </a:r>
            <a:endParaRPr lang="en-SG" dirty="0" smtClean="0"/>
          </a:p>
          <a:p>
            <a:pPr marL="0" indent="0">
              <a:buNone/>
            </a:pPr>
            <a:r>
              <a:rPr lang="en-SG" sz="1200" dirty="0" smtClean="0"/>
              <a:t>GET </a:t>
            </a:r>
            <a:r>
              <a:rPr lang="en-SG" sz="1200" dirty="0"/>
              <a:t>/</a:t>
            </a:r>
            <a:r>
              <a:rPr lang="en-SG" sz="1200" dirty="0" err="1"/>
              <a:t>gb</a:t>
            </a:r>
            <a:r>
              <a:rPr lang="en-SG" sz="1200" dirty="0"/>
              <a:t>/tweet/</a:t>
            </a:r>
            <a:r>
              <a:rPr lang="en-SG" sz="1200" dirty="0">
                <a:solidFill>
                  <a:schemeClr val="accent6"/>
                </a:solidFill>
              </a:rPr>
              <a:t>_validate</a:t>
            </a:r>
            <a:r>
              <a:rPr lang="en-SG" sz="1200" dirty="0"/>
              <a:t>/query</a:t>
            </a:r>
          </a:p>
          <a:p>
            <a:pPr marL="0" indent="0">
              <a:buNone/>
            </a:pPr>
            <a:r>
              <a:rPr lang="en-SG" sz="1200" dirty="0"/>
              <a:t>{</a:t>
            </a:r>
          </a:p>
          <a:p>
            <a:pPr marL="0" indent="0">
              <a:buNone/>
            </a:pPr>
            <a:r>
              <a:rPr lang="en-SG" sz="1200" dirty="0"/>
              <a:t>"query": {</a:t>
            </a:r>
          </a:p>
          <a:p>
            <a:pPr marL="0" indent="0">
              <a:buNone/>
            </a:pPr>
            <a:r>
              <a:rPr lang="en-SG" sz="1200" dirty="0"/>
              <a:t>"tweet" : {</a:t>
            </a:r>
          </a:p>
          <a:p>
            <a:pPr marL="0" indent="0">
              <a:buNone/>
            </a:pPr>
            <a:r>
              <a:rPr lang="en-SG" sz="1200" dirty="0"/>
              <a:t>"match" : "really powerful"</a:t>
            </a:r>
          </a:p>
          <a:p>
            <a:pPr marL="0" indent="0">
              <a:buNone/>
            </a:pPr>
            <a:r>
              <a:rPr lang="en-SG" sz="1200" dirty="0"/>
              <a:t>}</a:t>
            </a:r>
          </a:p>
          <a:p>
            <a:pPr marL="0" indent="0">
              <a:buNone/>
            </a:pPr>
            <a:r>
              <a:rPr lang="en-SG" sz="1200" dirty="0"/>
              <a:t>}</a:t>
            </a:r>
          </a:p>
          <a:p>
            <a:pPr marL="0" indent="0">
              <a:buNone/>
            </a:pPr>
            <a:r>
              <a:rPr lang="en-SG" sz="1200" dirty="0" smtClean="0"/>
              <a:t>}</a:t>
            </a:r>
          </a:p>
          <a:p>
            <a:r>
              <a:rPr lang="en-US" dirty="0" smtClean="0"/>
              <a:t>We can ask ES to try to explain to us the error adding an “explain” parameter e.g. </a:t>
            </a:r>
            <a:r>
              <a:rPr lang="en-SG" dirty="0" smtClean="0"/>
              <a:t>GET /</a:t>
            </a:r>
            <a:r>
              <a:rPr lang="en-SG" dirty="0" err="1" smtClean="0"/>
              <a:t>gb</a:t>
            </a:r>
            <a:r>
              <a:rPr lang="en-SG" dirty="0" smtClean="0"/>
              <a:t>/tweet/</a:t>
            </a:r>
            <a:r>
              <a:rPr lang="en-SG" dirty="0" smtClean="0">
                <a:solidFill>
                  <a:schemeClr val="accent6"/>
                </a:solidFill>
              </a:rPr>
              <a:t>_validate</a:t>
            </a:r>
            <a:r>
              <a:rPr lang="en-SG" dirty="0" smtClean="0"/>
              <a:t>/</a:t>
            </a:r>
            <a:r>
              <a:rPr lang="en-SG" dirty="0" err="1" smtClean="0"/>
              <a:t>query?explain</a:t>
            </a:r>
            <a:endParaRPr lang="en-SG" dirty="0" smtClean="0"/>
          </a:p>
          <a:p>
            <a:pPr marL="0" indent="0">
              <a:buNone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838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Data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Text/unstructured – textual data (more of a human form</a:t>
            </a:r>
            <a:r>
              <a:rPr lang="en-US" dirty="0" smtClean="0"/>
              <a:t>, for fuzzier analysis)</a:t>
            </a:r>
            <a:endParaRPr lang="en-US" dirty="0" smtClean="0"/>
          </a:p>
          <a:p>
            <a:r>
              <a:rPr lang="en-US" dirty="0" smtClean="0"/>
              <a:t>Exact Value – the exact value!</a:t>
            </a:r>
          </a:p>
          <a:p>
            <a:endParaRPr lang="en-US" dirty="0" smtClean="0"/>
          </a:p>
          <a:p>
            <a:r>
              <a:rPr lang="en-US" dirty="0" smtClean="0"/>
              <a:t>Inverted Index – for fast searching in full text fields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/>
              <a:t>Tokenizes the words, similarity matching (may do prior stemming or lemmatization of the words), may also do TF-IDF or Stop word Filtration,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200" dirty="0" smtClean="0"/>
              <a:t>Different analyzers to use: e.g. standard, </a:t>
            </a:r>
            <a:r>
              <a:rPr lang="en-US" sz="1200" dirty="0" err="1" smtClean="0"/>
              <a:t>etc</a:t>
            </a:r>
            <a:endParaRPr lang="en-US" sz="1200" dirty="0" smtClean="0"/>
          </a:p>
          <a:p>
            <a:pPr marL="0" indent="0">
              <a:buNone/>
            </a:pPr>
            <a:r>
              <a:rPr lang="en-SG" sz="1200" dirty="0"/>
              <a:t>GET /_</a:t>
            </a:r>
            <a:r>
              <a:rPr lang="en-SG" sz="1200" dirty="0" err="1"/>
              <a:t>analyze?analyzer</a:t>
            </a:r>
            <a:r>
              <a:rPr lang="en-SG" sz="1200" dirty="0"/>
              <a:t>=standard</a:t>
            </a:r>
          </a:p>
          <a:p>
            <a:pPr marL="0" indent="0">
              <a:buNone/>
            </a:pPr>
            <a:r>
              <a:rPr lang="en-SG" sz="1200" dirty="0"/>
              <a:t>Text to </a:t>
            </a:r>
            <a:r>
              <a:rPr lang="en-SG" sz="1200" dirty="0" err="1"/>
              <a:t>analyze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6650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Cluster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GET /_</a:t>
            </a:r>
            <a:r>
              <a:rPr lang="en-SG" dirty="0" smtClean="0"/>
              <a:t>cluster/health – make sure all are green</a:t>
            </a:r>
          </a:p>
          <a:p>
            <a:r>
              <a:rPr lang="en-US" dirty="0" smtClean="0"/>
              <a:t>Overriding default # primary/replicas shards</a:t>
            </a:r>
            <a:endParaRPr lang="en-SG" dirty="0" smtClean="0"/>
          </a:p>
          <a:p>
            <a:pPr marL="0" indent="0">
              <a:buNone/>
            </a:pPr>
            <a:r>
              <a:rPr lang="en-SG" sz="1200" dirty="0"/>
              <a:t>PUT /blogs</a:t>
            </a:r>
          </a:p>
          <a:p>
            <a:pPr marL="0" indent="0">
              <a:buNone/>
            </a:pPr>
            <a:r>
              <a:rPr lang="en-SG" sz="1200" dirty="0"/>
              <a:t>{</a:t>
            </a:r>
          </a:p>
          <a:p>
            <a:pPr marL="0" indent="0">
              <a:buNone/>
            </a:pPr>
            <a:r>
              <a:rPr lang="en-SG" sz="1200" dirty="0"/>
              <a:t>"settings" : {</a:t>
            </a:r>
          </a:p>
          <a:p>
            <a:pPr marL="0" indent="0">
              <a:buNone/>
            </a:pPr>
            <a:r>
              <a:rPr lang="en-SG" sz="1200" dirty="0"/>
              <a:t>"</a:t>
            </a:r>
            <a:r>
              <a:rPr lang="en-SG" sz="1200" dirty="0" err="1"/>
              <a:t>number_of_shards</a:t>
            </a:r>
            <a:r>
              <a:rPr lang="en-SG" sz="1200" dirty="0"/>
              <a:t>" : 3,</a:t>
            </a:r>
          </a:p>
          <a:p>
            <a:pPr marL="0" indent="0">
              <a:buNone/>
            </a:pPr>
            <a:r>
              <a:rPr lang="en-SG" sz="1200" dirty="0"/>
              <a:t>"</a:t>
            </a:r>
            <a:r>
              <a:rPr lang="en-SG" sz="1200" dirty="0" err="1"/>
              <a:t>number_of_replicas</a:t>
            </a:r>
            <a:r>
              <a:rPr lang="en-SG" sz="1200" dirty="0"/>
              <a:t>" : 1</a:t>
            </a:r>
          </a:p>
          <a:p>
            <a:pPr marL="0" indent="0">
              <a:buNone/>
            </a:pPr>
            <a:r>
              <a:rPr lang="en-SG" sz="1200" dirty="0"/>
              <a:t>}</a:t>
            </a:r>
          </a:p>
          <a:p>
            <a:pPr marL="0" indent="0">
              <a:buNone/>
            </a:pPr>
            <a:r>
              <a:rPr lang="en-SG" sz="1200" dirty="0" smtClean="0"/>
              <a:t>}</a:t>
            </a:r>
          </a:p>
          <a:p>
            <a:r>
              <a:rPr lang="en-US" dirty="0" smtClean="0"/>
              <a:t>Creating a cluster</a:t>
            </a:r>
          </a:p>
          <a:p>
            <a:pPr marL="0" indent="0">
              <a:buNone/>
            </a:pPr>
            <a:r>
              <a:rPr lang="en-US" sz="1200" dirty="0" smtClean="0"/>
              <a:t>In ./</a:t>
            </a:r>
            <a:r>
              <a:rPr lang="en-US" sz="1200" dirty="0" err="1" smtClean="0"/>
              <a:t>config</a:t>
            </a:r>
            <a:r>
              <a:rPr lang="en-US" sz="1200" dirty="0" smtClean="0"/>
              <a:t>/</a:t>
            </a:r>
            <a:r>
              <a:rPr lang="en-US" sz="1200" dirty="0" err="1" smtClean="0"/>
              <a:t>elasticsearch.yml</a:t>
            </a:r>
            <a:r>
              <a:rPr lang="en-US" sz="1200" dirty="0" smtClean="0"/>
              <a:t>, set cluster.name to be the same for all nodes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7812" y="3158342"/>
            <a:ext cx="460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specify the number of Primary and Replica shards when we create an index. By default, 5 Primary &amp; 1 Replica shards are created.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220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Tips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/?pretty – pretty print the </a:t>
            </a:r>
            <a:r>
              <a:rPr lang="en-US" dirty="0" err="1" smtClean="0"/>
              <a:t>json</a:t>
            </a:r>
            <a:r>
              <a:rPr lang="en-US" dirty="0" smtClean="0"/>
              <a:t> result</a:t>
            </a:r>
          </a:p>
          <a:p>
            <a:r>
              <a:rPr lang="en-US" dirty="0" smtClean="0"/>
              <a:t>/_</a:t>
            </a:r>
            <a:r>
              <a:rPr lang="en-US" dirty="0" err="1" smtClean="0"/>
              <a:t>mget</a:t>
            </a:r>
            <a:r>
              <a:rPr lang="en-US" dirty="0" smtClean="0"/>
              <a:t> – get multiple documents</a:t>
            </a:r>
          </a:p>
          <a:p>
            <a:pPr marL="0" indent="0">
              <a:buNone/>
            </a:pPr>
            <a:r>
              <a:rPr lang="en-SG" sz="1200" dirty="0"/>
              <a:t>GET /website/blog/_</a:t>
            </a:r>
            <a:r>
              <a:rPr lang="en-SG" sz="1200" dirty="0" err="1"/>
              <a:t>mget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{</a:t>
            </a:r>
          </a:p>
          <a:p>
            <a:pPr marL="0" indent="0">
              <a:buNone/>
            </a:pPr>
            <a:r>
              <a:rPr lang="en-SG" sz="1200" dirty="0"/>
              <a:t>"docs" : [</a:t>
            </a:r>
          </a:p>
          <a:p>
            <a:pPr marL="0" indent="0">
              <a:buNone/>
            </a:pPr>
            <a:r>
              <a:rPr lang="en-SG" sz="1200" dirty="0"/>
              <a:t>{ "_id" : 2 },</a:t>
            </a:r>
          </a:p>
          <a:p>
            <a:pPr marL="0" indent="0">
              <a:buNone/>
            </a:pPr>
            <a:r>
              <a:rPr lang="en-SG" sz="1200" dirty="0"/>
              <a:t>{ "_type" : "</a:t>
            </a:r>
            <a:r>
              <a:rPr lang="en-SG" sz="1200" dirty="0" err="1"/>
              <a:t>pageviews</a:t>
            </a:r>
            <a:r>
              <a:rPr lang="en-SG" sz="1200" dirty="0"/>
              <a:t>", "_id" : 1 }</a:t>
            </a:r>
          </a:p>
          <a:p>
            <a:pPr marL="0" indent="0">
              <a:buNone/>
            </a:pPr>
            <a:r>
              <a:rPr lang="en-SG" sz="1200" dirty="0"/>
              <a:t>]</a:t>
            </a:r>
          </a:p>
          <a:p>
            <a:pPr marL="0" indent="0">
              <a:buNone/>
            </a:pPr>
            <a:r>
              <a:rPr lang="en-SG" sz="1200" dirty="0"/>
              <a:t>}</a:t>
            </a:r>
            <a:endParaRPr lang="en-US" sz="1200" dirty="0" smtClean="0"/>
          </a:p>
          <a:p>
            <a:r>
              <a:rPr lang="en-US" dirty="0" smtClean="0"/>
              <a:t>Create (safer, only create if it does not exist) vs index (may overwrite existing documents)</a:t>
            </a:r>
          </a:p>
          <a:p>
            <a:r>
              <a:rPr lang="en-US" dirty="0" smtClean="0"/>
              <a:t>/_bulk – faster</a:t>
            </a:r>
          </a:p>
          <a:p>
            <a:pPr marL="0" indent="0">
              <a:buNone/>
            </a:pPr>
            <a:r>
              <a:rPr lang="en-SG" sz="1700" dirty="0"/>
              <a:t>POST /_bulk</a:t>
            </a:r>
          </a:p>
          <a:p>
            <a:pPr marL="0" indent="0">
              <a:buNone/>
            </a:pPr>
            <a:r>
              <a:rPr lang="en-SG" sz="1700" dirty="0"/>
              <a:t>{ "create": { "_index": "website", "_type": "blog", "_id": "123" }}</a:t>
            </a:r>
          </a:p>
          <a:p>
            <a:pPr marL="0" indent="0">
              <a:buNone/>
            </a:pPr>
            <a:r>
              <a:rPr lang="en-SG" sz="1700" dirty="0"/>
              <a:t>{ "title": "Cannot create - it already exists" }</a:t>
            </a:r>
          </a:p>
          <a:p>
            <a:pPr marL="0" indent="0">
              <a:buNone/>
            </a:pPr>
            <a:r>
              <a:rPr lang="en-SG" sz="1700" dirty="0"/>
              <a:t>{ "index": { "_index": "website", "_type": "blog", "_id": "123" }}</a:t>
            </a:r>
          </a:p>
          <a:p>
            <a:pPr marL="0" indent="0">
              <a:buNone/>
            </a:pPr>
            <a:r>
              <a:rPr lang="en-SG" sz="1700" dirty="0"/>
              <a:t>{ "title": "But we can update it" }</a:t>
            </a:r>
            <a:endParaRPr lang="en-US" sz="17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3451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Tips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_all field for searching</a:t>
            </a:r>
          </a:p>
          <a:p>
            <a:pPr marL="0" indent="0">
              <a:buNone/>
            </a:pPr>
            <a:r>
              <a:rPr lang="en-US" sz="1400" dirty="0" smtClean="0"/>
              <a:t>If you do not know which field you are </a:t>
            </a:r>
            <a:r>
              <a:rPr lang="en-US" sz="1400" dirty="0" smtClean="0"/>
              <a:t>searching, then you can try the _all field. However, it </a:t>
            </a:r>
            <a:r>
              <a:rPr lang="en-US" sz="1400" dirty="0" smtClean="0"/>
              <a:t>may return </a:t>
            </a:r>
            <a:r>
              <a:rPr lang="en-US" sz="1400" dirty="0" smtClean="0"/>
              <a:t>many false </a:t>
            </a:r>
            <a:r>
              <a:rPr lang="en-US" sz="1400" dirty="0" smtClean="0"/>
              <a:t>positives!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0539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Core Simple Field Types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String: string</a:t>
            </a:r>
          </a:p>
          <a:p>
            <a:r>
              <a:rPr lang="en-US" dirty="0" smtClean="0"/>
              <a:t>Whole number (I would prefer to call it integer): byte, short, integer, long (default)</a:t>
            </a:r>
          </a:p>
          <a:p>
            <a:r>
              <a:rPr lang="en-US" dirty="0" smtClean="0"/>
              <a:t>Floating point: float, double (default)</a:t>
            </a:r>
          </a:p>
          <a:p>
            <a:r>
              <a:rPr lang="en-US" dirty="0" smtClean="0"/>
              <a:t>Boolean: </a:t>
            </a:r>
            <a:r>
              <a:rPr lang="en-US" dirty="0" err="1" smtClean="0"/>
              <a:t>boolean</a:t>
            </a:r>
            <a:r>
              <a:rPr lang="en-US" dirty="0" smtClean="0"/>
              <a:t> (default if value is true or false)</a:t>
            </a:r>
          </a:p>
          <a:p>
            <a:r>
              <a:rPr lang="en-US" dirty="0" smtClean="0"/>
              <a:t>Date: 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3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Mapping (more for String)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 the type, there is also another attribute “index” that is tagged to the String type. </a:t>
            </a:r>
          </a:p>
          <a:p>
            <a:r>
              <a:rPr lang="en-US" dirty="0" smtClean="0"/>
              <a:t>Controls how the searching </a:t>
            </a:r>
            <a:r>
              <a:rPr lang="en-US" dirty="0" smtClean="0">
                <a:sym typeface="Wingdings" panose="05000000000000000000" pitchFamily="2" charset="2"/>
              </a:rPr>
              <a:t> analyzing (inverted index) </a:t>
            </a:r>
            <a:r>
              <a:rPr lang="en-US" dirty="0" smtClean="0"/>
              <a:t>are done</a:t>
            </a:r>
          </a:p>
          <a:p>
            <a:pPr marL="0" indent="0">
              <a:buNone/>
            </a:pPr>
            <a:r>
              <a:rPr lang="en-SG" sz="1200" dirty="0"/>
              <a:t>{</a:t>
            </a:r>
          </a:p>
          <a:p>
            <a:pPr marL="0" indent="0">
              <a:buNone/>
            </a:pPr>
            <a:r>
              <a:rPr lang="en-SG" sz="1200" dirty="0"/>
              <a:t>"tag": {</a:t>
            </a:r>
          </a:p>
          <a:p>
            <a:pPr marL="0" indent="0">
              <a:buNone/>
            </a:pPr>
            <a:r>
              <a:rPr lang="en-SG" sz="1200" dirty="0"/>
              <a:t>"type": "string",</a:t>
            </a:r>
          </a:p>
          <a:p>
            <a:pPr marL="0" indent="0">
              <a:buNone/>
            </a:pPr>
            <a:r>
              <a:rPr lang="en-SG" sz="1200" dirty="0"/>
              <a:t>"index": "</a:t>
            </a:r>
            <a:r>
              <a:rPr lang="en-SG" sz="1200" dirty="0" err="1" smtClean="0">
                <a:solidFill>
                  <a:schemeClr val="accent6"/>
                </a:solidFill>
              </a:rPr>
              <a:t>not_analyzed</a:t>
            </a:r>
            <a:r>
              <a:rPr lang="en-SG" sz="1200" dirty="0" smtClean="0"/>
              <a:t>“	</a:t>
            </a:r>
            <a:r>
              <a:rPr lang="en-SG" sz="1200" dirty="0" smtClean="0">
                <a:solidFill>
                  <a:schemeClr val="accent6"/>
                </a:solidFill>
              </a:rPr>
              <a:t>//analysed, </a:t>
            </a:r>
            <a:r>
              <a:rPr lang="en-SG" sz="1200" dirty="0" err="1" smtClean="0">
                <a:solidFill>
                  <a:schemeClr val="accent6"/>
                </a:solidFill>
              </a:rPr>
              <a:t>not_analysed</a:t>
            </a:r>
            <a:r>
              <a:rPr lang="en-SG" sz="1200" dirty="0" smtClean="0">
                <a:solidFill>
                  <a:schemeClr val="accent6"/>
                </a:solidFill>
              </a:rPr>
              <a:t>, no</a:t>
            </a:r>
            <a:endParaRPr lang="en-SG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SG" sz="1200" dirty="0"/>
              <a:t>}</a:t>
            </a:r>
          </a:p>
          <a:p>
            <a:pPr marL="0" indent="0">
              <a:buNone/>
            </a:pPr>
            <a:r>
              <a:rPr lang="en-SG" sz="1200" dirty="0" smtClean="0"/>
              <a:t>}</a:t>
            </a:r>
          </a:p>
          <a:p>
            <a:pPr marL="0" indent="0">
              <a:buNone/>
            </a:pP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0451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_search (Advanced version of </a:t>
            </a:r>
            <a:r>
              <a:rPr lang="en-US" dirty="0" err="1" smtClean="0"/>
              <a:t>GETting</a:t>
            </a:r>
            <a:r>
              <a:rPr lang="en-US" dirty="0" smtClean="0"/>
              <a:t> using id)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Query String search</a:t>
            </a:r>
            <a:endParaRPr lang="en-SG" dirty="0" smtClean="0"/>
          </a:p>
          <a:p>
            <a:r>
              <a:rPr lang="en-SG" dirty="0" smtClean="0"/>
              <a:t>GET </a:t>
            </a:r>
            <a:r>
              <a:rPr lang="en-SG" dirty="0"/>
              <a:t>/</a:t>
            </a:r>
            <a:r>
              <a:rPr lang="en-SG" dirty="0" err="1"/>
              <a:t>megacorp</a:t>
            </a:r>
            <a:r>
              <a:rPr lang="en-SG" dirty="0"/>
              <a:t>/employee/_</a:t>
            </a:r>
            <a:r>
              <a:rPr lang="en-SG" dirty="0" smtClean="0"/>
              <a:t>search – get default Top-10 hits (matches) [ignore the index &amp; type to search for all indices]</a:t>
            </a:r>
          </a:p>
          <a:p>
            <a:r>
              <a:rPr lang="en-SG" dirty="0"/>
              <a:t>GET /</a:t>
            </a:r>
            <a:r>
              <a:rPr lang="en-SG" dirty="0" err="1"/>
              <a:t>megacorp</a:t>
            </a:r>
            <a:r>
              <a:rPr lang="en-SG" dirty="0"/>
              <a:t>/employee/_</a:t>
            </a:r>
            <a:r>
              <a:rPr lang="en-SG" dirty="0" err="1" smtClean="0"/>
              <a:t>search?q</a:t>
            </a:r>
            <a:r>
              <a:rPr lang="en-SG" dirty="0" smtClean="0"/>
              <a:t>=</a:t>
            </a:r>
            <a:r>
              <a:rPr lang="en-SG" dirty="0" err="1" smtClean="0"/>
              <a:t>last_name:Smith</a:t>
            </a:r>
            <a:r>
              <a:rPr lang="en-SG" dirty="0" smtClean="0"/>
              <a:t> – find inside _source’s field “</a:t>
            </a:r>
            <a:r>
              <a:rPr lang="en-SG" dirty="0" err="1" smtClean="0"/>
              <a:t>last_name</a:t>
            </a:r>
            <a:r>
              <a:rPr lang="en-SG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Query DSL</a:t>
            </a:r>
          </a:p>
          <a:p>
            <a:pPr marL="0" indent="0">
              <a:buNone/>
            </a:pPr>
            <a:r>
              <a:rPr lang="en-SG" sz="2000" dirty="0"/>
              <a:t>GET /</a:t>
            </a:r>
            <a:r>
              <a:rPr lang="en-SG" sz="2000" dirty="0" err="1"/>
              <a:t>megacorp</a:t>
            </a:r>
            <a:r>
              <a:rPr lang="en-SG" sz="2000" dirty="0"/>
              <a:t>/employee/_search</a:t>
            </a:r>
          </a:p>
          <a:p>
            <a:pPr marL="0" indent="0">
              <a:buNone/>
            </a:pPr>
            <a:r>
              <a:rPr lang="en-SG" sz="2000" dirty="0"/>
              <a:t>{</a:t>
            </a:r>
          </a:p>
          <a:p>
            <a:pPr marL="0" indent="0">
              <a:buNone/>
            </a:pPr>
            <a:r>
              <a:rPr lang="en-SG" sz="2000" dirty="0" smtClean="0"/>
              <a:t>	"</a:t>
            </a:r>
            <a:r>
              <a:rPr lang="en-SG" sz="2000" dirty="0"/>
              <a:t>query" : {</a:t>
            </a:r>
          </a:p>
          <a:p>
            <a:pPr marL="0" indent="0">
              <a:buNone/>
            </a:pPr>
            <a:r>
              <a:rPr lang="en-SG" sz="2000" dirty="0" smtClean="0"/>
              <a:t>		"</a:t>
            </a:r>
            <a:r>
              <a:rPr lang="en-SG" sz="2000" dirty="0">
                <a:solidFill>
                  <a:schemeClr val="accent1">
                    <a:lumMod val="75000"/>
                  </a:schemeClr>
                </a:solidFill>
              </a:rPr>
              <a:t>match</a:t>
            </a:r>
            <a:r>
              <a:rPr lang="en-SG" sz="2000" dirty="0"/>
              <a:t>" : </a:t>
            </a:r>
            <a:r>
              <a:rPr lang="en-SG" sz="2000" dirty="0" smtClean="0"/>
              <a:t>{					</a:t>
            </a:r>
            <a:r>
              <a:rPr lang="en-SG" sz="2000" dirty="0" smtClean="0">
                <a:solidFill>
                  <a:schemeClr val="accent6"/>
                </a:solidFill>
              </a:rPr>
              <a:t>//match-phrase</a:t>
            </a:r>
            <a:endParaRPr lang="en-SG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SG" sz="2000" dirty="0" smtClean="0"/>
              <a:t>			"</a:t>
            </a:r>
            <a:r>
              <a:rPr lang="en-SG" sz="2000" dirty="0" err="1"/>
              <a:t>last_name</a:t>
            </a:r>
            <a:r>
              <a:rPr lang="en-SG" sz="2000" dirty="0"/>
              <a:t>" : "Smith"</a:t>
            </a:r>
          </a:p>
          <a:p>
            <a:pPr marL="0" indent="0">
              <a:buNone/>
            </a:pPr>
            <a:r>
              <a:rPr lang="en-SG" sz="2000" dirty="0" smtClean="0"/>
              <a:t>		}</a:t>
            </a:r>
            <a:endParaRPr lang="en-SG" sz="2000" dirty="0"/>
          </a:p>
          <a:p>
            <a:pPr marL="0" indent="0">
              <a:buNone/>
            </a:pPr>
            <a:r>
              <a:rPr lang="en-SG" sz="2000" dirty="0" smtClean="0"/>
              <a:t>	}</a:t>
            </a:r>
            <a:endParaRPr lang="en-SG" sz="2000" dirty="0"/>
          </a:p>
          <a:p>
            <a:pPr marL="0" indent="0">
              <a:buNone/>
            </a:pPr>
            <a:r>
              <a:rPr lang="en-SG" sz="2000" dirty="0"/>
              <a:t>}</a:t>
            </a:r>
            <a:endParaRPr lang="en-US" sz="2000" dirty="0" smtClean="0"/>
          </a:p>
          <a:p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6867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– works like group by and aggregation functions in SQL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dirty="0" smtClean="0"/>
              <a:t>GET /</a:t>
            </a:r>
            <a:r>
              <a:rPr lang="en-SG" sz="1200" dirty="0" err="1" smtClean="0"/>
              <a:t>megacorp</a:t>
            </a:r>
            <a:r>
              <a:rPr lang="en-SG" sz="1200" dirty="0" smtClean="0"/>
              <a:t>/employee/_search</a:t>
            </a:r>
          </a:p>
          <a:p>
            <a:pPr marL="0" indent="0">
              <a:buNone/>
            </a:pPr>
            <a:r>
              <a:rPr lang="en-SG" sz="1200" dirty="0" smtClean="0"/>
              <a:t>{</a:t>
            </a:r>
          </a:p>
          <a:p>
            <a:pPr marL="0" indent="0">
              <a:buNone/>
            </a:pPr>
            <a:r>
              <a:rPr lang="en-SG" sz="1200" dirty="0" smtClean="0"/>
              <a:t>	"query": {</a:t>
            </a:r>
          </a:p>
          <a:p>
            <a:pPr marL="0" indent="0">
              <a:buNone/>
            </a:pPr>
            <a:r>
              <a:rPr lang="en-SG" sz="1200" dirty="0" smtClean="0"/>
              <a:t>		"match": {</a:t>
            </a:r>
          </a:p>
          <a:p>
            <a:pPr marL="0" indent="0">
              <a:buNone/>
            </a:pPr>
            <a:r>
              <a:rPr lang="en-SG" sz="1200" dirty="0" smtClean="0"/>
              <a:t>			"</a:t>
            </a:r>
            <a:r>
              <a:rPr lang="en-SG" sz="1200" dirty="0" err="1" smtClean="0"/>
              <a:t>last_name</a:t>
            </a:r>
            <a:r>
              <a:rPr lang="en-SG" sz="1200" dirty="0" smtClean="0"/>
              <a:t>": "smith"</a:t>
            </a:r>
          </a:p>
          <a:p>
            <a:pPr marL="0" indent="0">
              <a:buNone/>
            </a:pPr>
            <a:r>
              <a:rPr lang="en-SG" sz="1200" dirty="0" smtClean="0"/>
              <a:t>		}</a:t>
            </a:r>
          </a:p>
          <a:p>
            <a:pPr marL="0" indent="0">
              <a:buNone/>
            </a:pPr>
            <a:r>
              <a:rPr lang="en-SG" sz="1200" dirty="0" smtClean="0"/>
              <a:t>	},</a:t>
            </a:r>
          </a:p>
          <a:p>
            <a:pPr marL="0" indent="0">
              <a:buNone/>
            </a:pPr>
            <a:r>
              <a:rPr lang="en-SG" sz="1200" dirty="0" smtClean="0"/>
              <a:t>	"</a:t>
            </a:r>
            <a:r>
              <a:rPr lang="en-SG" sz="1200" dirty="0" err="1" smtClean="0"/>
              <a:t>aggs</a:t>
            </a:r>
            <a:r>
              <a:rPr lang="en-SG" sz="1200" dirty="0" smtClean="0"/>
              <a:t>": {</a:t>
            </a:r>
          </a:p>
          <a:p>
            <a:pPr marL="0" indent="0">
              <a:buNone/>
            </a:pPr>
            <a:r>
              <a:rPr lang="en-SG" sz="1200" dirty="0" smtClean="0"/>
              <a:t>		"</a:t>
            </a:r>
            <a:r>
              <a:rPr lang="en-SG" sz="1200" dirty="0" err="1" smtClean="0"/>
              <a:t>all_interests</a:t>
            </a:r>
            <a:r>
              <a:rPr lang="en-SG" sz="1200" dirty="0" smtClean="0"/>
              <a:t>": {</a:t>
            </a:r>
          </a:p>
          <a:p>
            <a:pPr marL="0" indent="0">
              <a:buNone/>
            </a:pPr>
            <a:r>
              <a:rPr lang="en-SG" sz="1200" dirty="0" smtClean="0"/>
              <a:t>			"terms": {</a:t>
            </a:r>
          </a:p>
          <a:p>
            <a:pPr marL="0" indent="0">
              <a:buNone/>
            </a:pPr>
            <a:r>
              <a:rPr lang="en-SG" sz="1200" dirty="0" smtClean="0"/>
              <a:t>				"field": "interests"</a:t>
            </a:r>
          </a:p>
          <a:p>
            <a:pPr marL="0" indent="0">
              <a:buNone/>
            </a:pPr>
            <a:r>
              <a:rPr lang="en-SG" sz="1200" dirty="0" smtClean="0"/>
              <a:t>			}</a:t>
            </a:r>
          </a:p>
          <a:p>
            <a:pPr marL="0" indent="0">
              <a:buNone/>
            </a:pPr>
            <a:r>
              <a:rPr lang="en-SG" sz="1200" dirty="0" smtClean="0"/>
              <a:t>		}</a:t>
            </a:r>
          </a:p>
          <a:p>
            <a:pPr marL="0" indent="0">
              <a:buNone/>
            </a:pPr>
            <a:r>
              <a:rPr lang="en-SG" sz="1200" dirty="0" smtClean="0"/>
              <a:t>	}</a:t>
            </a:r>
          </a:p>
          <a:p>
            <a:pPr marL="0" indent="0">
              <a:buNone/>
            </a:pPr>
            <a:r>
              <a:rPr lang="en-SG" sz="1200" dirty="0" smtClean="0"/>
              <a:t>}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02984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Mappings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 smtClean="0"/>
              <a:t>GET /</a:t>
            </a:r>
            <a:r>
              <a:rPr lang="en-SG" dirty="0" err="1" smtClean="0"/>
              <a:t>gb</a:t>
            </a:r>
            <a:r>
              <a:rPr lang="en-SG" dirty="0" smtClean="0"/>
              <a:t>/_mapping/tweet – check current mappings of type “tweet” in index “</a:t>
            </a:r>
            <a:r>
              <a:rPr lang="en-SG" dirty="0" err="1" smtClean="0"/>
              <a:t>gb</a:t>
            </a:r>
            <a:r>
              <a:rPr lang="en-SG" dirty="0" smtClean="0"/>
              <a:t>”</a:t>
            </a:r>
          </a:p>
          <a:p>
            <a:r>
              <a:rPr lang="en-US" dirty="0" smtClean="0"/>
              <a:t>Creating a mapping when you first create an index</a:t>
            </a:r>
          </a:p>
          <a:p>
            <a:pPr marL="0" indent="0">
              <a:buNone/>
            </a:pPr>
            <a:r>
              <a:rPr lang="en-SG" sz="1900" dirty="0"/>
              <a:t>PUT /</a:t>
            </a:r>
            <a:r>
              <a:rPr lang="en-SG" sz="1900" dirty="0" err="1"/>
              <a:t>gb</a:t>
            </a:r>
            <a:endParaRPr lang="en-SG" sz="1900" dirty="0"/>
          </a:p>
          <a:p>
            <a:pPr marL="0" indent="0">
              <a:buNone/>
            </a:pPr>
            <a:r>
              <a:rPr lang="en-SG" sz="1900" dirty="0"/>
              <a:t>{</a:t>
            </a:r>
          </a:p>
          <a:p>
            <a:pPr marL="0" indent="0">
              <a:buNone/>
            </a:pPr>
            <a:r>
              <a:rPr lang="en-SG" sz="1900" dirty="0"/>
              <a:t>"mappings": {</a:t>
            </a:r>
          </a:p>
          <a:p>
            <a:pPr marL="457200" lvl="1" indent="0">
              <a:buNone/>
            </a:pPr>
            <a:r>
              <a:rPr lang="en-SG" sz="1900" dirty="0"/>
              <a:t>"tweet" : </a:t>
            </a:r>
            <a:r>
              <a:rPr lang="en-SG" sz="1900" dirty="0" smtClean="0"/>
              <a:t>{</a:t>
            </a:r>
          </a:p>
          <a:p>
            <a:pPr marL="914400" lvl="2" indent="0">
              <a:buNone/>
            </a:pPr>
            <a:r>
              <a:rPr lang="en-SG" sz="1900" dirty="0"/>
              <a:t>"properties" : {</a:t>
            </a:r>
          </a:p>
          <a:p>
            <a:pPr marL="1371600" lvl="3" indent="0">
              <a:buNone/>
            </a:pPr>
            <a:r>
              <a:rPr lang="en-SG" sz="1900" dirty="0"/>
              <a:t>"tweet" : {</a:t>
            </a:r>
          </a:p>
          <a:p>
            <a:pPr marL="1371600" lvl="3" indent="0">
              <a:buNone/>
            </a:pPr>
            <a:r>
              <a:rPr lang="en-SG" sz="1900" dirty="0"/>
              <a:t>"type" : "string",</a:t>
            </a:r>
          </a:p>
          <a:p>
            <a:pPr marL="1371600" lvl="3" indent="0">
              <a:buNone/>
            </a:pPr>
            <a:r>
              <a:rPr lang="en-SG" sz="1900" dirty="0"/>
              <a:t>"</a:t>
            </a:r>
            <a:r>
              <a:rPr lang="en-SG" sz="1900" dirty="0" err="1"/>
              <a:t>analyzer</a:t>
            </a:r>
            <a:r>
              <a:rPr lang="en-SG" sz="1900" dirty="0"/>
              <a:t>": "</a:t>
            </a:r>
            <a:r>
              <a:rPr lang="en-SG" sz="1900" dirty="0" err="1"/>
              <a:t>english</a:t>
            </a:r>
            <a:r>
              <a:rPr lang="en-SG" sz="1900" dirty="0"/>
              <a:t>"</a:t>
            </a:r>
          </a:p>
          <a:p>
            <a:pPr marL="1371600" lvl="3" indent="0">
              <a:buNone/>
            </a:pPr>
            <a:r>
              <a:rPr lang="en-SG" sz="1900" dirty="0"/>
              <a:t>},</a:t>
            </a:r>
          </a:p>
          <a:p>
            <a:pPr marL="1371600" lvl="3" indent="0">
              <a:buNone/>
            </a:pPr>
            <a:r>
              <a:rPr lang="en-SG" sz="1900" dirty="0"/>
              <a:t>"date" : {</a:t>
            </a:r>
          </a:p>
          <a:p>
            <a:pPr marL="1371600" lvl="3" indent="0">
              <a:buNone/>
            </a:pPr>
            <a:r>
              <a:rPr lang="en-SG" sz="1900" dirty="0"/>
              <a:t>"type" : "date"</a:t>
            </a:r>
          </a:p>
          <a:p>
            <a:pPr marL="1371600" lvl="3" indent="0">
              <a:buNone/>
            </a:pPr>
            <a:r>
              <a:rPr lang="en-SG" sz="1900" dirty="0"/>
              <a:t>},</a:t>
            </a:r>
          </a:p>
          <a:p>
            <a:pPr marL="914400" lvl="2" indent="0">
              <a:buNone/>
            </a:pPr>
            <a:r>
              <a:rPr lang="en-SG" sz="1900" dirty="0" smtClean="0"/>
              <a:t>}</a:t>
            </a:r>
            <a:endParaRPr lang="en-SG" sz="1900" dirty="0"/>
          </a:p>
          <a:p>
            <a:pPr marL="457200" lvl="1" indent="0">
              <a:buNone/>
            </a:pPr>
            <a:r>
              <a:rPr lang="en-SG" sz="1900" dirty="0"/>
              <a:t>}</a:t>
            </a:r>
          </a:p>
          <a:p>
            <a:pPr marL="0" indent="0">
              <a:buNone/>
            </a:pPr>
            <a:r>
              <a:rPr lang="en-SG" sz="1900" dirty="0" smtClean="0"/>
              <a:t>}</a:t>
            </a:r>
          </a:p>
          <a:p>
            <a:pPr marL="0" indent="0">
              <a:buNone/>
            </a:pPr>
            <a:r>
              <a:rPr lang="en-US" sz="1900" dirty="0" smtClean="0"/>
              <a:t>}</a:t>
            </a:r>
          </a:p>
          <a:p>
            <a:pPr marL="0" indent="0">
              <a:buNone/>
            </a:pPr>
            <a:endParaRPr lang="en-SG" sz="1900" dirty="0"/>
          </a:p>
        </p:txBody>
      </p:sp>
    </p:spTree>
    <p:extLst>
      <p:ext uri="{BB962C8B-B14F-4D97-AF65-F5344CB8AC3E}">
        <p14:creationId xmlns:p14="http://schemas.microsoft.com/office/powerpoint/2010/main" val="174610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Mappings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865" y="183386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Or you can Add </a:t>
            </a:r>
            <a:r>
              <a:rPr lang="en-US" sz="4000" dirty="0" smtClean="0"/>
              <a:t>the mapping later</a:t>
            </a:r>
          </a:p>
          <a:p>
            <a:pPr marL="0" indent="0">
              <a:buNone/>
            </a:pPr>
            <a:r>
              <a:rPr lang="en-SG" sz="1300" dirty="0" smtClean="0"/>
              <a:t>PUT /</a:t>
            </a:r>
            <a:r>
              <a:rPr lang="en-SG" sz="1300" dirty="0" err="1" smtClean="0"/>
              <a:t>gb</a:t>
            </a:r>
            <a:r>
              <a:rPr lang="en-SG" sz="1300" dirty="0" smtClean="0"/>
              <a:t>/_mapping/tweet</a:t>
            </a:r>
          </a:p>
          <a:p>
            <a:pPr marL="0" indent="0">
              <a:buNone/>
            </a:pPr>
            <a:r>
              <a:rPr lang="en-SG" sz="1300" dirty="0" smtClean="0"/>
              <a:t>{</a:t>
            </a:r>
          </a:p>
          <a:p>
            <a:pPr marL="0" indent="0">
              <a:buNone/>
            </a:pPr>
            <a:r>
              <a:rPr lang="en-SG" sz="1300" dirty="0" smtClean="0"/>
              <a:t>"properties" : {</a:t>
            </a:r>
          </a:p>
          <a:p>
            <a:pPr marL="0" indent="0">
              <a:buNone/>
            </a:pPr>
            <a:r>
              <a:rPr lang="en-SG" sz="1300" dirty="0" smtClean="0"/>
              <a:t>"tag" : {</a:t>
            </a:r>
          </a:p>
          <a:p>
            <a:pPr marL="0" indent="0">
              <a:buNone/>
            </a:pPr>
            <a:r>
              <a:rPr lang="en-SG" sz="1300" dirty="0" smtClean="0"/>
              <a:t>"type" : "string",</a:t>
            </a:r>
          </a:p>
          <a:p>
            <a:pPr marL="0" indent="0">
              <a:buNone/>
            </a:pPr>
            <a:r>
              <a:rPr lang="en-SG" sz="1300" dirty="0" smtClean="0"/>
              <a:t>"index": "</a:t>
            </a:r>
            <a:r>
              <a:rPr lang="en-SG" sz="1300" dirty="0" err="1" smtClean="0"/>
              <a:t>not_analyzed</a:t>
            </a:r>
            <a:r>
              <a:rPr lang="en-SG" sz="1300" dirty="0" smtClean="0"/>
              <a:t>"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</a:p>
          <a:p>
            <a:pPr marL="0" indent="0">
              <a:buNone/>
            </a:pPr>
            <a:r>
              <a:rPr lang="en-SG" sz="1300" dirty="0" smtClean="0"/>
              <a:t>}</a:t>
            </a:r>
            <a:endParaRPr lang="en-US" sz="1300" dirty="0" smtClean="0"/>
          </a:p>
          <a:p>
            <a:r>
              <a:rPr lang="en-US" dirty="0" smtClean="0"/>
              <a:t>You can’t change the mapping if it is already defined. Even though you can use the above </a:t>
            </a:r>
            <a:r>
              <a:rPr lang="en-US" dirty="0" smtClean="0"/>
              <a:t>command (with index set to analyzed), </a:t>
            </a:r>
            <a:r>
              <a:rPr lang="en-US" dirty="0" smtClean="0"/>
              <a:t>if the string has been analyzed, the searchable result may not be </a:t>
            </a:r>
            <a:r>
              <a:rPr lang="en-US" dirty="0" smtClean="0"/>
              <a:t>correct (due to the inverted index processing).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3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</a:t>
            </a:r>
            <a:r>
              <a:rPr lang="en-US" dirty="0" err="1" smtClean="0"/>
              <a:t>Json</a:t>
            </a:r>
            <a:r>
              <a:rPr lang="en-US" dirty="0" smtClean="0"/>
              <a:t> Types – How they are Mapped (I)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SG" sz="1200" dirty="0"/>
              <a:t>{ "tag": [ "search", "</a:t>
            </a:r>
            <a:r>
              <a:rPr lang="en-SG" sz="1200" dirty="0" err="1"/>
              <a:t>nosql</a:t>
            </a:r>
            <a:r>
              <a:rPr lang="en-SG" sz="1200" dirty="0"/>
              <a:t>" </a:t>
            </a:r>
            <a:r>
              <a:rPr lang="en-SG" sz="1200" dirty="0" smtClean="0"/>
              <a:t>]}</a:t>
            </a:r>
          </a:p>
          <a:p>
            <a:pPr marL="0" indent="0">
              <a:buNone/>
            </a:pPr>
            <a:r>
              <a:rPr lang="en-US" sz="1200" dirty="0" smtClean="0"/>
              <a:t>No special mapping but all the elements should be of the same type</a:t>
            </a:r>
          </a:p>
          <a:p>
            <a:pPr marL="0" indent="0">
              <a:buNone/>
            </a:pPr>
            <a:r>
              <a:rPr lang="en-US" sz="1200" dirty="0" smtClean="0"/>
              <a:t>Will take the first element as the guide for indexing</a:t>
            </a:r>
          </a:p>
          <a:p>
            <a:r>
              <a:rPr lang="en-US" dirty="0" smtClean="0"/>
              <a:t>Null value</a:t>
            </a:r>
          </a:p>
          <a:p>
            <a:pPr marL="0" indent="0">
              <a:buNone/>
            </a:pPr>
            <a:r>
              <a:rPr lang="en-SG" sz="1200" dirty="0" smtClean="0"/>
              <a:t>e.g. "</a:t>
            </a:r>
            <a:r>
              <a:rPr lang="en-SG" sz="1200" dirty="0" err="1" smtClean="0"/>
              <a:t>null_value</a:t>
            </a:r>
            <a:r>
              <a:rPr lang="en-SG" sz="1200" dirty="0"/>
              <a:t>": </a:t>
            </a:r>
            <a:r>
              <a:rPr lang="en-SG" sz="1200" b="1" dirty="0"/>
              <a:t>null</a:t>
            </a:r>
            <a:r>
              <a:rPr lang="en-SG" sz="1200" dirty="0" smtClean="0"/>
              <a:t>,</a:t>
            </a:r>
            <a:r>
              <a:rPr lang="en-SG" sz="1200" dirty="0"/>
              <a:t> "</a:t>
            </a:r>
            <a:r>
              <a:rPr lang="en-SG" sz="1200" dirty="0" err="1"/>
              <a:t>empty_array</a:t>
            </a:r>
            <a:r>
              <a:rPr lang="en-SG" sz="1200" dirty="0"/>
              <a:t>": </a:t>
            </a:r>
            <a:r>
              <a:rPr lang="en-SG" sz="1200" dirty="0" smtClean="0"/>
              <a:t>[],</a:t>
            </a:r>
            <a:r>
              <a:rPr lang="en-SG" sz="1200" dirty="0"/>
              <a:t> "</a:t>
            </a:r>
            <a:r>
              <a:rPr lang="en-SG" sz="1200" dirty="0" err="1"/>
              <a:t>array_with_null_value</a:t>
            </a:r>
            <a:r>
              <a:rPr lang="en-SG" sz="1200" dirty="0"/>
              <a:t>": [ </a:t>
            </a:r>
            <a:r>
              <a:rPr lang="en-SG" sz="1200" b="1" dirty="0"/>
              <a:t>null </a:t>
            </a:r>
            <a:r>
              <a:rPr lang="en-SG" sz="1200" dirty="0" smtClean="0"/>
              <a:t>]</a:t>
            </a:r>
          </a:p>
          <a:p>
            <a:pPr marL="0" indent="0">
              <a:buNone/>
            </a:pPr>
            <a:r>
              <a:rPr lang="en-US" sz="1200" dirty="0" smtClean="0"/>
              <a:t>Will not be index</a:t>
            </a:r>
          </a:p>
        </p:txBody>
      </p:sp>
    </p:spTree>
    <p:extLst>
      <p:ext uri="{BB962C8B-B14F-4D97-AF65-F5344CB8AC3E}">
        <p14:creationId xmlns:p14="http://schemas.microsoft.com/office/powerpoint/2010/main" val="336780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1461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ES Definite Guide</vt:lpstr>
      <vt:lpstr>Two Main Data Types</vt:lpstr>
      <vt:lpstr>5 Core Simple Field Types</vt:lpstr>
      <vt:lpstr>Customized Mapping (more for String)</vt:lpstr>
      <vt:lpstr>_search (Advanced version of GETting using id)</vt:lpstr>
      <vt:lpstr>Aggregation – works like group by and aggregation functions in SQL</vt:lpstr>
      <vt:lpstr>All About Mappings (I)</vt:lpstr>
      <vt:lpstr>All About Mappings (II)</vt:lpstr>
      <vt:lpstr>More Complex Json Types – How they are Mapped (I)</vt:lpstr>
      <vt:lpstr>More Complex Json Types – How they are Mapped (II)</vt:lpstr>
      <vt:lpstr>How to reindex the fields since the existing mappings are immutable?</vt:lpstr>
      <vt:lpstr>Index Alias</vt:lpstr>
      <vt:lpstr>Checkout Knapsack!</vt:lpstr>
      <vt:lpstr>Rolling Index (I)</vt:lpstr>
      <vt:lpstr>Rolling Index (II)</vt:lpstr>
      <vt:lpstr>Dynamic Templates</vt:lpstr>
      <vt:lpstr>Creating Snapshots and Restore</vt:lpstr>
      <vt:lpstr>Upgrading (from 1.x to 2.x)</vt:lpstr>
      <vt:lpstr>Error Checkings</vt:lpstr>
      <vt:lpstr>All About Cluster</vt:lpstr>
      <vt:lpstr>Misc Tips (I)</vt:lpstr>
      <vt:lpstr>Misc Tips (I)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Definite Guide</dc:title>
  <dc:creator>CHEN Fuxiang</dc:creator>
  <cp:lastModifiedBy>CHEN Fuxiang</cp:lastModifiedBy>
  <cp:revision>59</cp:revision>
  <dcterms:created xsi:type="dcterms:W3CDTF">2016-05-25T01:16:55Z</dcterms:created>
  <dcterms:modified xsi:type="dcterms:W3CDTF">2016-05-26T00:36:11Z</dcterms:modified>
</cp:coreProperties>
</file>