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erriweather Light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pen Sans SemiBold"/>
      <p:regular r:id="rId24"/>
      <p:bold r:id="rId25"/>
      <p:italic r:id="rId26"/>
      <p:boldItalic r:id="rId27"/>
    </p:embeddedFont>
    <p:embeddedFont>
      <p:font typeface="Vidaloka"/>
      <p:regular r:id="rId28"/>
    </p:embeddedFont>
    <p:embeddedFont>
      <p:font typeface="Russo One"/>
      <p:regular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penSansSemiBo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SemiBold-italic.fntdata"/><Relationship Id="rId25" Type="http://schemas.openxmlformats.org/officeDocument/2006/relationships/font" Target="fonts/OpenSansSemiBold-bold.fntdata"/><Relationship Id="rId28" Type="http://schemas.openxmlformats.org/officeDocument/2006/relationships/font" Target="fonts/Vidaloka-regular.fntdata"/><Relationship Id="rId27" Type="http://schemas.openxmlformats.org/officeDocument/2006/relationships/font" Target="fonts/OpenSans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sso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erriweatherLight-bold.fntdata"/><Relationship Id="rId16" Type="http://schemas.openxmlformats.org/officeDocument/2006/relationships/font" Target="fonts/MerriweatherLight-regular.fntdata"/><Relationship Id="rId19" Type="http://schemas.openxmlformats.org/officeDocument/2006/relationships/font" Target="fonts/MerriweatherLight-boldItalic.fntdata"/><Relationship Id="rId18" Type="http://schemas.openxmlformats.org/officeDocument/2006/relationships/font" Target="fonts/Merriweather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33a8776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33a8776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33a87767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33a8776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33a8776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33a8776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33a87767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33a87767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33a87767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33a87767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2639b994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2639b994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33a87767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33a87767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33a87767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33a87767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33a87767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33a87767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76" name="Google Shape;76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11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82" name="Google Shape;82;p1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8" name="Google Shape;88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14"/>
          <p:cNvSpPr txBox="1"/>
          <p:nvPr>
            <p:ph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5" name="Google Shape;95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4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01" name="Google Shape;101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12" name="Google Shape;112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2" name="Google Shape;122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4" name="Google Shape;134;p18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8" name="Google Shape;138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42" name="Google Shape;142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2" name="Google Shape;152;p20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6" name="Google Shape;156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0" name="Google Shape;160;p21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4" name="Google Shape;164;p21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6" name="Google Shape;16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2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22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3" name="Google Shape;173;p22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5" name="Google Shape;175;p22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9" name="Google Shape;179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83" name="Google Shape;183;p23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85" name="Google Shape;185;p23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87" name="Google Shape;187;p23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8" name="Google Shape;188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3" name="Google Shape;193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197" name="Google Shape;197;p25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198" name="Google Shape;19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2" name="Google Shape;202;p26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03" name="Google Shape;203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26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8" name="Google Shape;208;p2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0" name="Google Shape;210;p2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2" name="Google Shape;212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6" name="Google Shape;216;p28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8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b="0" i="0" lang="en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b="1" i="0" sz="1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" name="Google Shape;218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28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28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4" name="Google Shape;224;p29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26" name="Google Shape;226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4" name="Google Shape;24;p4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6" name="Google Shape;26;p4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8" name="Google Shape;28;p4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0" name="Google Shape;30;p4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5" name="Google Shape;35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3" name="Google Shape;2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" name="Google Shape;40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5" name="Google Shape;45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6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51" name="Google Shape;51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Google Shape;52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8"/>
          <p:cNvSpPr txBox="1"/>
          <p:nvPr>
            <p:ph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56" name="Google Shape;56;p8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7" name="Google Shape;57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8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8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1" name="Google Shape;71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10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b="0" i="0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news.mit.edu/2013/explained-matrices-1206" TargetMode="External"/><Relationship Id="rId4" Type="http://schemas.openxmlformats.org/officeDocument/2006/relationships/hyperlink" Target="https://www.rdocumentation.org/packages/glmnet/versions/1.1-1/topics/predict.glmnet" TargetMode="External"/><Relationship Id="rId5" Type="http://schemas.openxmlformats.org/officeDocument/2006/relationships/hyperlink" Target="https://hastie.su.domains/ISLR2/ISLRv2_website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riting the Predict Function for regsubsets()</a:t>
            </a:r>
            <a:endParaRPr/>
          </a:p>
        </p:txBody>
      </p:sp>
      <p:sp>
        <p:nvSpPr>
          <p:cNvPr id="249" name="Google Shape;249;p35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 Fyfe, Kat Shaltaeva, Min Zhao, Randy Prosperi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309" name="Google Shape;309;p4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https://news.mit.edu/2013/explained-matrices-1206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https://www.rdocumentation.org/packages/glmnet/versions/1.1-1/topics/predict.glmnet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https://hastie.su.domains/ISLR2/ISLRv2_website.pdf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Prediction Equation </a:t>
            </a:r>
            <a:r>
              <a:rPr lang="en" sz="2000">
                <a:solidFill>
                  <a:schemeClr val="dk1"/>
                </a:solidFill>
              </a:rPr>
              <a:t>to Prediction Function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Matrix Multiplication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Best Subset Selection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Predict Function for regsubsets()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Predict Function for Ridge and Lasso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ISLR Exercise 6-9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Key Concepts Poll Everywhere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1157400" y="407550"/>
            <a:ext cx="68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Predictions to Predict Function</a:t>
            </a:r>
            <a:endParaRPr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214150" y="1112100"/>
            <a:ext cx="89382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Try Writing a Prediction Equation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Ex. Y_hat = b0 + b1 * x1 + b2 * x2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How to write prediction equation without built-in function?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regsubsets() Functionality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Similarities between lm() and regsubsets()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Build our own function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2" name="Google Shape;262;p37"/>
          <p:cNvSpPr txBox="1"/>
          <p:nvPr/>
        </p:nvSpPr>
        <p:spPr>
          <a:xfrm>
            <a:off x="3269175" y="3857625"/>
            <a:ext cx="10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663" y="3366513"/>
            <a:ext cx="3167709" cy="4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665" y="3857625"/>
            <a:ext cx="7047149" cy="8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9676" y="2765286"/>
            <a:ext cx="5019650" cy="541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2216250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</a:t>
            </a:r>
            <a:r>
              <a:rPr lang="en"/>
              <a:t>Multiplication</a:t>
            </a:r>
            <a:endParaRPr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Elegant method to display mathematical values (i.e., solutions to an equation)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Predict function -&gt; matrix multiplication used to find coefficient values to build model equation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Takes different model parameters and values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Pros: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Easily scalable -&gt; number of variables is not fixed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Prediction function is easy to tweak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Can be applied to any type of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2216250" y="454400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Subset Selection</a:t>
            </a:r>
            <a:endParaRPr/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Before we predict, we need a model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To Use Validation Approach, Create Train/Test Sets  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78" name="Google Shape;2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0" y="2093225"/>
            <a:ext cx="9003598" cy="27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713250" y="4075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Function for regsubsets()</a:t>
            </a:r>
            <a:endParaRPr/>
          </a:p>
        </p:txBody>
      </p:sp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861350" y="2675375"/>
            <a:ext cx="7717500" cy="26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Retrieve Model Formula (i.e. Salary ~ .)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Create Model Matrix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Extract Coefficients from Object input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Retrieve Coefficient Names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Multiply Coefficients into test model matrix to form predictions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00" y="1041113"/>
            <a:ext cx="8219198" cy="18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1499550" y="416900"/>
            <a:ext cx="61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Function for Ridge &amp; Lasso</a:t>
            </a:r>
            <a:endParaRPr/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</a:t>
            </a:r>
            <a:r>
              <a:rPr lang="en" sz="1400">
                <a:solidFill>
                  <a:schemeClr val="dk1"/>
                </a:solidFill>
              </a:rPr>
              <a:t>lmnet Package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Arguments: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Object = f</a:t>
            </a:r>
            <a:r>
              <a:rPr lang="en">
                <a:solidFill>
                  <a:schemeClr val="dk1"/>
                </a:solidFill>
              </a:rPr>
              <a:t>itted glmnet model object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 = Value of lambda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newx = Matrix of new values “x” at which predictions are to be made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Type = Type of prediction, Ex. “link”, “response”,”nonzero”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Lasso: Change Alpha to 1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38" y="1189650"/>
            <a:ext cx="76295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1152450" y="445025"/>
            <a:ext cx="683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6-9: Using ‘College’ data set</a:t>
            </a:r>
            <a:endParaRPr/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311700" y="1152475"/>
            <a:ext cx="8520600" cy="3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 sz="1400">
                <a:solidFill>
                  <a:schemeClr val="dk1"/>
                </a:solidFill>
              </a:rPr>
              <a:t>Split the data set into a training set and a test set.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 sz="1400">
                <a:solidFill>
                  <a:schemeClr val="dk1"/>
                </a:solidFill>
              </a:rPr>
              <a:t>Fit a linear model using least squares on the training set, and report the test error obtained.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 sz="1400">
                <a:solidFill>
                  <a:schemeClr val="dk1"/>
                </a:solidFill>
              </a:rPr>
              <a:t>Fit a ridge regression model on the training set, with lambda chosen by cross-validation. Report the test error obtained.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 sz="1400">
                <a:solidFill>
                  <a:schemeClr val="dk1"/>
                </a:solidFill>
              </a:rPr>
              <a:t>Fit a </a:t>
            </a:r>
            <a:r>
              <a:rPr lang="en" sz="1400">
                <a:solidFill>
                  <a:schemeClr val="dk1"/>
                </a:solidFill>
              </a:rPr>
              <a:t>lasso</a:t>
            </a:r>
            <a:r>
              <a:rPr lang="en" sz="1400">
                <a:solidFill>
                  <a:schemeClr val="dk1"/>
                </a:solidFill>
              </a:rPr>
              <a:t> model on the training set, with lambda chosen by the cross-validation. Report the test error obtained, along with the number of non-zero coefficient estimates.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 sz="1400">
                <a:solidFill>
                  <a:schemeClr val="dk1"/>
                </a:solidFill>
              </a:rPr>
              <a:t>Compare the test error rates for three previous models. Is there a difference?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https://PollEv.com/katshaltaeva646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