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86" r:id="rId4"/>
    <p:sldId id="258" r:id="rId5"/>
    <p:sldId id="287" r:id="rId6"/>
    <p:sldId id="262" r:id="rId7"/>
    <p:sldId id="294" r:id="rId8"/>
    <p:sldId id="293" r:id="rId9"/>
    <p:sldId id="295" r:id="rId10"/>
    <p:sldId id="260" r:id="rId11"/>
    <p:sldId id="261" r:id="rId12"/>
    <p:sldId id="278" r:id="rId13"/>
    <p:sldId id="277" r:id="rId14"/>
    <p:sldId id="290" r:id="rId15"/>
    <p:sldId id="289" r:id="rId16"/>
    <p:sldId id="266" r:id="rId17"/>
    <p:sldId id="267" r:id="rId18"/>
    <p:sldId id="269" r:id="rId19"/>
    <p:sldId id="291" r:id="rId20"/>
    <p:sldId id="270" r:id="rId21"/>
    <p:sldId id="271" r:id="rId22"/>
    <p:sldId id="292" r:id="rId23"/>
    <p:sldId id="273" r:id="rId24"/>
    <p:sldId id="265" r:id="rId25"/>
    <p:sldId id="274" r:id="rId26"/>
    <p:sldId id="275" r:id="rId27"/>
    <p:sldId id="280" r:id="rId28"/>
    <p:sldId id="276" r:id="rId29"/>
    <p:sldId id="285" r:id="rId30"/>
    <p:sldId id="283"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D696843-7843-44DA-9FBE-91FC60F9D58C}" type="datetimeFigureOut">
              <a:rPr lang="en-IN" smtClean="0"/>
              <a:pPr/>
              <a:t>05-05-2014</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DD09ECB-B11C-4C46-A815-B5115D26F2B5}"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696843-7843-44DA-9FBE-91FC60F9D58C}" type="datetimeFigureOut">
              <a:rPr lang="en-IN" smtClean="0"/>
              <a:pPr/>
              <a:t>05-05-2014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3DD09ECB-B11C-4C46-A815-B5115D26F2B5}"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696843-7843-44DA-9FBE-91FC60F9D58C}" type="datetimeFigureOut">
              <a:rPr lang="en-IN" smtClean="0"/>
              <a:pPr/>
              <a:t>05-05-2014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3DD09ECB-B11C-4C46-A815-B5115D26F2B5}"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696843-7843-44DA-9FBE-91FC60F9D58C}" type="datetimeFigureOut">
              <a:rPr lang="en-IN" smtClean="0"/>
              <a:pPr/>
              <a:t>05-05-2014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3DD09ECB-B11C-4C46-A815-B5115D26F2B5}"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D696843-7843-44DA-9FBE-91FC60F9D58C}" type="datetimeFigureOut">
              <a:rPr lang="en-IN" smtClean="0"/>
              <a:pPr/>
              <a:t>05-05-2014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3DD09ECB-B11C-4C46-A815-B5115D26F2B5}"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696843-7843-44DA-9FBE-91FC60F9D58C}" type="datetimeFigureOut">
              <a:rPr lang="en-IN" smtClean="0"/>
              <a:pPr/>
              <a:t>05-05-2014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3DD09ECB-B11C-4C46-A815-B5115D26F2B5}"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D696843-7843-44DA-9FBE-91FC60F9D58C}" type="datetimeFigureOut">
              <a:rPr lang="en-IN" smtClean="0"/>
              <a:pPr/>
              <a:t>05-05-2014</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3DD09ECB-B11C-4C46-A815-B5115D26F2B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D696843-7843-44DA-9FBE-91FC60F9D58C}" type="datetimeFigureOut">
              <a:rPr lang="en-IN" smtClean="0"/>
              <a:pPr/>
              <a:t>05-05-2014</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3DD09ECB-B11C-4C46-A815-B5115D26F2B5}"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D696843-7843-44DA-9FBE-91FC60F9D58C}" type="datetimeFigureOut">
              <a:rPr lang="en-IN" smtClean="0"/>
              <a:pPr/>
              <a:t>05-05-2014</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3DD09ECB-B11C-4C46-A815-B5115D26F2B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D696843-7843-44DA-9FBE-91FC60F9D58C}" type="datetimeFigureOut">
              <a:rPr lang="en-IN" smtClean="0"/>
              <a:pPr/>
              <a:t>05-05-2014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3DD09ECB-B11C-4C46-A815-B5115D26F2B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D696843-7843-44DA-9FBE-91FC60F9D58C}" type="datetimeFigureOut">
              <a:rPr lang="en-IN" smtClean="0"/>
              <a:pPr/>
              <a:t>05-05-2014</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DD09ECB-B11C-4C46-A815-B5115D26F2B5}"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D696843-7843-44DA-9FBE-91FC60F9D58C}" type="datetimeFigureOut">
              <a:rPr lang="en-IN" smtClean="0"/>
              <a:pPr/>
              <a:t>05-05-2014</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DD09ECB-B11C-4C46-A815-B5115D26F2B5}"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stackexchange.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DESIGN AND IMPLEMENTATION OF THUMB PROCESSOR ON FPGA</a:t>
            </a:r>
            <a:endParaRPr lang="en-IN" dirty="0"/>
          </a:p>
        </p:txBody>
      </p:sp>
      <p:sp>
        <p:nvSpPr>
          <p:cNvPr id="3" name="Subtitle 2"/>
          <p:cNvSpPr>
            <a:spLocks noGrp="1"/>
          </p:cNvSpPr>
          <p:nvPr>
            <p:ph type="subTitle" idx="1"/>
          </p:nvPr>
        </p:nvSpPr>
        <p:spPr>
          <a:xfrm>
            <a:off x="1371600" y="3886200"/>
            <a:ext cx="6400800" cy="2351112"/>
          </a:xfrm>
        </p:spPr>
        <p:txBody>
          <a:bodyPr>
            <a:normAutofit/>
          </a:bodyPr>
          <a:lstStyle/>
          <a:p>
            <a:r>
              <a:rPr lang="en-IN" dirty="0" smtClean="0"/>
              <a:t> - </a:t>
            </a:r>
            <a:r>
              <a:rPr lang="en-IN" sz="2000" dirty="0" smtClean="0"/>
              <a:t>Group Guide: Dr. R.D. Daruwala</a:t>
            </a:r>
          </a:p>
        </p:txBody>
      </p:sp>
    </p:spTree>
    <p:extLst>
      <p:ext uri="{BB962C8B-B14F-4D97-AF65-F5344CB8AC3E}">
        <p14:creationId xmlns:p14="http://schemas.microsoft.com/office/powerpoint/2010/main" val="2471254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332037"/>
            <a:ext cx="8229600" cy="4525963"/>
          </a:xfrm>
        </p:spPr>
        <p:txBody>
          <a:bodyPr>
            <a:normAutofit/>
          </a:bodyPr>
          <a:lstStyle/>
          <a:p>
            <a:r>
              <a:rPr lang="en-IN" sz="2800" dirty="0" smtClean="0">
                <a:latin typeface="Calibri" pitchFamily="34" charset="0"/>
              </a:rPr>
              <a:t>Incorporation </a:t>
            </a:r>
            <a:r>
              <a:rPr lang="en-IN" sz="2800" dirty="0">
                <a:latin typeface="Calibri" pitchFamily="34" charset="0"/>
              </a:rPr>
              <a:t>of each model in the common top model which is our actual prototype</a:t>
            </a:r>
          </a:p>
          <a:p>
            <a:r>
              <a:rPr lang="en-IN" sz="2800" dirty="0" smtClean="0">
                <a:latin typeface="Calibri" pitchFamily="34" charset="0"/>
              </a:rPr>
              <a:t>Prototype </a:t>
            </a:r>
            <a:r>
              <a:rPr lang="en-IN" sz="2800" dirty="0">
                <a:latin typeface="Calibri" pitchFamily="34" charset="0"/>
              </a:rPr>
              <a:t>Simulation and Testing</a:t>
            </a:r>
          </a:p>
          <a:p>
            <a:r>
              <a:rPr lang="en-IN" sz="2800" dirty="0" smtClean="0">
                <a:latin typeface="Calibri" pitchFamily="34" charset="0"/>
              </a:rPr>
              <a:t>Verification </a:t>
            </a:r>
            <a:r>
              <a:rPr lang="en-IN" sz="2800" dirty="0">
                <a:latin typeface="Calibri" pitchFamily="34" charset="0"/>
              </a:rPr>
              <a:t>of the entire design</a:t>
            </a:r>
          </a:p>
          <a:p>
            <a:r>
              <a:rPr lang="en-IN" sz="2800" dirty="0" smtClean="0">
                <a:latin typeface="Calibri" pitchFamily="34" charset="0"/>
              </a:rPr>
              <a:t>Programming </a:t>
            </a:r>
            <a:r>
              <a:rPr lang="en-IN" sz="2800" dirty="0">
                <a:latin typeface="Calibri" pitchFamily="34" charset="0"/>
              </a:rPr>
              <a:t>the FPGA device</a:t>
            </a:r>
          </a:p>
        </p:txBody>
      </p:sp>
      <p:sp>
        <p:nvSpPr>
          <p:cNvPr id="4" name="Title 1"/>
          <p:cNvSpPr>
            <a:spLocks noGrp="1"/>
          </p:cNvSpPr>
          <p:nvPr>
            <p:ph type="title"/>
          </p:nvPr>
        </p:nvSpPr>
        <p:spPr/>
        <p:txBody>
          <a:bodyPr/>
          <a:lstStyle/>
          <a:p>
            <a:r>
              <a:rPr lang="en-IN" dirty="0" smtClean="0"/>
              <a:t>DESIGN TASKS</a:t>
            </a:r>
            <a:endParaRPr lang="en-IN" dirty="0"/>
          </a:p>
        </p:txBody>
      </p:sp>
    </p:spTree>
    <p:extLst>
      <p:ext uri="{BB962C8B-B14F-4D97-AF65-F5344CB8AC3E}">
        <p14:creationId xmlns:p14="http://schemas.microsoft.com/office/powerpoint/2010/main" val="228511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525963"/>
          </a:xfrm>
        </p:spPr>
        <p:txBody>
          <a:bodyPr>
            <a:normAutofit/>
          </a:bodyPr>
          <a:lstStyle/>
          <a:p>
            <a:pPr marL="457200" indent="-457200">
              <a:buAutoNum type="arabicPeriod"/>
            </a:pPr>
            <a:r>
              <a:rPr lang="en-IN" sz="2800" dirty="0" smtClean="0">
                <a:latin typeface="Calibri" pitchFamily="34" charset="0"/>
              </a:rPr>
              <a:t>Language: VHDL (Very High Speed Integrated Circuit Hardware Description Language)</a:t>
            </a:r>
          </a:p>
          <a:p>
            <a:pPr marL="457200" indent="-457200">
              <a:buFont typeface="Arial" pitchFamily="34" charset="0"/>
              <a:buAutoNum type="arabicPeriod"/>
            </a:pPr>
            <a:r>
              <a:rPr lang="en-IN" sz="2800" dirty="0" smtClean="0">
                <a:latin typeface="Calibri" pitchFamily="34" charset="0"/>
              </a:rPr>
              <a:t>Software: Xilinx ISE 14.2</a:t>
            </a:r>
          </a:p>
          <a:p>
            <a:pPr marL="457200" indent="-457200">
              <a:buAutoNum type="arabicPeriod"/>
            </a:pPr>
            <a:r>
              <a:rPr lang="en-IN" sz="2800" dirty="0" smtClean="0">
                <a:latin typeface="Calibri" pitchFamily="34" charset="0"/>
              </a:rPr>
              <a:t>FPGA (Field Programmable Gate Array): Nexys-2 </a:t>
            </a:r>
            <a:r>
              <a:rPr lang="en-IN" sz="2800" dirty="0" err="1" smtClean="0">
                <a:latin typeface="Calibri" pitchFamily="34" charset="0"/>
              </a:rPr>
              <a:t>Digilent</a:t>
            </a:r>
            <a:r>
              <a:rPr lang="en-IN" sz="2800" dirty="0" smtClean="0">
                <a:latin typeface="Calibri" pitchFamily="34" charset="0"/>
              </a:rPr>
              <a:t> Spartan 3E Board.</a:t>
            </a:r>
          </a:p>
          <a:p>
            <a:pPr marL="457200" indent="-457200">
              <a:buAutoNum type="arabicPeriod"/>
            </a:pPr>
            <a:r>
              <a:rPr lang="en-IN" sz="2800" dirty="0" smtClean="0">
                <a:latin typeface="Calibri" pitchFamily="34" charset="0"/>
              </a:rPr>
              <a:t>Testbench Waveform and RTL simulation: ISIM (ISE Simulator)</a:t>
            </a:r>
          </a:p>
        </p:txBody>
      </p:sp>
      <p:sp>
        <p:nvSpPr>
          <p:cNvPr id="2" name="Title 1"/>
          <p:cNvSpPr>
            <a:spLocks noGrp="1"/>
          </p:cNvSpPr>
          <p:nvPr>
            <p:ph type="title"/>
          </p:nvPr>
        </p:nvSpPr>
        <p:spPr/>
        <p:txBody>
          <a:bodyPr>
            <a:normAutofit/>
          </a:bodyPr>
          <a:lstStyle/>
          <a:p>
            <a:pPr algn="ctr"/>
            <a:r>
              <a:rPr lang="en-IN" sz="2800" dirty="0" smtClean="0">
                <a:latin typeface="Calibri" pitchFamily="34" charset="0"/>
              </a:rPr>
              <a:t>System Requirements</a:t>
            </a:r>
            <a:endParaRPr lang="en-IN" sz="2800" dirty="0">
              <a:latin typeface="Calibri" pitchFamily="34" charset="0"/>
            </a:endParaRPr>
          </a:p>
        </p:txBody>
      </p:sp>
    </p:spTree>
    <p:extLst>
      <p:ext uri="{BB962C8B-B14F-4D97-AF65-F5344CB8AC3E}">
        <p14:creationId xmlns:p14="http://schemas.microsoft.com/office/powerpoint/2010/main" val="941744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AutoNum type="arabicPeriod"/>
            </a:pPr>
            <a:r>
              <a:rPr lang="en-IN" dirty="0" smtClean="0"/>
              <a:t>IMMEDIATE ADDRESSING</a:t>
            </a:r>
          </a:p>
          <a:p>
            <a:pPr marL="457200" indent="-457200">
              <a:buAutoNum type="arabicPeriod"/>
            </a:pPr>
            <a:r>
              <a:rPr lang="en-IN" dirty="0" smtClean="0"/>
              <a:t>REGISTER DIRECT ADDRESSING</a:t>
            </a:r>
          </a:p>
          <a:p>
            <a:pPr marL="457200" indent="-457200">
              <a:buAutoNum type="arabicPeriod"/>
            </a:pPr>
            <a:r>
              <a:rPr lang="en-IN" dirty="0" smtClean="0"/>
              <a:t>REGISTER INDIRECT ADDRESSING</a:t>
            </a:r>
          </a:p>
          <a:p>
            <a:pPr marL="457200" indent="-457200">
              <a:buAutoNum type="arabicPeriod"/>
            </a:pPr>
            <a:r>
              <a:rPr lang="en-IN" dirty="0" smtClean="0"/>
              <a:t>BASE PLUS OFFSET ADDRESSING</a:t>
            </a:r>
          </a:p>
          <a:p>
            <a:pPr marL="457200" indent="-457200">
              <a:buAutoNum type="arabicPeriod"/>
            </a:pPr>
            <a:r>
              <a:rPr lang="en-IN" dirty="0" smtClean="0"/>
              <a:t>BASE PLUS INDEX ADDRESSING</a:t>
            </a:r>
          </a:p>
          <a:p>
            <a:pPr marL="457200" indent="-457200">
              <a:buAutoNum type="arabicPeriod"/>
            </a:pPr>
            <a:r>
              <a:rPr lang="en-IN" dirty="0" smtClean="0"/>
              <a:t>BASE PLUS SCALED INDEX ADDRESSING</a:t>
            </a:r>
          </a:p>
          <a:p>
            <a:pPr marL="457200" indent="-457200">
              <a:buAutoNum type="arabicPeriod"/>
            </a:pPr>
            <a:r>
              <a:rPr lang="en-IN" dirty="0" smtClean="0"/>
              <a:t>STACK ADDRESSING</a:t>
            </a:r>
            <a:endParaRPr lang="en-IN" dirty="0"/>
          </a:p>
        </p:txBody>
      </p:sp>
      <p:sp>
        <p:nvSpPr>
          <p:cNvPr id="2" name="Title 1"/>
          <p:cNvSpPr>
            <a:spLocks noGrp="1"/>
          </p:cNvSpPr>
          <p:nvPr>
            <p:ph type="title"/>
          </p:nvPr>
        </p:nvSpPr>
        <p:spPr/>
        <p:txBody>
          <a:bodyPr/>
          <a:lstStyle/>
          <a:p>
            <a:r>
              <a:rPr lang="en-IN" dirty="0" smtClean="0"/>
              <a:t>ADDRESSING MODES</a:t>
            </a:r>
            <a:endParaRPr lang="en-IN" dirty="0"/>
          </a:p>
        </p:txBody>
      </p:sp>
    </p:spTree>
    <p:extLst>
      <p:ext uri="{BB962C8B-B14F-4D97-AF65-F5344CB8AC3E}">
        <p14:creationId xmlns:p14="http://schemas.microsoft.com/office/powerpoint/2010/main" val="3678160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dirty="0" smtClean="0"/>
              <a:t>The total number of instructions used in our ARM processor are 35 and each belongs to one of the following categories:</a:t>
            </a:r>
          </a:p>
          <a:p>
            <a:pPr marL="0" indent="0">
              <a:buNone/>
            </a:pPr>
            <a:endParaRPr lang="en-IN" dirty="0" smtClean="0"/>
          </a:p>
          <a:p>
            <a:pPr marL="457200" indent="-457200">
              <a:buAutoNum type="arabicPeriod"/>
            </a:pPr>
            <a:r>
              <a:rPr lang="en-IN" dirty="0" smtClean="0"/>
              <a:t>DATA TRANSFER INSTRUCTIONS</a:t>
            </a:r>
          </a:p>
          <a:p>
            <a:pPr marL="457200" indent="-457200">
              <a:buAutoNum type="arabicPeriod"/>
            </a:pPr>
            <a:r>
              <a:rPr lang="en-IN" dirty="0" smtClean="0"/>
              <a:t>DATA PROCESSING INSTRUCTIONS</a:t>
            </a:r>
          </a:p>
          <a:p>
            <a:pPr marL="457200" indent="-457200">
              <a:buAutoNum type="arabicPeriod"/>
            </a:pPr>
            <a:r>
              <a:rPr lang="en-IN" dirty="0" smtClean="0"/>
              <a:t>BRANCH INSTRUCTIONS</a:t>
            </a:r>
          </a:p>
          <a:p>
            <a:pPr marL="457200" indent="-457200">
              <a:buAutoNum type="arabicPeriod"/>
            </a:pPr>
            <a:r>
              <a:rPr lang="en-IN" dirty="0" smtClean="0"/>
              <a:t>STACK RELATED INSTRUCTIONS</a:t>
            </a:r>
          </a:p>
          <a:p>
            <a:pPr marL="457200" indent="-457200">
              <a:buAutoNum type="arabicPeriod"/>
            </a:pPr>
            <a:r>
              <a:rPr lang="en-IN" dirty="0" smtClean="0"/>
              <a:t>MISCELLANEOUS INSTRUCTIONS</a:t>
            </a:r>
            <a:endParaRPr lang="en-IN" dirty="0"/>
          </a:p>
        </p:txBody>
      </p:sp>
      <p:sp>
        <p:nvSpPr>
          <p:cNvPr id="2" name="Title 1"/>
          <p:cNvSpPr>
            <a:spLocks noGrp="1"/>
          </p:cNvSpPr>
          <p:nvPr>
            <p:ph type="title"/>
          </p:nvPr>
        </p:nvSpPr>
        <p:spPr/>
        <p:txBody>
          <a:bodyPr/>
          <a:lstStyle/>
          <a:p>
            <a:pPr algn="ctr"/>
            <a:r>
              <a:rPr lang="en-IN" dirty="0" smtClean="0"/>
              <a:t>INSTRUCTION SET</a:t>
            </a:r>
            <a:endParaRPr lang="en-IN" dirty="0"/>
          </a:p>
        </p:txBody>
      </p:sp>
    </p:spTree>
    <p:extLst>
      <p:ext uri="{BB962C8B-B14F-4D97-AF65-F5344CB8AC3E}">
        <p14:creationId xmlns:p14="http://schemas.microsoft.com/office/powerpoint/2010/main" val="1388442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2936"/>
            <a:ext cx="8229600" cy="1143000"/>
          </a:xfrm>
        </p:spPr>
        <p:txBody>
          <a:bodyPr>
            <a:normAutofit fontScale="90000"/>
          </a:bodyPr>
          <a:lstStyle/>
          <a:p>
            <a:r>
              <a:rPr lang="en-US" dirty="0" smtClean="0"/>
              <a:t>Thumb Processor Block Diagram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46300" y="177800"/>
            <a:ext cx="4851400" cy="650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latin typeface="Calibri" pitchFamily="34" charset="0"/>
              </a:rPr>
              <a:t>INSTRUCTION QUEUE</a:t>
            </a:r>
          </a:p>
          <a:p>
            <a:r>
              <a:rPr lang="en-IN" sz="2400" dirty="0" smtClean="0">
                <a:latin typeface="Calibri" pitchFamily="34" charset="0"/>
              </a:rPr>
              <a:t>DECODER</a:t>
            </a:r>
          </a:p>
          <a:p>
            <a:r>
              <a:rPr lang="en-IN" sz="2400" dirty="0" smtClean="0">
                <a:latin typeface="Calibri" pitchFamily="34" charset="0"/>
              </a:rPr>
              <a:t>CONTROL UNIT</a:t>
            </a:r>
          </a:p>
          <a:p>
            <a:r>
              <a:rPr lang="en-IN" sz="2400" dirty="0" smtClean="0">
                <a:latin typeface="Calibri" pitchFamily="34" charset="0"/>
              </a:rPr>
              <a:t>REGISTER FILE</a:t>
            </a:r>
          </a:p>
          <a:p>
            <a:r>
              <a:rPr lang="en-IN" sz="2400" dirty="0" smtClean="0">
                <a:latin typeface="Calibri" pitchFamily="34" charset="0"/>
              </a:rPr>
              <a:t>SIGN EXTENSION BLOCK</a:t>
            </a:r>
          </a:p>
          <a:p>
            <a:r>
              <a:rPr lang="en-IN" sz="2400" dirty="0" smtClean="0">
                <a:latin typeface="Calibri" pitchFamily="34" charset="0"/>
              </a:rPr>
              <a:t>BARREL SHIFTER</a:t>
            </a:r>
          </a:p>
          <a:p>
            <a:r>
              <a:rPr lang="en-IN" sz="2400" dirty="0" smtClean="0">
                <a:latin typeface="Calibri" pitchFamily="34" charset="0"/>
              </a:rPr>
              <a:t>ARITHMETIC LOGIC UNIT (ALU)</a:t>
            </a:r>
          </a:p>
          <a:p>
            <a:r>
              <a:rPr lang="en-IN" sz="2400" dirty="0" smtClean="0">
                <a:latin typeface="Calibri" pitchFamily="34" charset="0"/>
              </a:rPr>
              <a:t>CURRENT PROGRAM STATUS REGISTER (CPSR)</a:t>
            </a:r>
          </a:p>
          <a:p>
            <a:r>
              <a:rPr lang="en-IN" sz="2400" dirty="0" smtClean="0">
                <a:latin typeface="Calibri" pitchFamily="34" charset="0"/>
              </a:rPr>
              <a:t>DATA MEMORY</a:t>
            </a:r>
          </a:p>
          <a:p>
            <a:pPr marL="45720" indent="0">
              <a:buNone/>
            </a:pPr>
            <a:endParaRPr lang="en-IN" sz="2400" dirty="0">
              <a:latin typeface="Calibri" pitchFamily="34" charset="0"/>
            </a:endParaRPr>
          </a:p>
        </p:txBody>
      </p:sp>
      <p:sp>
        <p:nvSpPr>
          <p:cNvPr id="2" name="Title 1"/>
          <p:cNvSpPr>
            <a:spLocks noGrp="1"/>
          </p:cNvSpPr>
          <p:nvPr>
            <p:ph type="title"/>
          </p:nvPr>
        </p:nvSpPr>
        <p:spPr/>
        <p:txBody>
          <a:bodyPr/>
          <a:lstStyle/>
          <a:p>
            <a:r>
              <a:rPr lang="en-IN" dirty="0" smtClean="0"/>
              <a:t>MODULES</a:t>
            </a:r>
            <a:endParaRPr lang="en-IN" dirty="0"/>
          </a:p>
        </p:txBody>
      </p:sp>
    </p:spTree>
    <p:extLst>
      <p:ext uri="{BB962C8B-B14F-4D97-AF65-F5344CB8AC3E}">
        <p14:creationId xmlns:p14="http://schemas.microsoft.com/office/powerpoint/2010/main" val="1215085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052736"/>
            <a:ext cx="7924800" cy="4853136"/>
          </a:xfrm>
        </p:spPr>
        <p:txBody>
          <a:bodyPr>
            <a:normAutofit lnSpcReduction="10000"/>
          </a:bodyPr>
          <a:lstStyle/>
          <a:p>
            <a:pPr marL="571500" indent="-457200">
              <a:buAutoNum type="arabicPeriod"/>
            </a:pPr>
            <a:r>
              <a:rPr lang="en-IN" sz="2000" b="1" u="sng" dirty="0" smtClean="0"/>
              <a:t>INSTRUCTION QUEUE</a:t>
            </a:r>
            <a:r>
              <a:rPr lang="en-IN" sz="2000" dirty="0" smtClean="0"/>
              <a:t>: </a:t>
            </a:r>
          </a:p>
          <a:p>
            <a:pPr marL="571500" indent="-457200">
              <a:buNone/>
            </a:pPr>
            <a:endParaRPr lang="en-IN" sz="2000" dirty="0" smtClean="0"/>
          </a:p>
          <a:p>
            <a:pPr marL="457200">
              <a:buFont typeface="Wingdings" pitchFamily="2" charset="2"/>
              <a:buChar char="Ø"/>
            </a:pPr>
            <a:r>
              <a:rPr lang="en-IN" sz="2000" dirty="0" smtClean="0"/>
              <a:t>Instruction queue is used to </a:t>
            </a:r>
            <a:r>
              <a:rPr lang="en-IN" sz="2000" dirty="0" err="1" smtClean="0"/>
              <a:t>prefetch</a:t>
            </a:r>
            <a:r>
              <a:rPr lang="en-IN" sz="2000" dirty="0" smtClean="0"/>
              <a:t> the next instructions in a separate buffer while the processor is executing the current instruction.</a:t>
            </a:r>
          </a:p>
          <a:p>
            <a:pPr marL="457200">
              <a:buFont typeface="Wingdings" pitchFamily="2" charset="2"/>
              <a:buChar char="Ø"/>
            </a:pPr>
            <a:r>
              <a:rPr lang="en-IN" sz="2000" dirty="0" smtClean="0"/>
              <a:t>With </a:t>
            </a:r>
            <a:r>
              <a:rPr lang="en-IN" sz="2000" dirty="0"/>
              <a:t>a five </a:t>
            </a:r>
            <a:r>
              <a:rPr lang="en-IN" sz="2000" dirty="0" smtClean="0"/>
              <a:t>stage pipeline</a:t>
            </a:r>
            <a:r>
              <a:rPr lang="en-IN" sz="2000" dirty="0"/>
              <a:t>, the rate at which instructions are executed is four times that of sequential execution</a:t>
            </a:r>
            <a:r>
              <a:rPr lang="en-IN" sz="2000" dirty="0" smtClean="0"/>
              <a:t>.</a:t>
            </a:r>
          </a:p>
          <a:p>
            <a:pPr marL="571500" indent="-457200">
              <a:buAutoNum type="arabicPeriod"/>
            </a:pPr>
            <a:endParaRPr lang="en-IN" sz="2000" dirty="0" smtClean="0"/>
          </a:p>
          <a:p>
            <a:pPr marL="571500" indent="-457200">
              <a:buAutoNum type="arabicPeriod" startAt="2"/>
            </a:pPr>
            <a:r>
              <a:rPr lang="en-IN" sz="2000" b="1" u="sng" dirty="0" smtClean="0"/>
              <a:t>DECODER</a:t>
            </a:r>
            <a:r>
              <a:rPr lang="en-IN" sz="2000" dirty="0" smtClean="0"/>
              <a:t>: </a:t>
            </a:r>
          </a:p>
          <a:p>
            <a:pPr marL="457200">
              <a:buFont typeface="Wingdings" pitchFamily="2" charset="2"/>
              <a:buChar char="Ø"/>
            </a:pPr>
            <a:r>
              <a:rPr lang="en-IN" sz="2000" dirty="0" smtClean="0"/>
              <a:t>The </a:t>
            </a:r>
            <a:r>
              <a:rPr lang="en-IN" sz="2000" dirty="0"/>
              <a:t>16 bit instruction from the instruction queue is given as an input to the decoder, on the basis of which </a:t>
            </a:r>
            <a:r>
              <a:rPr lang="en-IN" sz="2000" dirty="0" smtClean="0"/>
              <a:t>it generates </a:t>
            </a:r>
            <a:r>
              <a:rPr lang="en-IN" sz="2000" dirty="0"/>
              <a:t>the necessary timing and control signals required to perform the operation specified in the </a:t>
            </a:r>
            <a:r>
              <a:rPr lang="en-IN" sz="2000" dirty="0" smtClean="0"/>
              <a:t>instructions. The </a:t>
            </a:r>
            <a:r>
              <a:rPr lang="en-IN" sz="2000" dirty="0"/>
              <a:t>flags from PSR also form the decoder inputs</a:t>
            </a:r>
            <a:r>
              <a:rPr lang="en-IN" sz="2000" dirty="0" smtClean="0"/>
              <a:t>.</a:t>
            </a:r>
          </a:p>
          <a:p>
            <a:pPr marL="571500" indent="-457200">
              <a:buAutoNum type="arabicPeriod" startAt="2"/>
            </a:pPr>
            <a:endParaRPr lang="en-IN" sz="2000" dirty="0"/>
          </a:p>
        </p:txBody>
      </p:sp>
    </p:spTree>
    <p:extLst>
      <p:ext uri="{BB962C8B-B14F-4D97-AF65-F5344CB8AC3E}">
        <p14:creationId xmlns:p14="http://schemas.microsoft.com/office/powerpoint/2010/main" val="70230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7632848" cy="864096"/>
          </a:xfrm>
        </p:spPr>
        <p:txBody>
          <a:bodyPr>
            <a:normAutofit/>
          </a:bodyPr>
          <a:lstStyle/>
          <a:p>
            <a:pPr marL="457200" indent="-457200">
              <a:buAutoNum type="arabicPeriod" startAt="3"/>
            </a:pPr>
            <a:r>
              <a:rPr lang="en-IN" sz="2000" b="1" u="sng" dirty="0" smtClean="0"/>
              <a:t>CONTROL UNIT</a:t>
            </a:r>
            <a:r>
              <a:rPr lang="en-IN" sz="2000" b="1" dirty="0" smtClean="0"/>
              <a:t>:</a:t>
            </a:r>
            <a:endParaRPr lang="en-IN" sz="2000" b="1" u="sng" dirty="0"/>
          </a:p>
        </p:txBody>
      </p:sp>
      <p:pic>
        <p:nvPicPr>
          <p:cNvPr id="2050" name="Picture 2"/>
          <p:cNvPicPr>
            <a:picLocks noChangeAspect="1" noChangeArrowheads="1"/>
          </p:cNvPicPr>
          <p:nvPr/>
        </p:nvPicPr>
        <p:blipFill>
          <a:blip r:embed="rId2" cstate="print"/>
          <a:srcRect/>
          <a:stretch>
            <a:fillRect/>
          </a:stretch>
        </p:blipFill>
        <p:spPr bwMode="auto">
          <a:xfrm>
            <a:off x="611560" y="908720"/>
            <a:ext cx="7848872" cy="5649838"/>
          </a:xfrm>
          <a:prstGeom prst="rect">
            <a:avLst/>
          </a:prstGeom>
          <a:noFill/>
          <a:ln w="9525">
            <a:noFill/>
            <a:miter lim="800000"/>
            <a:headEnd/>
            <a:tailEnd/>
          </a:ln>
        </p:spPr>
      </p:pic>
    </p:spTree>
    <p:extLst>
      <p:ext uri="{BB962C8B-B14F-4D97-AF65-F5344CB8AC3E}">
        <p14:creationId xmlns:p14="http://schemas.microsoft.com/office/powerpoint/2010/main" val="1166275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IN" b="1" u="sng" dirty="0" smtClean="0"/>
              <a:t>4. REGISTER FILE </a:t>
            </a:r>
            <a:r>
              <a:rPr lang="en-IN" b="1" dirty="0" smtClean="0"/>
              <a:t>: </a:t>
            </a:r>
          </a:p>
          <a:p>
            <a:pPr>
              <a:buFont typeface="Wingdings" pitchFamily="2" charset="2"/>
              <a:buChar char="Ø"/>
            </a:pPr>
            <a:r>
              <a:rPr lang="en-IN" dirty="0" smtClean="0"/>
              <a:t>The ARM processor has 16 registers each 16-bits wide. R0 to r12 are general purpose registers, r13 is link register, r14 is stack pointer and r15 is program counter.</a:t>
            </a:r>
          </a:p>
          <a:p>
            <a:pPr marL="457200" indent="-457200">
              <a:buAutoNum type="arabicPeriod" startAt="3"/>
            </a:pPr>
            <a:endParaRPr lang="en-IN" b="1" u="sng" dirty="0" smtClean="0"/>
          </a:p>
          <a:p>
            <a:pPr marL="457200" indent="-457200">
              <a:buAutoNum type="arabicPeriod" startAt="5"/>
            </a:pPr>
            <a:r>
              <a:rPr lang="en-IN" b="1" u="sng" dirty="0" smtClean="0"/>
              <a:t>SIGN EXTENSION BLOCK</a:t>
            </a:r>
            <a:r>
              <a:rPr lang="en-IN" b="1" dirty="0" smtClean="0"/>
              <a:t> :</a:t>
            </a:r>
          </a:p>
          <a:p>
            <a:pPr>
              <a:buFont typeface="Wingdings" pitchFamily="2" charset="2"/>
              <a:buChar char="Ø"/>
            </a:pPr>
            <a:r>
              <a:rPr lang="en-IN" b="1" dirty="0" smtClean="0"/>
              <a:t> </a:t>
            </a:r>
            <a:r>
              <a:rPr lang="en-IN" dirty="0" smtClean="0"/>
              <a:t>It is useful in carrying out backward jumps and for performing signed operations. if six bits are used to represent the number ”00 1010” (decimal positive 10) and the sign extend operation increases the word length to 16 bits, then the new representation is simply ”0000 0000 0000 1010”.</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7544" y="2332037"/>
            <a:ext cx="8229600" cy="4525963"/>
          </a:xfrm>
        </p:spPr>
        <p:txBody>
          <a:bodyPr/>
          <a:lstStyle/>
          <a:p>
            <a:pPr>
              <a:buNone/>
            </a:pPr>
            <a:endParaRPr lang="en-US" dirty="0" smtClean="0"/>
          </a:p>
          <a:p>
            <a:pPr>
              <a:buNone/>
            </a:pPr>
            <a:r>
              <a:rPr lang="en-US" dirty="0" smtClean="0"/>
              <a:t>  The sales pitch of ARM goes something like this- “The ARM architecture has the best MIPS to Watts ratio as well as best MIPS to dollars ratio in the industry”</a:t>
            </a:r>
            <a:endParaRPr lang="en-US" dirty="0"/>
          </a:p>
        </p:txBody>
      </p:sp>
      <p:sp>
        <p:nvSpPr>
          <p:cNvPr id="2" name="Title 1"/>
          <p:cNvSpPr>
            <a:spLocks noGrp="1"/>
          </p:cNvSpPr>
          <p:nvPr>
            <p:ph type="title"/>
          </p:nvPr>
        </p:nvSpPr>
        <p:spPr/>
        <p:txBody>
          <a:bodyPr>
            <a:normAutofit/>
          </a:bodyPr>
          <a:lstStyle/>
          <a:p>
            <a:r>
              <a:rPr lang="en-IN" dirty="0" smtClean="0"/>
              <a:t>WHY ARM?</a:t>
            </a:r>
            <a:endParaRPr lang="en-IN" dirty="0"/>
          </a:p>
        </p:txBody>
      </p:sp>
    </p:spTree>
    <p:extLst>
      <p:ext uri="{BB962C8B-B14F-4D97-AF65-F5344CB8AC3E}">
        <p14:creationId xmlns:p14="http://schemas.microsoft.com/office/powerpoint/2010/main" val="515180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340768"/>
            <a:ext cx="7924800" cy="4565104"/>
          </a:xfrm>
        </p:spPr>
        <p:txBody>
          <a:bodyPr>
            <a:normAutofit lnSpcReduction="10000"/>
          </a:bodyPr>
          <a:lstStyle/>
          <a:p>
            <a:pPr marL="457200" indent="-457200">
              <a:buAutoNum type="arabicPeriod" startAt="6"/>
            </a:pPr>
            <a:r>
              <a:rPr lang="en-IN" sz="2000" b="1" u="sng" dirty="0" smtClean="0"/>
              <a:t>BARREL SHIFTER</a:t>
            </a:r>
            <a:r>
              <a:rPr lang="en-IN" sz="2000" dirty="0" smtClean="0"/>
              <a:t>: </a:t>
            </a:r>
          </a:p>
          <a:p>
            <a:pPr>
              <a:buFont typeface="Wingdings" pitchFamily="2" charset="2"/>
              <a:buChar char="Ø"/>
            </a:pPr>
            <a:r>
              <a:rPr lang="en-IN" sz="2000" dirty="0" smtClean="0"/>
              <a:t>Barrel </a:t>
            </a:r>
            <a:r>
              <a:rPr lang="en-IN" sz="2000" dirty="0"/>
              <a:t>shifter is a digital circuit that can shift a </a:t>
            </a:r>
            <a:r>
              <a:rPr lang="en-IN" sz="2000" dirty="0" smtClean="0"/>
              <a:t> data </a:t>
            </a:r>
            <a:r>
              <a:rPr lang="en-IN" sz="2000" dirty="0"/>
              <a:t>word by a specified number of bits in one clock cycle. </a:t>
            </a:r>
            <a:r>
              <a:rPr lang="en-IN" sz="2000" dirty="0" smtClean="0"/>
              <a:t>It can </a:t>
            </a:r>
            <a:r>
              <a:rPr lang="en-IN" sz="2000" dirty="0"/>
              <a:t>implement two types of shifting, arithmetic and logical</a:t>
            </a:r>
            <a:r>
              <a:rPr lang="en-IN" sz="2000" dirty="0" smtClean="0"/>
              <a:t>.</a:t>
            </a:r>
            <a:r>
              <a:rPr lang="en-IN" sz="2000" dirty="0"/>
              <a:t> </a:t>
            </a:r>
            <a:endParaRPr lang="en-IN" sz="2000" dirty="0" smtClean="0"/>
          </a:p>
          <a:p>
            <a:pPr>
              <a:buFont typeface="Wingdings" pitchFamily="2" charset="2"/>
              <a:buChar char="Ø"/>
            </a:pPr>
            <a:r>
              <a:rPr lang="en-IN" sz="2000" dirty="0" smtClean="0"/>
              <a:t>If </a:t>
            </a:r>
            <a:r>
              <a:rPr lang="en-IN" sz="2000" dirty="0"/>
              <a:t>a simple shifter were used, shifting by n bit positions would </a:t>
            </a:r>
            <a:r>
              <a:rPr lang="en-IN" sz="2000" dirty="0" smtClean="0"/>
              <a:t>require n </a:t>
            </a:r>
            <a:r>
              <a:rPr lang="en-IN" sz="2000" dirty="0"/>
              <a:t>clock cycles. The length of the barrel shifter is 16 bits i.e. a maximum shift of 16 bits is possible</a:t>
            </a:r>
            <a:r>
              <a:rPr lang="en-IN" sz="2000" dirty="0" smtClean="0"/>
              <a:t>. </a:t>
            </a:r>
          </a:p>
          <a:p>
            <a:pPr marL="457200" indent="-457200">
              <a:buAutoNum type="arabicPeriod" startAt="6"/>
            </a:pPr>
            <a:endParaRPr lang="en-IN" sz="2000" dirty="0" smtClean="0"/>
          </a:p>
          <a:p>
            <a:pPr marL="0" indent="0">
              <a:buNone/>
            </a:pPr>
            <a:endParaRPr lang="en-IN" sz="2000" dirty="0" smtClean="0"/>
          </a:p>
          <a:p>
            <a:pPr marL="457200" indent="-457200">
              <a:buAutoNum type="arabicPeriod" startAt="7"/>
            </a:pPr>
            <a:r>
              <a:rPr lang="en-IN" sz="2000" b="1" u="sng" dirty="0" smtClean="0"/>
              <a:t>ARITHMETIC LOGIC UNIT</a:t>
            </a:r>
            <a:r>
              <a:rPr lang="en-IN" sz="2000" dirty="0" smtClean="0"/>
              <a:t>:</a:t>
            </a:r>
          </a:p>
          <a:p>
            <a:pPr>
              <a:buFont typeface="Wingdings" pitchFamily="2" charset="2"/>
              <a:buChar char="Ø"/>
            </a:pPr>
            <a:r>
              <a:rPr lang="en-IN" sz="2000" dirty="0" smtClean="0"/>
              <a:t> </a:t>
            </a:r>
            <a:r>
              <a:rPr lang="en-IN" sz="2000" dirty="0"/>
              <a:t>A</a:t>
            </a:r>
            <a:r>
              <a:rPr lang="en-IN" sz="2000" dirty="0" smtClean="0"/>
              <a:t>rithmetic </a:t>
            </a:r>
            <a:r>
              <a:rPr lang="en-IN" sz="2000" dirty="0"/>
              <a:t>logic unit (ALU) is a digital circuit that performs integer arithmetic and logical </a:t>
            </a:r>
            <a:r>
              <a:rPr lang="en-IN" sz="2000" dirty="0" smtClean="0"/>
              <a:t>operations. The </a:t>
            </a:r>
            <a:r>
              <a:rPr lang="en-IN" sz="2000" dirty="0"/>
              <a:t>ALU is a fundamental building block of the central processing unit of a </a:t>
            </a:r>
            <a:r>
              <a:rPr lang="en-IN" sz="2000" dirty="0" smtClean="0"/>
              <a:t>computer.</a:t>
            </a:r>
          </a:p>
          <a:p>
            <a:pPr marL="457200" indent="-457200">
              <a:buAutoNum type="arabicPeriod" startAt="7"/>
            </a:pPr>
            <a:endParaRPr lang="en-IN" sz="2000" dirty="0" smtClean="0"/>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endParaRPr lang="en-IN" sz="2000" b="1" u="sng" dirty="0" smtClean="0"/>
          </a:p>
        </p:txBody>
      </p:sp>
    </p:spTree>
    <p:extLst>
      <p:ext uri="{BB962C8B-B14F-4D97-AF65-F5344CB8AC3E}">
        <p14:creationId xmlns:p14="http://schemas.microsoft.com/office/powerpoint/2010/main" val="1319970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556792"/>
            <a:ext cx="8229600" cy="4876800"/>
          </a:xfrm>
        </p:spPr>
        <p:txBody>
          <a:bodyPr>
            <a:normAutofit/>
          </a:bodyPr>
          <a:lstStyle/>
          <a:p>
            <a:pPr marL="457200" indent="-457200">
              <a:buAutoNum type="arabicPeriod" startAt="8"/>
            </a:pPr>
            <a:r>
              <a:rPr lang="en-IN" sz="2000" b="1" u="sng" dirty="0" smtClean="0"/>
              <a:t>CPSR</a:t>
            </a:r>
            <a:r>
              <a:rPr lang="en-IN" sz="2000" dirty="0" smtClean="0"/>
              <a:t>: </a:t>
            </a:r>
            <a:r>
              <a:rPr lang="en-IN" sz="2000" dirty="0"/>
              <a:t>CPSR is used in user-level programs to store the condition code bits</a:t>
            </a:r>
            <a:r>
              <a:rPr lang="en-IN" sz="2000" dirty="0" smtClean="0"/>
              <a:t>.</a:t>
            </a:r>
          </a:p>
          <a:p>
            <a:pPr marL="457200" indent="-457200">
              <a:buAutoNum type="arabicPeriod" startAt="8"/>
            </a:pPr>
            <a:endParaRPr lang="en-IN" sz="2000" dirty="0" smtClean="0"/>
          </a:p>
          <a:p>
            <a:pPr marL="0" indent="0">
              <a:buNone/>
            </a:pPr>
            <a:endParaRPr lang="en-IN" sz="2000" dirty="0" smtClean="0"/>
          </a:p>
          <a:p>
            <a:pPr marL="0" indent="0">
              <a:buNone/>
            </a:pPr>
            <a:endParaRPr lang="en-IN" sz="2000" dirty="0"/>
          </a:p>
          <a:p>
            <a:pPr marL="0" indent="0">
              <a:buNone/>
            </a:pPr>
            <a:endParaRPr lang="en-IN" sz="2000" dirty="0" smtClean="0"/>
          </a:p>
          <a:p>
            <a:pPr marL="457200" indent="-457200">
              <a:buAutoNum type="arabicPeriod" startAt="10"/>
            </a:pPr>
            <a:r>
              <a:rPr lang="en-IN" sz="2000" b="1" u="sng" dirty="0" smtClean="0"/>
              <a:t>DATA </a:t>
            </a:r>
            <a:r>
              <a:rPr lang="en-IN" sz="2000" b="1" u="sng" dirty="0"/>
              <a:t>MEMORY</a:t>
            </a:r>
            <a:r>
              <a:rPr lang="en-IN" sz="2000" dirty="0"/>
              <a:t>:   The memory consists of </a:t>
            </a:r>
            <a:r>
              <a:rPr lang="en-IN" sz="2000" dirty="0" smtClean="0"/>
              <a:t>256 locations </a:t>
            </a:r>
            <a:r>
              <a:rPr lang="en-IN" sz="2000" dirty="0"/>
              <a:t>of 2 Bytes each. The memory is divided into 2 segments - data and stack each of 128 locations. 0 to 127 comprises of the data segment and 128 to 255 is the stack segment. </a:t>
            </a:r>
          </a:p>
          <a:p>
            <a:pPr marL="0" indent="0">
              <a:buNone/>
            </a:pPr>
            <a:endParaRPr lang="en-IN" sz="2000" dirty="0" smtClean="0"/>
          </a:p>
          <a:p>
            <a:endParaRPr lang="en-IN"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276872"/>
            <a:ext cx="7239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361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PORT MAP</a:t>
            </a:r>
            <a:endParaRPr lang="en-US" dirty="0"/>
          </a:p>
        </p:txBody>
      </p:sp>
      <p:sp>
        <p:nvSpPr>
          <p:cNvPr id="4" name="TextBox 3"/>
          <p:cNvSpPr txBox="1"/>
          <p:nvPr/>
        </p:nvSpPr>
        <p:spPr>
          <a:xfrm>
            <a:off x="1043608" y="2348880"/>
            <a:ext cx="6552728" cy="1938992"/>
          </a:xfrm>
          <a:prstGeom prst="rect">
            <a:avLst/>
          </a:prstGeom>
          <a:noFill/>
        </p:spPr>
        <p:txBody>
          <a:bodyPr wrap="square" rtlCol="0">
            <a:spAutoFit/>
          </a:bodyPr>
          <a:lstStyle/>
          <a:p>
            <a:endParaRPr lang="en-US" sz="2400" b="1" dirty="0" smtClean="0"/>
          </a:p>
          <a:p>
            <a:pPr>
              <a:buFont typeface="Arial" pitchFamily="34" charset="0"/>
              <a:buChar char="•"/>
            </a:pPr>
            <a:r>
              <a:rPr lang="en-US" sz="3200" dirty="0" smtClean="0"/>
              <a:t>Hierarchical model </a:t>
            </a:r>
          </a:p>
          <a:p>
            <a:pPr>
              <a:buFont typeface="Arial" pitchFamily="34" charset="0"/>
              <a:buChar char="•"/>
            </a:pPr>
            <a:r>
              <a:rPr lang="en-US" sz="3200" dirty="0" smtClean="0"/>
              <a:t>Connects all the </a:t>
            </a:r>
            <a:r>
              <a:rPr lang="en-US" sz="3200" dirty="0" err="1" smtClean="0"/>
              <a:t>submodules</a:t>
            </a:r>
            <a:r>
              <a:rPr lang="en-US" sz="3200" dirty="0" smtClean="0"/>
              <a:t> to each other in the top module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93670" y="2521109"/>
            <a:ext cx="3756660" cy="244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IN" dirty="0" smtClean="0"/>
              <a:t>5-STAGE PIPELINE</a:t>
            </a:r>
            <a:endParaRPr lang="en-IN" dirty="0"/>
          </a:p>
        </p:txBody>
      </p:sp>
    </p:spTree>
    <p:extLst>
      <p:ext uri="{BB962C8B-B14F-4D97-AF65-F5344CB8AC3E}">
        <p14:creationId xmlns:p14="http://schemas.microsoft.com/office/powerpoint/2010/main" val="1395981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57200" y="1599786"/>
            <a:ext cx="8229600" cy="428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IN" dirty="0" smtClean="0"/>
              <a:t>DATAPATH</a:t>
            </a:r>
            <a:endParaRPr lang="en-IN" dirty="0"/>
          </a:p>
        </p:txBody>
      </p:sp>
    </p:spTree>
    <p:extLst>
      <p:ext uri="{BB962C8B-B14F-4D97-AF65-F5344CB8AC3E}">
        <p14:creationId xmlns:p14="http://schemas.microsoft.com/office/powerpoint/2010/main" val="1773347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229600" cy="5832648"/>
          </a:xfrm>
        </p:spPr>
        <p:txBody>
          <a:bodyPr>
            <a:noAutofit/>
          </a:bodyPr>
          <a:lstStyle/>
          <a:p>
            <a:pPr marL="457200" indent="-457200">
              <a:buAutoNum type="arabicPeriod"/>
            </a:pPr>
            <a:r>
              <a:rPr lang="en-IN" sz="2000" dirty="0" smtClean="0">
                <a:solidFill>
                  <a:schemeClr val="tx1"/>
                </a:solidFill>
              </a:rPr>
              <a:t>Increased Throughput.</a:t>
            </a:r>
          </a:p>
          <a:p>
            <a:pPr marL="457200" indent="-457200">
              <a:buAutoNum type="arabicPeriod"/>
            </a:pPr>
            <a:endParaRPr lang="en-IN" sz="2000" dirty="0">
              <a:solidFill>
                <a:schemeClr val="tx1"/>
              </a:solidFill>
            </a:endParaRPr>
          </a:p>
          <a:p>
            <a:pPr marL="457200" indent="-457200">
              <a:buAutoNum type="arabicPeriod" startAt="2"/>
            </a:pPr>
            <a:r>
              <a:rPr lang="en-IN" sz="2000" dirty="0" smtClean="0">
                <a:solidFill>
                  <a:schemeClr val="tx1"/>
                </a:solidFill>
              </a:rPr>
              <a:t>The </a:t>
            </a:r>
            <a:r>
              <a:rPr lang="en-IN" sz="2000" dirty="0">
                <a:solidFill>
                  <a:schemeClr val="tx1"/>
                </a:solidFill>
              </a:rPr>
              <a:t>more pipeline stages a processor has, the more instructions it can process ”at once” and the </a:t>
            </a:r>
            <a:r>
              <a:rPr lang="en-IN" sz="2000" dirty="0" smtClean="0">
                <a:solidFill>
                  <a:schemeClr val="tx1"/>
                </a:solidFill>
              </a:rPr>
              <a:t>less of </a:t>
            </a:r>
            <a:r>
              <a:rPr lang="en-IN" sz="2000" dirty="0">
                <a:solidFill>
                  <a:schemeClr val="tx1"/>
                </a:solidFill>
              </a:rPr>
              <a:t>a delay there is between completed instructions</a:t>
            </a:r>
            <a:r>
              <a:rPr lang="en-IN" sz="2000" dirty="0" smtClean="0">
                <a:solidFill>
                  <a:schemeClr val="tx1"/>
                </a:solidFill>
              </a:rPr>
              <a:t>..</a:t>
            </a:r>
          </a:p>
          <a:p>
            <a:pPr marL="457200" indent="-457200">
              <a:buAutoNum type="arabicPeriod" startAt="2"/>
            </a:pPr>
            <a:endParaRPr lang="en-IN" sz="2000" dirty="0">
              <a:solidFill>
                <a:schemeClr val="tx1"/>
              </a:solidFill>
            </a:endParaRPr>
          </a:p>
          <a:p>
            <a:pPr marL="457200" indent="-457200">
              <a:buAutoNum type="arabicPeriod" startAt="3"/>
            </a:pPr>
            <a:r>
              <a:rPr lang="en-IN" sz="2000" dirty="0" smtClean="0">
                <a:solidFill>
                  <a:schemeClr val="tx1"/>
                </a:solidFill>
              </a:rPr>
              <a:t>If </a:t>
            </a:r>
            <a:r>
              <a:rPr lang="en-IN" sz="2000" dirty="0">
                <a:solidFill>
                  <a:schemeClr val="tx1"/>
                </a:solidFill>
              </a:rPr>
              <a:t>pipelining is used, the CPU Arithmetic logic unit can be designed faster, but more complex</a:t>
            </a:r>
            <a:r>
              <a:rPr lang="en-IN" sz="2000" dirty="0" smtClean="0">
                <a:solidFill>
                  <a:schemeClr val="tx1"/>
                </a:solidFill>
              </a:rPr>
              <a:t>.</a:t>
            </a:r>
          </a:p>
          <a:p>
            <a:pPr marL="457200" indent="-457200">
              <a:buAutoNum type="arabicPeriod" startAt="3"/>
            </a:pPr>
            <a:endParaRPr lang="en-IN" sz="2000" dirty="0">
              <a:solidFill>
                <a:schemeClr val="tx1"/>
              </a:solidFill>
            </a:endParaRPr>
          </a:p>
          <a:p>
            <a:pPr marL="457200" indent="-457200">
              <a:buAutoNum type="arabicPeriod" startAt="4"/>
            </a:pPr>
            <a:r>
              <a:rPr lang="en-IN" sz="2000" dirty="0" smtClean="0">
                <a:solidFill>
                  <a:schemeClr val="tx1"/>
                </a:solidFill>
              </a:rPr>
              <a:t>Pipelining </a:t>
            </a:r>
            <a:r>
              <a:rPr lang="en-IN" sz="2000" dirty="0">
                <a:solidFill>
                  <a:schemeClr val="tx1"/>
                </a:solidFill>
              </a:rPr>
              <a:t>in theory increases performance over an un-pipelined core by a factor of the number of </a:t>
            </a:r>
            <a:r>
              <a:rPr lang="en-IN" sz="2000" dirty="0" smtClean="0">
                <a:solidFill>
                  <a:schemeClr val="tx1"/>
                </a:solidFill>
              </a:rPr>
              <a:t>stages.</a:t>
            </a:r>
          </a:p>
          <a:p>
            <a:pPr marL="457200" indent="-457200">
              <a:buAutoNum type="arabicPeriod" startAt="4"/>
            </a:pPr>
            <a:endParaRPr lang="en-IN" sz="2000" dirty="0">
              <a:solidFill>
                <a:schemeClr val="tx1"/>
              </a:solidFill>
            </a:endParaRPr>
          </a:p>
          <a:p>
            <a:pPr marL="457200" indent="-457200">
              <a:buAutoNum type="arabicPeriod" startAt="5"/>
            </a:pPr>
            <a:r>
              <a:rPr lang="en-IN" sz="2000" dirty="0" smtClean="0">
                <a:solidFill>
                  <a:schemeClr val="tx1"/>
                </a:solidFill>
              </a:rPr>
              <a:t>Pipelined </a:t>
            </a:r>
            <a:r>
              <a:rPr lang="en-IN" sz="2000" dirty="0">
                <a:solidFill>
                  <a:schemeClr val="tx1"/>
                </a:solidFill>
              </a:rPr>
              <a:t>CPUs generally work at a higher clock frequency than the RAM clock </a:t>
            </a:r>
            <a:r>
              <a:rPr lang="en-IN" sz="2000" dirty="0" smtClean="0">
                <a:solidFill>
                  <a:schemeClr val="tx1"/>
                </a:solidFill>
              </a:rPr>
              <a:t>frequency, increasing </a:t>
            </a:r>
            <a:r>
              <a:rPr lang="en-IN" sz="2000" dirty="0">
                <a:solidFill>
                  <a:schemeClr val="tx1"/>
                </a:solidFill>
              </a:rPr>
              <a:t>computers </a:t>
            </a:r>
            <a:r>
              <a:rPr lang="en-IN" sz="2000" dirty="0" smtClean="0">
                <a:solidFill>
                  <a:schemeClr val="tx1"/>
                </a:solidFill>
              </a:rPr>
              <a:t>overall performance.</a:t>
            </a:r>
          </a:p>
          <a:p>
            <a:pPr marL="457200" indent="-457200">
              <a:buAutoNum type="arabicPeriod" startAt="5"/>
            </a:pPr>
            <a:endParaRPr lang="en-IN" sz="1600" dirty="0">
              <a:solidFill>
                <a:schemeClr val="tx1"/>
              </a:solidFill>
            </a:endParaRPr>
          </a:p>
        </p:txBody>
      </p:sp>
      <p:sp>
        <p:nvSpPr>
          <p:cNvPr id="2" name="Title 1"/>
          <p:cNvSpPr>
            <a:spLocks noGrp="1"/>
          </p:cNvSpPr>
          <p:nvPr>
            <p:ph type="title"/>
          </p:nvPr>
        </p:nvSpPr>
        <p:spPr>
          <a:xfrm>
            <a:off x="395536" y="260648"/>
            <a:ext cx="8229600" cy="476672"/>
          </a:xfrm>
        </p:spPr>
        <p:txBody>
          <a:bodyPr>
            <a:noAutofit/>
          </a:bodyPr>
          <a:lstStyle/>
          <a:p>
            <a:r>
              <a:rPr lang="en-IN" sz="3200" dirty="0" smtClean="0"/>
              <a:t>Advantages of 5-stage pipeline</a:t>
            </a:r>
            <a:endParaRPr lang="en-IN" sz="3200" dirty="0"/>
          </a:p>
        </p:txBody>
      </p:sp>
    </p:spTree>
    <p:extLst>
      <p:ext uri="{BB962C8B-B14F-4D97-AF65-F5344CB8AC3E}">
        <p14:creationId xmlns:p14="http://schemas.microsoft.com/office/powerpoint/2010/main" val="3804653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18310" y="2902109"/>
            <a:ext cx="5707380" cy="168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0"/>
            <a:ext cx="8229600" cy="1268760"/>
          </a:xfrm>
        </p:spPr>
        <p:txBody>
          <a:bodyPr>
            <a:normAutofit/>
          </a:bodyPr>
          <a:lstStyle/>
          <a:p>
            <a:pPr algn="ctr"/>
            <a:r>
              <a:rPr lang="en-IN" sz="2800" dirty="0" smtClean="0">
                <a:latin typeface="Calibri" pitchFamily="34" charset="0"/>
              </a:rPr>
              <a:t>PIPELINE HAZARDS</a:t>
            </a:r>
            <a:endParaRPr lang="en-IN" sz="2800" dirty="0">
              <a:latin typeface="Calibri" pitchFamily="34" charset="0"/>
            </a:endParaRPr>
          </a:p>
        </p:txBody>
      </p:sp>
    </p:spTree>
    <p:extLst>
      <p:ext uri="{BB962C8B-B14F-4D97-AF65-F5344CB8AC3E}">
        <p14:creationId xmlns:p14="http://schemas.microsoft.com/office/powerpoint/2010/main" val="2458175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2332037"/>
            <a:ext cx="8229600" cy="4525963"/>
          </a:xfrm>
        </p:spPr>
        <p:txBody>
          <a:bodyPr>
            <a:normAutofit/>
          </a:bodyPr>
          <a:lstStyle/>
          <a:p>
            <a:pPr marL="457200" indent="-457200">
              <a:buAutoNum type="arabicPeriod"/>
            </a:pPr>
            <a:r>
              <a:rPr lang="en-IN" sz="2800" dirty="0" smtClean="0"/>
              <a:t>Burst mode</a:t>
            </a:r>
          </a:p>
          <a:p>
            <a:pPr marL="457200" indent="-457200">
              <a:buAutoNum type="arabicPeriod"/>
            </a:pPr>
            <a:r>
              <a:rPr lang="en-IN" sz="2800" dirty="0" smtClean="0"/>
              <a:t>Execution</a:t>
            </a:r>
          </a:p>
          <a:p>
            <a:pPr marL="457200" indent="-457200">
              <a:buAutoNum type="arabicPeriod"/>
            </a:pPr>
            <a:r>
              <a:rPr lang="en-IN" sz="2800" dirty="0" smtClean="0"/>
              <a:t>Register selection</a:t>
            </a:r>
          </a:p>
          <a:p>
            <a:pPr marL="457200" indent="-457200">
              <a:buAutoNum type="arabicPeriod"/>
            </a:pPr>
            <a:r>
              <a:rPr lang="en-IN" sz="2800" dirty="0" smtClean="0"/>
              <a:t>Display the output</a:t>
            </a:r>
          </a:p>
          <a:p>
            <a:pPr marL="457200" indent="-457200">
              <a:buAutoNum type="arabicPeriod"/>
            </a:pPr>
            <a:endParaRPr lang="en-IN" sz="2800" dirty="0"/>
          </a:p>
        </p:txBody>
      </p:sp>
      <p:sp>
        <p:nvSpPr>
          <p:cNvPr id="2" name="Title 1"/>
          <p:cNvSpPr>
            <a:spLocks noGrp="1"/>
          </p:cNvSpPr>
          <p:nvPr>
            <p:ph type="title"/>
          </p:nvPr>
        </p:nvSpPr>
        <p:spPr/>
        <p:txBody>
          <a:bodyPr>
            <a:normAutofit fontScale="90000"/>
          </a:bodyPr>
          <a:lstStyle/>
          <a:p>
            <a:r>
              <a:rPr lang="en-IN" dirty="0" smtClean="0"/>
              <a:t>PRACTICAL IMPLEMENTATION ON FPGA</a:t>
            </a:r>
            <a:endParaRPr lang="en-IN" dirty="0"/>
          </a:p>
        </p:txBody>
      </p:sp>
    </p:spTree>
    <p:extLst>
      <p:ext uri="{BB962C8B-B14F-4D97-AF65-F5344CB8AC3E}">
        <p14:creationId xmlns:p14="http://schemas.microsoft.com/office/powerpoint/2010/main" val="2736967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916832"/>
            <a:ext cx="7315200" cy="4680519"/>
          </a:xfrm>
        </p:spPr>
        <p:txBody>
          <a:bodyPr>
            <a:normAutofit fontScale="92500" lnSpcReduction="20000"/>
          </a:bodyPr>
          <a:lstStyle/>
          <a:p>
            <a:pPr marL="0" indent="0">
              <a:buNone/>
            </a:pPr>
            <a:r>
              <a:rPr lang="en-IN" dirty="0" smtClean="0"/>
              <a:t>                               </a:t>
            </a:r>
            <a:r>
              <a:rPr lang="en-IN" dirty="0" smtClean="0">
                <a:solidFill>
                  <a:srgbClr val="00B0F0"/>
                </a:solidFill>
              </a:rPr>
              <a:t>DATA FORWARDING</a:t>
            </a:r>
          </a:p>
          <a:p>
            <a:pPr marL="457200" indent="-457200">
              <a:buAutoNum type="arabicPeriod"/>
            </a:pPr>
            <a:endParaRPr lang="en-IN" dirty="0" smtClean="0"/>
          </a:p>
          <a:p>
            <a:pPr marL="457200" indent="-457200">
              <a:buAutoNum type="arabicPeriod"/>
            </a:pPr>
            <a:endParaRPr lang="en-IN" dirty="0"/>
          </a:p>
          <a:p>
            <a:pPr marL="457200" indent="-457200">
              <a:buAutoNum type="arabicPeriod"/>
            </a:pPr>
            <a:endParaRPr lang="en-IN" dirty="0" smtClean="0"/>
          </a:p>
          <a:p>
            <a:pPr marL="457200" indent="-457200">
              <a:buAutoNum type="arabicPeriod"/>
            </a:pPr>
            <a:endParaRPr lang="en-IN" dirty="0"/>
          </a:p>
          <a:p>
            <a:pPr marL="0" indent="0">
              <a:buNone/>
            </a:pPr>
            <a:r>
              <a:rPr lang="en-IN" dirty="0" smtClean="0"/>
              <a:t>Fig: Stalling in pipeline without data forwarding</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Fig: Pipeline with </a:t>
            </a:r>
            <a:r>
              <a:rPr lang="en-IN" dirty="0"/>
              <a:t>d</a:t>
            </a:r>
            <a:r>
              <a:rPr lang="en-IN" dirty="0" smtClean="0"/>
              <a:t>ata forwarding</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p:txBody>
      </p:sp>
      <p:sp>
        <p:nvSpPr>
          <p:cNvPr id="2" name="Title 1"/>
          <p:cNvSpPr>
            <a:spLocks noGrp="1"/>
          </p:cNvSpPr>
          <p:nvPr>
            <p:ph type="title"/>
          </p:nvPr>
        </p:nvSpPr>
        <p:spPr>
          <a:xfrm>
            <a:off x="914400" y="692697"/>
            <a:ext cx="7315200" cy="1080119"/>
          </a:xfrm>
        </p:spPr>
        <p:txBody>
          <a:bodyPr/>
          <a:lstStyle/>
          <a:p>
            <a:pPr algn="ctr"/>
            <a:r>
              <a:rPr lang="en-IN" sz="2800" dirty="0" smtClean="0">
                <a:latin typeface="Calibri" pitchFamily="34" charset="0"/>
              </a:rPr>
              <a:t>SOLUTION TO PIPELINE HAZARDS</a:t>
            </a:r>
            <a:endParaRPr lang="en-IN" sz="2800" dirty="0">
              <a:latin typeface="Calibri" pitchFamily="34"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348880"/>
            <a:ext cx="7467600"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4581128"/>
            <a:ext cx="62674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930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u="sng" dirty="0" smtClean="0"/>
              <a:t>FLOATING POINT UNIT</a:t>
            </a:r>
            <a:r>
              <a:rPr lang="en-IN" dirty="0" smtClean="0"/>
              <a:t>: </a:t>
            </a:r>
          </a:p>
          <a:p>
            <a:pPr>
              <a:buFont typeface="Wingdings" pitchFamily="2" charset="2"/>
              <a:buChar char="Ø"/>
            </a:pPr>
            <a:r>
              <a:rPr lang="en-IN" dirty="0" smtClean="0"/>
              <a:t>ARM floating point architecture can support for floating point operations in half-, single- and double-precision floating point architecture. </a:t>
            </a:r>
          </a:p>
          <a:p>
            <a:pPr>
              <a:buFont typeface="Wingdings" pitchFamily="2" charset="2"/>
              <a:buChar char="Ø"/>
            </a:pPr>
            <a:r>
              <a:rPr lang="en-IN" dirty="0" smtClean="0"/>
              <a:t>With the inclusion of this feature, imaging applications, body control applications, FFT and filtering in graphics can be supported.</a:t>
            </a:r>
          </a:p>
          <a:p>
            <a:endParaRPr lang="en-IN" dirty="0" smtClean="0"/>
          </a:p>
          <a:p>
            <a:r>
              <a:rPr lang="en-IN" u="sng" dirty="0" smtClean="0"/>
              <a:t>BRANCH PREDICT UNIT</a:t>
            </a:r>
            <a:r>
              <a:rPr lang="en-IN" dirty="0" smtClean="0"/>
              <a:t>: </a:t>
            </a:r>
          </a:p>
          <a:p>
            <a:pPr>
              <a:buFont typeface="Wingdings" pitchFamily="2" charset="2"/>
              <a:buChar char="Ø"/>
            </a:pPr>
            <a:r>
              <a:rPr lang="en-IN" dirty="0" smtClean="0"/>
              <a:t>In processors without branch predict unit, the target of the branch is not known until the end of the Execute unit. </a:t>
            </a:r>
          </a:p>
          <a:p>
            <a:pPr>
              <a:buFont typeface="Wingdings" pitchFamily="2" charset="2"/>
              <a:buChar char="Ø"/>
            </a:pPr>
            <a:r>
              <a:rPr lang="en-IN" dirty="0" smtClean="0"/>
              <a:t>At the Execute stage it is known whether or not the branch is taken. Branch prediction attempts to guess whether a conditional jump will be taken or not. The longer the pipeline the greater the need for a good branch predictor.</a:t>
            </a:r>
          </a:p>
          <a:p>
            <a:endParaRPr lang="en-IN" dirty="0" smtClean="0"/>
          </a:p>
          <a:p>
            <a:endParaRPr lang="en-IN" dirty="0"/>
          </a:p>
        </p:txBody>
      </p:sp>
      <p:sp>
        <p:nvSpPr>
          <p:cNvPr id="2" name="Title 1"/>
          <p:cNvSpPr>
            <a:spLocks noGrp="1"/>
          </p:cNvSpPr>
          <p:nvPr>
            <p:ph type="title"/>
          </p:nvPr>
        </p:nvSpPr>
        <p:spPr/>
        <p:txBody>
          <a:bodyPr/>
          <a:lstStyle/>
          <a:p>
            <a:r>
              <a:rPr lang="en-IN" dirty="0" smtClean="0"/>
              <a:t>FUTURE SCOPE</a:t>
            </a:r>
            <a:endParaRPr lang="en-IN" dirty="0"/>
          </a:p>
        </p:txBody>
      </p:sp>
    </p:spTree>
    <p:extLst>
      <p:ext uri="{BB962C8B-B14F-4D97-AF65-F5344CB8AC3E}">
        <p14:creationId xmlns:p14="http://schemas.microsoft.com/office/powerpoint/2010/main" val="3066113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r>
              <a:rPr lang="en-US" sz="2400" dirty="0" smtClean="0"/>
              <a:t>3-address data processing instructions</a:t>
            </a:r>
          </a:p>
          <a:p>
            <a:r>
              <a:rPr lang="en-US" sz="2400" dirty="0" smtClean="0"/>
              <a:t>Powerful load and store multiple register instructions</a:t>
            </a:r>
          </a:p>
          <a:p>
            <a:r>
              <a:rPr lang="en-US" sz="2400" dirty="0" smtClean="0"/>
              <a:t>Dense 16-bit Thumb Mode</a:t>
            </a:r>
          </a:p>
          <a:p>
            <a:r>
              <a:rPr lang="en-US" sz="2400" dirty="0" smtClean="0"/>
              <a:t>Pipelining, Superscalar</a:t>
            </a:r>
          </a:p>
          <a:p>
            <a:r>
              <a:rPr lang="en-US" sz="2400" dirty="0" smtClean="0"/>
              <a:t>RISC Processor</a:t>
            </a:r>
          </a:p>
          <a:p>
            <a:r>
              <a:rPr lang="en-US" sz="2400" dirty="0" smtClean="0"/>
              <a:t>Memory Management Units</a:t>
            </a:r>
          </a:p>
          <a:p>
            <a:r>
              <a:rPr lang="en-US" sz="2400" dirty="0" smtClean="0"/>
              <a:t>Less Chip Space</a:t>
            </a:r>
          </a:p>
        </p:txBody>
      </p:sp>
      <p:sp>
        <p:nvSpPr>
          <p:cNvPr id="6" name="TextBox 5"/>
          <p:cNvSpPr txBox="1"/>
          <p:nvPr/>
        </p:nvSpPr>
        <p:spPr>
          <a:xfrm>
            <a:off x="755576" y="332656"/>
            <a:ext cx="7416824" cy="769441"/>
          </a:xfrm>
          <a:prstGeom prst="rect">
            <a:avLst/>
          </a:prstGeom>
          <a:noFill/>
        </p:spPr>
        <p:txBody>
          <a:bodyPr wrap="square" rtlCol="0">
            <a:spAutoFit/>
          </a:bodyPr>
          <a:lstStyle/>
          <a:p>
            <a:pPr algn="ctr"/>
            <a:r>
              <a:rPr lang="en-US" sz="4400" dirty="0" smtClean="0"/>
              <a:t>Why ARM?</a:t>
            </a:r>
            <a:endParaRPr lang="en-US" sz="4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rabicPeriod"/>
            </a:pPr>
            <a:r>
              <a:rPr lang="en-IN" sz="2800" dirty="0" smtClean="0"/>
              <a:t>Computer Organization And Design (ARM Edition) by Patterson &amp; Hennessy.</a:t>
            </a:r>
          </a:p>
          <a:p>
            <a:pPr marL="457200" indent="-457200">
              <a:buAutoNum type="arabicPeriod"/>
            </a:pPr>
            <a:r>
              <a:rPr lang="en-IN" sz="2800" dirty="0" smtClean="0"/>
              <a:t>ARM system On-chip architecture by Steve </a:t>
            </a:r>
            <a:r>
              <a:rPr lang="en-IN" sz="2800" dirty="0" err="1" smtClean="0"/>
              <a:t>Furber</a:t>
            </a:r>
            <a:r>
              <a:rPr lang="en-IN" sz="2800" dirty="0" smtClean="0"/>
              <a:t>.</a:t>
            </a:r>
          </a:p>
          <a:p>
            <a:pPr marL="457200" indent="-457200">
              <a:buAutoNum type="arabicPeriod"/>
            </a:pPr>
            <a:r>
              <a:rPr lang="en-IN" sz="2800" dirty="0"/>
              <a:t>ARM v7-M </a:t>
            </a:r>
            <a:r>
              <a:rPr lang="en-IN" sz="2800" dirty="0" smtClean="0"/>
              <a:t>Architecture, Application Level Reference Manual.</a:t>
            </a:r>
          </a:p>
          <a:p>
            <a:pPr marL="457200" indent="-457200">
              <a:buAutoNum type="arabicPeriod"/>
            </a:pPr>
            <a:r>
              <a:rPr lang="en-IN" sz="2800" dirty="0"/>
              <a:t>v</a:t>
            </a:r>
            <a:r>
              <a:rPr lang="en-IN" sz="2800" dirty="0" smtClean="0"/>
              <a:t>hdlguru.blogspot.com</a:t>
            </a:r>
          </a:p>
          <a:p>
            <a:pPr marL="457200" indent="-457200">
              <a:buAutoNum type="arabicPeriod"/>
            </a:pPr>
            <a:r>
              <a:rPr lang="en-IN" sz="2800" dirty="0" smtClean="0">
                <a:hlinkClick r:id="rId2"/>
              </a:rPr>
              <a:t>www.stackoverflow.com</a:t>
            </a:r>
            <a:endParaRPr lang="en-IN" sz="2800" dirty="0" smtClean="0"/>
          </a:p>
          <a:p>
            <a:pPr marL="457200" indent="-457200">
              <a:buAutoNum type="arabicPeriod"/>
            </a:pPr>
            <a:r>
              <a:rPr lang="en-IN" sz="2800" dirty="0" smtClean="0">
                <a:hlinkClick r:id="rId3"/>
              </a:rPr>
              <a:t>www.stackexchange.com</a:t>
            </a:r>
            <a:endParaRPr lang="en-IN" sz="2800" dirty="0" smtClean="0"/>
          </a:p>
          <a:p>
            <a:pPr marL="0" indent="0">
              <a:buNone/>
            </a:pPr>
            <a:endParaRPr lang="en-IN" sz="2800" dirty="0" smtClean="0"/>
          </a:p>
          <a:p>
            <a:pPr marL="457200" indent="-457200">
              <a:buAutoNum type="arabicPeriod"/>
            </a:pPr>
            <a:endParaRPr lang="en-IN" sz="2800" dirty="0" smtClean="0"/>
          </a:p>
          <a:p>
            <a:pPr marL="457200" indent="-457200">
              <a:buAutoNum type="arabicPeriod"/>
            </a:pPr>
            <a:endParaRPr lang="en-IN" sz="2800" dirty="0"/>
          </a:p>
        </p:txBody>
      </p:sp>
      <p:sp>
        <p:nvSpPr>
          <p:cNvPr id="2" name="Title 1"/>
          <p:cNvSpPr>
            <a:spLocks noGrp="1"/>
          </p:cNvSpPr>
          <p:nvPr>
            <p:ph type="title"/>
          </p:nvPr>
        </p:nvSpPr>
        <p:spPr/>
        <p:txBody>
          <a:bodyPr/>
          <a:lstStyle/>
          <a:p>
            <a:pPr algn="ctr"/>
            <a:r>
              <a:rPr lang="en-IN" dirty="0" smtClean="0"/>
              <a:t>REFERENCES</a:t>
            </a:r>
            <a:endParaRPr lang="en-IN" dirty="0"/>
          </a:p>
        </p:txBody>
      </p:sp>
    </p:spTree>
    <p:extLst>
      <p:ext uri="{BB962C8B-B14F-4D97-AF65-F5344CB8AC3E}">
        <p14:creationId xmlns:p14="http://schemas.microsoft.com/office/powerpoint/2010/main" val="3282421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1720" y="2924944"/>
            <a:ext cx="6800800" cy="5184576"/>
          </a:xfrm>
        </p:spPr>
        <p:txBody>
          <a:bodyPr>
            <a:noAutofit/>
          </a:bodyPr>
          <a:lstStyle/>
          <a:p>
            <a:pPr marL="0" indent="0">
              <a:buNone/>
            </a:pPr>
            <a:r>
              <a:rPr lang="en-IN" sz="2400" dirty="0" smtClean="0"/>
              <a:t>                                 APURVA TAYADE</a:t>
            </a:r>
          </a:p>
          <a:p>
            <a:pPr marL="0" indent="0">
              <a:buNone/>
            </a:pPr>
            <a:r>
              <a:rPr lang="en-IN" sz="2400" dirty="0"/>
              <a:t> </a:t>
            </a:r>
            <a:r>
              <a:rPr lang="en-IN" sz="2400" dirty="0" smtClean="0"/>
              <a:t>                                CHINMAY GADGIL</a:t>
            </a:r>
          </a:p>
          <a:p>
            <a:pPr marL="0" indent="0">
              <a:buNone/>
            </a:pPr>
            <a:r>
              <a:rPr lang="en-IN" sz="2400" dirty="0" smtClean="0"/>
              <a:t>                                 JANAKI THAKKAR</a:t>
            </a:r>
          </a:p>
          <a:p>
            <a:pPr marL="0" indent="0">
              <a:buNone/>
            </a:pPr>
            <a:r>
              <a:rPr lang="en-IN" sz="2400" dirty="0" smtClean="0"/>
              <a:t>                                 MOHNISH BHATIA</a:t>
            </a:r>
          </a:p>
          <a:p>
            <a:pPr marL="0" indent="0">
              <a:buNone/>
            </a:pPr>
            <a:r>
              <a:rPr lang="en-IN" sz="2400" dirty="0" smtClean="0"/>
              <a:t>                                 SAGAR BACHWANI</a:t>
            </a:r>
          </a:p>
          <a:p>
            <a:pPr marL="0" indent="0">
              <a:buNone/>
            </a:pPr>
            <a:r>
              <a:rPr lang="en-IN" sz="2400" dirty="0" smtClean="0"/>
              <a:t>                                 SAURABH NAIR</a:t>
            </a:r>
          </a:p>
          <a:p>
            <a:pPr marL="0" indent="0">
              <a:buNone/>
            </a:pPr>
            <a:endParaRPr lang="en-IN" sz="2400" dirty="0"/>
          </a:p>
          <a:p>
            <a:pPr marL="0" indent="0">
              <a:buNone/>
            </a:pPr>
            <a:r>
              <a:rPr lang="en-IN" sz="2400" dirty="0" smtClean="0"/>
              <a:t>                   </a:t>
            </a:r>
          </a:p>
          <a:p>
            <a:pPr marL="0" indent="0" algn="ctr">
              <a:buNone/>
            </a:pPr>
            <a:endParaRPr lang="en-IN" sz="2400" dirty="0"/>
          </a:p>
        </p:txBody>
      </p:sp>
      <p:sp>
        <p:nvSpPr>
          <p:cNvPr id="2" name="Title 1"/>
          <p:cNvSpPr>
            <a:spLocks noGrp="1"/>
          </p:cNvSpPr>
          <p:nvPr>
            <p:ph type="title"/>
          </p:nvPr>
        </p:nvSpPr>
        <p:spPr>
          <a:xfrm>
            <a:off x="467544" y="836712"/>
            <a:ext cx="8229600" cy="1143000"/>
          </a:xfrm>
        </p:spPr>
        <p:txBody>
          <a:bodyPr/>
          <a:lstStyle/>
          <a:p>
            <a:r>
              <a:rPr lang="en-IN" dirty="0" smtClean="0"/>
              <a:t>Presented By- </a:t>
            </a:r>
            <a:endParaRPr lang="en-IN" dirty="0"/>
          </a:p>
        </p:txBody>
      </p:sp>
    </p:spTree>
    <p:extLst>
      <p:ext uri="{BB962C8B-B14F-4D97-AF65-F5344CB8AC3E}">
        <p14:creationId xmlns:p14="http://schemas.microsoft.com/office/powerpoint/2010/main" val="3365195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132856"/>
            <a:ext cx="8229600" cy="4525963"/>
          </a:xfrm>
        </p:spPr>
        <p:txBody>
          <a:bodyPr>
            <a:noAutofit/>
          </a:bodyPr>
          <a:lstStyle/>
          <a:p>
            <a:r>
              <a:rPr lang="en-IN" sz="2800" dirty="0" smtClean="0"/>
              <a:t>Requires </a:t>
            </a:r>
            <a:r>
              <a:rPr lang="en-IN" sz="2800" dirty="0"/>
              <a:t>70% of the space of the ARM code</a:t>
            </a:r>
          </a:p>
          <a:p>
            <a:r>
              <a:rPr lang="en-IN" sz="2800" dirty="0" smtClean="0"/>
              <a:t>40</a:t>
            </a:r>
            <a:r>
              <a:rPr lang="en-IN" sz="2800" dirty="0"/>
              <a:t>% more instructions than the ARM code</a:t>
            </a:r>
          </a:p>
          <a:p>
            <a:r>
              <a:rPr lang="en-IN" sz="2800" dirty="0" smtClean="0"/>
              <a:t>With </a:t>
            </a:r>
            <a:r>
              <a:rPr lang="en-IN" sz="2800" dirty="0"/>
              <a:t>32-bit memory, the ARM code is 40% faster than the Thumb code</a:t>
            </a:r>
          </a:p>
          <a:p>
            <a:r>
              <a:rPr lang="en-IN" sz="2800" dirty="0" smtClean="0"/>
              <a:t>With </a:t>
            </a:r>
            <a:r>
              <a:rPr lang="en-IN" sz="2800" dirty="0"/>
              <a:t>16-bit memory, the Thumb code is 45% faster than the ARM code</a:t>
            </a:r>
          </a:p>
          <a:p>
            <a:r>
              <a:rPr lang="en-IN" sz="2800" dirty="0" smtClean="0"/>
              <a:t>Uses </a:t>
            </a:r>
            <a:r>
              <a:rPr lang="en-IN" sz="2800" dirty="0"/>
              <a:t>30% less external memory power than </a:t>
            </a:r>
            <a:r>
              <a:rPr lang="en-IN" sz="2800" dirty="0" smtClean="0"/>
              <a:t>ARM</a:t>
            </a:r>
            <a:endParaRPr lang="en-IN" sz="2800" dirty="0"/>
          </a:p>
        </p:txBody>
      </p:sp>
      <p:sp>
        <p:nvSpPr>
          <p:cNvPr id="2" name="Title 1"/>
          <p:cNvSpPr>
            <a:spLocks noGrp="1"/>
          </p:cNvSpPr>
          <p:nvPr>
            <p:ph type="title"/>
          </p:nvPr>
        </p:nvSpPr>
        <p:spPr/>
        <p:txBody>
          <a:bodyPr/>
          <a:lstStyle/>
          <a:p>
            <a:r>
              <a:rPr lang="en-IN" dirty="0" smtClean="0"/>
              <a:t>Why Thumb Instruction Set?</a:t>
            </a:r>
            <a:endParaRPr lang="en-IN" dirty="0"/>
          </a:p>
        </p:txBody>
      </p:sp>
    </p:spTree>
    <p:extLst>
      <p:ext uri="{BB962C8B-B14F-4D97-AF65-F5344CB8AC3E}">
        <p14:creationId xmlns:p14="http://schemas.microsoft.com/office/powerpoint/2010/main" val="1115218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16832"/>
            <a:ext cx="8229600" cy="4525963"/>
          </a:xfrm>
        </p:spPr>
        <p:txBody>
          <a:bodyPr>
            <a:normAutofit/>
          </a:bodyPr>
          <a:lstStyle/>
          <a:p>
            <a:r>
              <a:rPr lang="en-IN" sz="3600" dirty="0" smtClean="0"/>
              <a:t>Simple </a:t>
            </a:r>
            <a:r>
              <a:rPr lang="en-IN" sz="3600" dirty="0"/>
              <a:t>but powerful and very dense 16 bit Instruction Set</a:t>
            </a:r>
          </a:p>
          <a:p>
            <a:r>
              <a:rPr lang="en-IN" sz="3600" dirty="0" smtClean="0"/>
              <a:t>High </a:t>
            </a:r>
            <a:r>
              <a:rPr lang="en-IN" sz="3600" dirty="0"/>
              <a:t>code density</a:t>
            </a:r>
          </a:p>
          <a:p>
            <a:r>
              <a:rPr lang="en-IN" sz="3600" dirty="0" err="1" smtClean="0"/>
              <a:t>Multicycle</a:t>
            </a:r>
            <a:r>
              <a:rPr lang="en-IN" sz="3600" dirty="0" smtClean="0"/>
              <a:t> </a:t>
            </a:r>
            <a:r>
              <a:rPr lang="en-IN" sz="3600" dirty="0"/>
              <a:t>execution of all instructions along with 5 stage pipeline architecture.</a:t>
            </a:r>
          </a:p>
        </p:txBody>
      </p:sp>
      <p:sp>
        <p:nvSpPr>
          <p:cNvPr id="2" name="Title 1"/>
          <p:cNvSpPr>
            <a:spLocks noGrp="1"/>
          </p:cNvSpPr>
          <p:nvPr>
            <p:ph type="title"/>
          </p:nvPr>
        </p:nvSpPr>
        <p:spPr/>
        <p:txBody>
          <a:bodyPr/>
          <a:lstStyle/>
          <a:p>
            <a:r>
              <a:rPr lang="en-IN" dirty="0" smtClean="0"/>
              <a:t>THUMB Features</a:t>
            </a:r>
            <a:endParaRPr lang="en-IN" dirty="0"/>
          </a:p>
        </p:txBody>
      </p:sp>
    </p:spTree>
    <p:extLst>
      <p:ext uri="{BB962C8B-B14F-4D97-AF65-F5344CB8AC3E}">
        <p14:creationId xmlns:p14="http://schemas.microsoft.com/office/powerpoint/2010/main" val="2395401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16 </a:t>
            </a:r>
            <a:r>
              <a:rPr lang="en-IN" sz="2400" dirty="0"/>
              <a:t>bit RISC processor</a:t>
            </a:r>
          </a:p>
          <a:p>
            <a:r>
              <a:rPr lang="en-IN" sz="2400" dirty="0" smtClean="0"/>
              <a:t>Load </a:t>
            </a:r>
            <a:r>
              <a:rPr lang="en-IN" sz="2400" dirty="0"/>
              <a:t>and Store </a:t>
            </a:r>
            <a:r>
              <a:rPr lang="en-IN" sz="2400" dirty="0" smtClean="0"/>
              <a:t>Architecture</a:t>
            </a:r>
          </a:p>
          <a:p>
            <a:r>
              <a:rPr lang="en-IN" sz="2400" dirty="0" smtClean="0"/>
              <a:t>Tested at a clock frequency of 50 MHz</a:t>
            </a:r>
            <a:endParaRPr lang="en-IN" sz="2400" dirty="0"/>
          </a:p>
          <a:p>
            <a:r>
              <a:rPr lang="en-IN" sz="2400" dirty="0" smtClean="0"/>
              <a:t>It </a:t>
            </a:r>
            <a:r>
              <a:rPr lang="en-IN" sz="2400" dirty="0"/>
              <a:t>has 16 bit address bus and hence can access </a:t>
            </a:r>
            <a:r>
              <a:rPr lang="en-IN" sz="2400" dirty="0" smtClean="0"/>
              <a:t>up to </a:t>
            </a:r>
            <a:r>
              <a:rPr lang="en-IN" sz="2400" dirty="0"/>
              <a:t>65536 memory locations</a:t>
            </a:r>
          </a:p>
          <a:p>
            <a:r>
              <a:rPr lang="en-IN" sz="2400" dirty="0" smtClean="0"/>
              <a:t>It </a:t>
            </a:r>
            <a:r>
              <a:rPr lang="en-IN" sz="2400" dirty="0"/>
              <a:t>consists of 16 general purpose registers each of 16 bit</a:t>
            </a:r>
          </a:p>
          <a:p>
            <a:r>
              <a:rPr lang="en-IN" sz="2400" dirty="0" smtClean="0"/>
              <a:t>It </a:t>
            </a:r>
            <a:r>
              <a:rPr lang="en-IN" sz="2400" dirty="0"/>
              <a:t>has 256 x 16 bits of RAM</a:t>
            </a:r>
          </a:p>
          <a:p>
            <a:r>
              <a:rPr lang="en-IN" sz="2400" dirty="0" smtClean="0"/>
              <a:t>It </a:t>
            </a:r>
            <a:r>
              <a:rPr lang="en-IN" sz="2400" dirty="0"/>
              <a:t>has 16 bit Program Counter, Stack Pointer and Link Register </a:t>
            </a:r>
            <a:r>
              <a:rPr lang="en-IN" sz="2400" dirty="0" smtClean="0"/>
              <a:t>which </a:t>
            </a:r>
            <a:r>
              <a:rPr lang="en-IN" sz="2400" dirty="0"/>
              <a:t>are a part of general purpose registers</a:t>
            </a:r>
            <a:endParaRPr lang="en-IN" sz="2400" dirty="0">
              <a:latin typeface="+mj-lt"/>
            </a:endParaRPr>
          </a:p>
        </p:txBody>
      </p:sp>
      <p:sp>
        <p:nvSpPr>
          <p:cNvPr id="2" name="Title 1"/>
          <p:cNvSpPr>
            <a:spLocks noGrp="1"/>
          </p:cNvSpPr>
          <p:nvPr>
            <p:ph type="title"/>
          </p:nvPr>
        </p:nvSpPr>
        <p:spPr/>
        <p:txBody>
          <a:bodyPr>
            <a:normAutofit/>
          </a:bodyPr>
          <a:lstStyle/>
          <a:p>
            <a:pPr algn="ctr"/>
            <a:r>
              <a:rPr lang="en-IN" sz="2800" dirty="0" smtClean="0"/>
              <a:t>Thumb Processor Features</a:t>
            </a:r>
            <a:endParaRPr lang="en-IN" sz="2800" dirty="0"/>
          </a:p>
        </p:txBody>
      </p:sp>
    </p:spTree>
    <p:extLst>
      <p:ext uri="{BB962C8B-B14F-4D97-AF65-F5344CB8AC3E}">
        <p14:creationId xmlns:p14="http://schemas.microsoft.com/office/powerpoint/2010/main" val="1638908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916832"/>
            <a:ext cx="8424936"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IN" sz="3200" dirty="0" smtClean="0">
                <a:latin typeface="Calibri" pitchFamily="34" charset="0"/>
              </a:rPr>
              <a:t>HARVARD ARCHITECTURE</a:t>
            </a:r>
            <a:endParaRPr lang="en-IN" sz="3200" dirty="0">
              <a:latin typeface="Calibri" pitchFamily="34" charset="0"/>
            </a:endParaRPr>
          </a:p>
        </p:txBody>
      </p:sp>
    </p:spTree>
    <p:extLst>
      <p:ext uri="{BB962C8B-B14F-4D97-AF65-F5344CB8AC3E}">
        <p14:creationId xmlns:p14="http://schemas.microsoft.com/office/powerpoint/2010/main" val="934358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Harvard physically separates storage and signal pathway for instructions and data</a:t>
            </a:r>
          </a:p>
          <a:p>
            <a:r>
              <a:rPr lang="en-US" dirty="0" smtClean="0"/>
              <a:t>There is no such strict separation in Modified Harvard</a:t>
            </a:r>
          </a:p>
          <a:p>
            <a:r>
              <a:rPr lang="en-US" dirty="0" smtClean="0"/>
              <a:t>Memory Mapping</a:t>
            </a:r>
          </a:p>
          <a:p>
            <a:r>
              <a:rPr lang="en-US" dirty="0" smtClean="0"/>
              <a:t>Number of Instruction bits is greater than the number of data bits</a:t>
            </a:r>
          </a:p>
          <a:p>
            <a:r>
              <a:rPr lang="en-US" dirty="0" smtClean="0"/>
              <a:t> In cases without caches, the Harvard Architecture is more efficient than von-Neumann.</a:t>
            </a:r>
            <a:endParaRPr lang="en-US" dirty="0"/>
          </a:p>
        </p:txBody>
      </p:sp>
      <p:sp>
        <p:nvSpPr>
          <p:cNvPr id="2" name="Title 1"/>
          <p:cNvSpPr>
            <a:spLocks noGrp="1"/>
          </p:cNvSpPr>
          <p:nvPr>
            <p:ph type="title"/>
          </p:nvPr>
        </p:nvSpPr>
        <p:spPr/>
        <p:txBody>
          <a:bodyPr/>
          <a:lstStyle/>
          <a:p>
            <a:r>
              <a:rPr lang="en-US" dirty="0" smtClean="0"/>
              <a:t>Modified Harvard</a:t>
            </a:r>
            <a:endParaRPr lang="en-US" dirty="0"/>
          </a:p>
        </p:txBody>
      </p:sp>
    </p:spTree>
    <p:extLst>
      <p:ext uri="{BB962C8B-B14F-4D97-AF65-F5344CB8AC3E}">
        <p14:creationId xmlns:p14="http://schemas.microsoft.com/office/powerpoint/2010/main" val="2985739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686800" cy="4525963"/>
          </a:xfrm>
        </p:spPr>
        <p:txBody>
          <a:bodyPr>
            <a:noAutofit/>
          </a:bodyPr>
          <a:lstStyle/>
          <a:p>
            <a:r>
              <a:rPr lang="en-IN" sz="2800" dirty="0" smtClean="0"/>
              <a:t>Designing </a:t>
            </a:r>
            <a:r>
              <a:rPr lang="en-IN" sz="2800" dirty="0"/>
              <a:t>of block diagram of the processor</a:t>
            </a:r>
          </a:p>
          <a:p>
            <a:r>
              <a:rPr lang="en-IN" sz="2800" dirty="0" smtClean="0"/>
              <a:t>Building </a:t>
            </a:r>
            <a:r>
              <a:rPr lang="en-IN" sz="2800" dirty="0"/>
              <a:t>a datapath</a:t>
            </a:r>
          </a:p>
          <a:p>
            <a:r>
              <a:rPr lang="en-IN" sz="2800" dirty="0" smtClean="0"/>
              <a:t>Designing </a:t>
            </a:r>
            <a:r>
              <a:rPr lang="en-IN" sz="2800" dirty="0"/>
              <a:t>an Instruction Set for the processor</a:t>
            </a:r>
          </a:p>
          <a:p>
            <a:r>
              <a:rPr lang="en-IN" sz="2800" dirty="0" smtClean="0"/>
              <a:t>Synthesizing </a:t>
            </a:r>
            <a:r>
              <a:rPr lang="en-IN" sz="2800" dirty="0"/>
              <a:t>of the various components of the datapath in VHDL with the help of Xilinx ISE</a:t>
            </a:r>
          </a:p>
          <a:p>
            <a:r>
              <a:rPr lang="en-IN" sz="2800" dirty="0" smtClean="0"/>
              <a:t>RTL </a:t>
            </a:r>
            <a:r>
              <a:rPr lang="en-IN" sz="2800" dirty="0"/>
              <a:t>simulation of the components of the datapath</a:t>
            </a:r>
          </a:p>
          <a:p>
            <a:r>
              <a:rPr lang="en-IN" sz="2800" dirty="0" smtClean="0"/>
              <a:t>Generating </a:t>
            </a:r>
            <a:r>
              <a:rPr lang="en-IN" sz="2800" dirty="0"/>
              <a:t>VHDL testbench waveforms of the RTL models</a:t>
            </a:r>
          </a:p>
          <a:p>
            <a:r>
              <a:rPr lang="en-IN" sz="2800" dirty="0" smtClean="0"/>
              <a:t>Simulation </a:t>
            </a:r>
            <a:r>
              <a:rPr lang="en-IN" sz="2800" dirty="0"/>
              <a:t>and Testing of individual models using ISim Simulator</a:t>
            </a:r>
          </a:p>
        </p:txBody>
      </p:sp>
      <p:sp>
        <p:nvSpPr>
          <p:cNvPr id="2" name="Title 1"/>
          <p:cNvSpPr>
            <a:spLocks noGrp="1"/>
          </p:cNvSpPr>
          <p:nvPr>
            <p:ph type="title"/>
          </p:nvPr>
        </p:nvSpPr>
        <p:spPr/>
        <p:txBody>
          <a:bodyPr/>
          <a:lstStyle/>
          <a:p>
            <a:r>
              <a:rPr lang="en-IN" dirty="0" smtClean="0"/>
              <a:t>DESIGN TASKS</a:t>
            </a:r>
            <a:endParaRPr lang="en-IN" dirty="0"/>
          </a:p>
        </p:txBody>
      </p:sp>
    </p:spTree>
    <p:extLst>
      <p:ext uri="{BB962C8B-B14F-4D97-AF65-F5344CB8AC3E}">
        <p14:creationId xmlns:p14="http://schemas.microsoft.com/office/powerpoint/2010/main" val="39111410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785</TotalTime>
  <Words>1225</Words>
  <Application>Microsoft Office PowerPoint</Application>
  <PresentationFormat>On-screen Show (4:3)</PresentationFormat>
  <Paragraphs>175</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Lucida Sans Unicode</vt:lpstr>
      <vt:lpstr>Verdana</vt:lpstr>
      <vt:lpstr>Wingdings</vt:lpstr>
      <vt:lpstr>Wingdings 2</vt:lpstr>
      <vt:lpstr>Wingdings 3</vt:lpstr>
      <vt:lpstr>Concourse</vt:lpstr>
      <vt:lpstr>DESIGN AND IMPLEMENTATION OF THUMB PROCESSOR ON FPGA</vt:lpstr>
      <vt:lpstr>WHY ARM?</vt:lpstr>
      <vt:lpstr>PowerPoint Presentation</vt:lpstr>
      <vt:lpstr>Why Thumb Instruction Set?</vt:lpstr>
      <vt:lpstr>THUMB Features</vt:lpstr>
      <vt:lpstr>Thumb Processor Features</vt:lpstr>
      <vt:lpstr>HARVARD ARCHITECTURE</vt:lpstr>
      <vt:lpstr>Modified Harvard</vt:lpstr>
      <vt:lpstr>DESIGN TASKS</vt:lpstr>
      <vt:lpstr>DESIGN TASKS</vt:lpstr>
      <vt:lpstr>System Requirements</vt:lpstr>
      <vt:lpstr>ADDRESSING MODES</vt:lpstr>
      <vt:lpstr>INSTRUCTION SET</vt:lpstr>
      <vt:lpstr>Thumb Processor Block Diagram</vt:lpstr>
      <vt:lpstr>PowerPoint Presentation</vt:lpstr>
      <vt:lpstr>MODULES</vt:lpstr>
      <vt:lpstr>PowerPoint Presentation</vt:lpstr>
      <vt:lpstr>PowerPoint Presentation</vt:lpstr>
      <vt:lpstr>PowerPoint Presentation</vt:lpstr>
      <vt:lpstr>PowerPoint Presentation</vt:lpstr>
      <vt:lpstr>PowerPoint Presentation</vt:lpstr>
      <vt:lpstr>PORT MAP</vt:lpstr>
      <vt:lpstr>5-STAGE PIPELINE</vt:lpstr>
      <vt:lpstr>DATAPATH</vt:lpstr>
      <vt:lpstr>Advantages of 5-stage pipeline</vt:lpstr>
      <vt:lpstr>PIPELINE HAZARDS</vt:lpstr>
      <vt:lpstr>PRACTICAL IMPLEMENTATION ON FPGA</vt:lpstr>
      <vt:lpstr>SOLUTION TO PIPELINE HAZARDS</vt:lpstr>
      <vt:lpstr>FUTURE SCOPE</vt:lpstr>
      <vt:lpstr>REFERENCES</vt:lpstr>
      <vt:lpstr>Presented By-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ASTRONAUT SAGAR B.</dc:creator>
  <cp:lastModifiedBy>Simran N Bhatia</cp:lastModifiedBy>
  <cp:revision>89</cp:revision>
  <dcterms:created xsi:type="dcterms:W3CDTF">2014-05-03T08:27:44Z</dcterms:created>
  <dcterms:modified xsi:type="dcterms:W3CDTF">2014-05-05T11:06:24Z</dcterms:modified>
</cp:coreProperties>
</file>