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1627" r:id="rId5"/>
    <p:sldId id="1631" r:id="rId6"/>
    <p:sldId id="1634" r:id="rId7"/>
    <p:sldId id="1632" r:id="rId8"/>
    <p:sldId id="1635" r:id="rId9"/>
    <p:sldId id="261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6FF"/>
    <a:srgbClr val="B2E8E7"/>
    <a:srgbClr val="68CFF4"/>
    <a:srgbClr val="FFEED5"/>
    <a:srgbClr val="FFC9C9"/>
    <a:srgbClr val="FFB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4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4B3B2-0D5C-4D7A-9BA2-1FA5874EC6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6AF3-372C-48C3-BE43-EF3256E2D1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 userDrawn="1"/>
        </p:nvSpPr>
        <p:spPr>
          <a:xfrm rot="3886894">
            <a:off x="6606575" y="1336075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3EBF9"/>
              </a:gs>
              <a:gs pos="100000">
                <a:srgbClr val="DDF0FF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>
            <a:off x="4375727" y="1913515"/>
            <a:ext cx="3440546" cy="344054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 userDrawn="1"/>
        </p:nvSpPr>
        <p:spPr>
          <a:xfrm>
            <a:off x="4207163" y="1744951"/>
            <a:ext cx="3777674" cy="37776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 userDrawn="1"/>
        </p:nvSpPr>
        <p:spPr>
          <a:xfrm>
            <a:off x="4071288" y="1609076"/>
            <a:ext cx="4049425" cy="4049425"/>
          </a:xfrm>
          <a:prstGeom prst="ellipse">
            <a:avLst/>
          </a:prstGeom>
          <a:noFill/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/>
          <p:cNvSpPr/>
          <p:nvPr userDrawn="1"/>
        </p:nvSpPr>
        <p:spPr>
          <a:xfrm>
            <a:off x="3916218" y="1454006"/>
            <a:ext cx="4359565" cy="4359565"/>
          </a:xfrm>
          <a:prstGeom prst="ellipse">
            <a:avLst/>
          </a:prstGeom>
          <a:noFill/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 userDrawn="1"/>
        </p:nvSpPr>
        <p:spPr>
          <a:xfrm>
            <a:off x="0" y="3771900"/>
            <a:ext cx="2533650" cy="3086100"/>
          </a:xfrm>
          <a:prstGeom prst="rect">
            <a:avLst/>
          </a:prstGeom>
          <a:blipFill>
            <a:blip r:embed="rId2" cstate="screen"/>
            <a:srcRect/>
            <a:stretch>
              <a:fillRect t="26852" r="67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/>
          <p:cNvSpPr/>
          <p:nvPr userDrawn="1"/>
        </p:nvSpPr>
        <p:spPr>
          <a:xfrm rot="3886894">
            <a:off x="9658000" y="3752500"/>
            <a:ext cx="1782079" cy="1782079"/>
          </a:xfrm>
          <a:prstGeom prst="ellipse">
            <a:avLst/>
          </a:prstGeom>
          <a:gradFill flip="none" rotWithShape="1">
            <a:gsLst>
              <a:gs pos="0">
                <a:srgbClr val="E8D9F3">
                  <a:alpha val="43000"/>
                </a:srgbClr>
              </a:gs>
              <a:gs pos="100000">
                <a:srgbClr val="C9E8F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0" y="0"/>
            <a:ext cx="3925824" cy="2857500"/>
          </a:xfrm>
          <a:prstGeom prst="rect">
            <a:avLst/>
          </a:prstGeom>
          <a:blipFill>
            <a:blip r:embed="rId3" cstate="screen"/>
            <a:srcRect/>
            <a:stretch>
              <a:fillRect r="23777" b="25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 userDrawn="1"/>
        </p:nvSpPr>
        <p:spPr>
          <a:xfrm>
            <a:off x="9353550" y="0"/>
            <a:ext cx="2838450" cy="2743200"/>
          </a:xfrm>
          <a:prstGeom prst="rect">
            <a:avLst/>
          </a:prstGeom>
          <a:blipFill>
            <a:blip r:embed="rId4" cstate="screen"/>
            <a:srcRect/>
            <a:stretch>
              <a:fillRect l="13423" b="163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 userDrawn="1"/>
        </p:nvSpPr>
        <p:spPr>
          <a:xfrm rot="3886894">
            <a:off x="8911627" y="4790438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DF0DF">
                  <a:alpha val="18000"/>
                </a:srgbClr>
              </a:gs>
              <a:gs pos="100000">
                <a:srgbClr val="DAEFC3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 userDrawn="1"/>
        </p:nvSpPr>
        <p:spPr>
          <a:xfrm rot="3886894">
            <a:off x="1729776" y="3011662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 userDrawn="1"/>
        </p:nvSpPr>
        <p:spPr>
          <a:xfrm>
            <a:off x="5810250" y="5791200"/>
            <a:ext cx="2609850" cy="1066800"/>
          </a:xfrm>
          <a:prstGeom prst="rect">
            <a:avLst/>
          </a:prstGeom>
          <a:blipFill dpi="0" rotWithShape="1">
            <a:blip r:embed="rId5" cstate="screen">
              <a:alphaModFix amt="56000"/>
            </a:blip>
            <a:srcRect/>
            <a:stretch>
              <a:fillRect l="10949" t="32440" r="8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副标题 2"/>
          <p:cNvSpPr>
            <a:spLocks noGrp="1"/>
          </p:cNvSpPr>
          <p:nvPr>
            <p:ph type="subTitle" idx="1"/>
          </p:nvPr>
        </p:nvSpPr>
        <p:spPr>
          <a:xfrm>
            <a:off x="4648319" y="2390775"/>
            <a:ext cx="2895362" cy="673058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35" name="标题 1"/>
          <p:cNvSpPr>
            <a:spLocks noGrp="1"/>
          </p:cNvSpPr>
          <p:nvPr>
            <p:ph type="ctrTitle"/>
          </p:nvPr>
        </p:nvSpPr>
        <p:spPr>
          <a:xfrm>
            <a:off x="4437255" y="3098048"/>
            <a:ext cx="3317489" cy="731278"/>
          </a:xfrm>
        </p:spPr>
        <p:txBody>
          <a:bodyPr wrap="none" anchor="t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275765" y="4532226"/>
            <a:ext cx="1640469" cy="2367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4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275765" y="4789401"/>
            <a:ext cx="1640469" cy="2367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016005" y="4165600"/>
            <a:ext cx="21599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8724900" y="3633788"/>
            <a:ext cx="3467100" cy="3224212"/>
          </a:xfrm>
          <a:prstGeom prst="rect">
            <a:avLst/>
          </a:prstGeom>
          <a:blipFill>
            <a:blip r:embed="rId6" cstate="screen"/>
            <a:srcRect/>
            <a:stretch>
              <a:fillRect l="20878" t="163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04900" y="0"/>
            <a:ext cx="4533900" cy="1866900"/>
          </a:xfrm>
          <a:prstGeom prst="rect">
            <a:avLst/>
          </a:prstGeom>
          <a:blipFill>
            <a:blip r:embed="rId7" cstate="screen"/>
            <a:srcRect/>
            <a:stretch>
              <a:fillRect l="4622" b="390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 rot="3886894">
            <a:off x="4815874" y="2183763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 userDrawn="1"/>
        </p:nvSpPr>
        <p:spPr>
          <a:xfrm>
            <a:off x="1129434" y="1151515"/>
            <a:ext cx="3440546" cy="344054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960870" y="982951"/>
            <a:ext cx="3777674" cy="37776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 userDrawn="1"/>
        </p:nvSpPr>
        <p:spPr>
          <a:xfrm>
            <a:off x="824995" y="847076"/>
            <a:ext cx="4049425" cy="4049425"/>
          </a:xfrm>
          <a:prstGeom prst="ellipse">
            <a:avLst/>
          </a:prstGeom>
          <a:noFill/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669925" y="692006"/>
            <a:ext cx="4359565" cy="4359565"/>
          </a:xfrm>
          <a:prstGeom prst="ellipse">
            <a:avLst/>
          </a:prstGeom>
          <a:noFill/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 rot="10800000">
            <a:off x="5676900" y="0"/>
            <a:ext cx="3829050" cy="3086100"/>
          </a:xfrm>
          <a:prstGeom prst="rect">
            <a:avLst/>
          </a:prstGeom>
          <a:blipFill>
            <a:blip r:embed="rId2" cstate="screen"/>
            <a:srcRect/>
            <a:stretch>
              <a:fillRect l="12189" t="29629" r="72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 userDrawn="1"/>
        </p:nvSpPr>
        <p:spPr>
          <a:xfrm rot="3886894">
            <a:off x="8534050" y="2552249"/>
            <a:ext cx="1782079" cy="1782079"/>
          </a:xfrm>
          <a:prstGeom prst="ellipse">
            <a:avLst/>
          </a:prstGeom>
          <a:gradFill flip="none" rotWithShape="1">
            <a:gsLst>
              <a:gs pos="0">
                <a:srgbClr val="E8D9F3">
                  <a:alpha val="43000"/>
                </a:srgbClr>
              </a:gs>
              <a:gs pos="100000">
                <a:srgbClr val="C9E8F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 rot="10800000">
            <a:off x="2837688" y="5029200"/>
            <a:ext cx="2731007" cy="1828800"/>
          </a:xfrm>
          <a:prstGeom prst="rect">
            <a:avLst/>
          </a:prstGeom>
          <a:blipFill dpi="0" rotWithShape="1">
            <a:blip r:embed="rId3" cstate="screen">
              <a:alphaModFix amt="40000"/>
            </a:blip>
            <a:srcRect/>
            <a:stretch>
              <a:fillRect l="4464" r="7428" b="42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 userDrawn="1"/>
        </p:nvSpPr>
        <p:spPr>
          <a:xfrm rot="10800000">
            <a:off x="0" y="4114800"/>
            <a:ext cx="2838450" cy="2743200"/>
          </a:xfrm>
          <a:prstGeom prst="rect">
            <a:avLst/>
          </a:prstGeom>
          <a:blipFill>
            <a:blip r:embed="rId4" cstate="screen"/>
            <a:srcRect/>
            <a:stretch>
              <a:fillRect l="13423" b="163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7905750" y="5791200"/>
            <a:ext cx="2609850" cy="1066800"/>
          </a:xfrm>
          <a:prstGeom prst="rect">
            <a:avLst/>
          </a:prstGeom>
          <a:blipFill dpi="0" rotWithShape="1">
            <a:blip r:embed="rId5" cstate="screen">
              <a:alphaModFix amt="56000"/>
            </a:blip>
            <a:srcRect/>
            <a:stretch>
              <a:fillRect l="10949" t="32440" r="8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5278872" y="4010128"/>
            <a:ext cx="4516978" cy="761354"/>
          </a:xfrm>
        </p:spPr>
        <p:txBody>
          <a:bodyPr wrap="none" anchor="b">
            <a:normAutofit/>
          </a:bodyPr>
          <a:lstStyle>
            <a:lvl1pPr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5278872" y="4889047"/>
            <a:ext cx="4516978" cy="1248228"/>
          </a:xfrm>
        </p:spPr>
        <p:txBody>
          <a:bodyPr wrap="none" anchor="t"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2724150" cy="2514600"/>
          </a:xfrm>
          <a:prstGeom prst="rect">
            <a:avLst/>
          </a:prstGeom>
          <a:blipFill>
            <a:blip r:embed="rId6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9620250" y="1333500"/>
            <a:ext cx="2571750" cy="4906963"/>
          </a:xfrm>
          <a:prstGeom prst="rect">
            <a:avLst/>
          </a:prstGeom>
          <a:blipFill dpi="0" rotWithShape="1">
            <a:blip r:embed="rId7" cstate="screen"/>
            <a:srcRect/>
            <a:stretch>
              <a:fillRect t="6995" b="48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4" y="1123950"/>
            <a:ext cx="10850563" cy="5019675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 userDrawn="1"/>
        </p:nvSpPr>
        <p:spPr>
          <a:xfrm rot="14686894">
            <a:off x="4341174" y="4277674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3EBF9"/>
              </a:gs>
              <a:gs pos="100000">
                <a:srgbClr val="DDF0FF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 userDrawn="1"/>
        </p:nvSpPr>
        <p:spPr>
          <a:xfrm rot="10800000">
            <a:off x="8266176" y="4229100"/>
            <a:ext cx="3925824" cy="2628900"/>
          </a:xfrm>
          <a:prstGeom prst="rect">
            <a:avLst/>
          </a:prstGeom>
          <a:blipFill>
            <a:blip r:embed="rId2" cstate="screen"/>
            <a:srcRect/>
            <a:stretch>
              <a:fillRect l="4464" t="-35997" r="7428" b="42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 userDrawn="1"/>
        </p:nvSpPr>
        <p:spPr>
          <a:xfrm rot="10800000">
            <a:off x="0" y="4114800"/>
            <a:ext cx="2838450" cy="2743200"/>
          </a:xfrm>
          <a:prstGeom prst="rect">
            <a:avLst/>
          </a:prstGeom>
          <a:blipFill>
            <a:blip r:embed="rId3" cstate="screen"/>
            <a:srcRect/>
            <a:stretch>
              <a:fillRect l="13423" b="163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 userDrawn="1"/>
        </p:nvSpPr>
        <p:spPr>
          <a:xfrm rot="14686894">
            <a:off x="1881896" y="2273382"/>
            <a:ext cx="1516331" cy="1516331"/>
          </a:xfrm>
          <a:prstGeom prst="ellipse">
            <a:avLst/>
          </a:prstGeom>
          <a:gradFill flip="none" rotWithShape="1">
            <a:gsLst>
              <a:gs pos="0">
                <a:srgbClr val="E8D9F3">
                  <a:alpha val="43000"/>
                </a:srgbClr>
              </a:gs>
              <a:gs pos="100000">
                <a:srgbClr val="C9E8FF">
                  <a:alpha val="73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 userDrawn="1"/>
        </p:nvSpPr>
        <p:spPr>
          <a:xfrm rot="14686894">
            <a:off x="2974594" y="1847850"/>
            <a:ext cx="1058705" cy="1058705"/>
          </a:xfrm>
          <a:prstGeom prst="ellipse">
            <a:avLst/>
          </a:prstGeom>
          <a:gradFill flip="none" rotWithShape="1">
            <a:gsLst>
              <a:gs pos="0">
                <a:srgbClr val="FDF0DF">
                  <a:alpha val="18000"/>
                </a:srgbClr>
              </a:gs>
              <a:gs pos="100000">
                <a:srgbClr val="DAEFC3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 userDrawn="1"/>
        </p:nvSpPr>
        <p:spPr>
          <a:xfrm rot="14686894">
            <a:off x="9217973" y="2602087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 userDrawn="1"/>
        </p:nvSpPr>
        <p:spPr>
          <a:xfrm rot="10800000">
            <a:off x="3771900" y="0"/>
            <a:ext cx="2609850" cy="1066800"/>
          </a:xfrm>
          <a:prstGeom prst="rect">
            <a:avLst/>
          </a:prstGeom>
          <a:blipFill dpi="0" rotWithShape="1">
            <a:blip r:embed="rId4" cstate="screen">
              <a:alphaModFix amt="56000"/>
            </a:blip>
            <a:srcRect/>
            <a:stretch>
              <a:fillRect l="10949" t="32440" r="8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4375727" y="1913515"/>
            <a:ext cx="3440546" cy="344054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/>
          <p:cNvSpPr/>
          <p:nvPr userDrawn="1"/>
        </p:nvSpPr>
        <p:spPr>
          <a:xfrm>
            <a:off x="4207163" y="1744951"/>
            <a:ext cx="3777674" cy="37776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/>
          <p:cNvSpPr/>
          <p:nvPr userDrawn="1"/>
        </p:nvSpPr>
        <p:spPr>
          <a:xfrm>
            <a:off x="4071288" y="1609076"/>
            <a:ext cx="4049425" cy="4049425"/>
          </a:xfrm>
          <a:prstGeom prst="ellipse">
            <a:avLst/>
          </a:prstGeom>
          <a:noFill/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/>
          <p:cNvSpPr/>
          <p:nvPr userDrawn="1"/>
        </p:nvSpPr>
        <p:spPr>
          <a:xfrm>
            <a:off x="3916218" y="1454006"/>
            <a:ext cx="4359565" cy="4359565"/>
          </a:xfrm>
          <a:prstGeom prst="ellipse">
            <a:avLst/>
          </a:prstGeom>
          <a:noFill/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5273963" y="3929351"/>
            <a:ext cx="16440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47972" y="2672365"/>
            <a:ext cx="3096055" cy="961423"/>
          </a:xfrm>
          <a:noFill/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441754" y="4094916"/>
            <a:ext cx="33084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441754" y="4402634"/>
            <a:ext cx="33084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4710883" y="4610284"/>
            <a:ext cx="2770234" cy="1203718"/>
            <a:chOff x="2855913" y="-477838"/>
            <a:chExt cx="5757862" cy="2501900"/>
          </a:xfrm>
          <a:solidFill>
            <a:schemeClr val="accent2"/>
          </a:solidFill>
        </p:grpSpPr>
        <p:sp>
          <p:nvSpPr>
            <p:cNvPr id="21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矩形 39"/>
          <p:cNvSpPr/>
          <p:nvPr userDrawn="1"/>
        </p:nvSpPr>
        <p:spPr>
          <a:xfrm rot="16200000">
            <a:off x="8846344" y="121444"/>
            <a:ext cx="3467100" cy="3224212"/>
          </a:xfrm>
          <a:prstGeom prst="rect">
            <a:avLst/>
          </a:prstGeom>
          <a:blipFill dpi="0" rotWithShape="1">
            <a:blip r:embed="rId5" cstate="screen">
              <a:alphaModFix amt="51000"/>
            </a:blip>
            <a:srcRect/>
            <a:stretch>
              <a:fillRect l="20878" t="163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2667000" cy="2552700"/>
          </a:xfrm>
          <a:prstGeom prst="rect">
            <a:avLst/>
          </a:prstGeom>
          <a:blipFill>
            <a:blip r:embed="rId6" cstate="screen"/>
            <a:srcRect/>
            <a:stretch>
              <a:fillRect b="14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rgbClr val="FFB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FFBF6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42625" y="3288322"/>
            <a:ext cx="4407807" cy="1056198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计算机图形学期末项目</a:t>
            </a:r>
            <a:br>
              <a:rPr lang="en-US" altLang="zh-CN" sz="2000" dirty="0"/>
            </a:br>
            <a:r>
              <a:rPr lang="en-US" altLang="zh-CN" sz="2000" dirty="0"/>
              <a:t>----</a:t>
            </a:r>
            <a:r>
              <a:rPr lang="zh-CN" altLang="en-US" sz="2000" dirty="0" smtClean="0"/>
              <a:t>自然景观、场景漫游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214219" y="4344519"/>
            <a:ext cx="1640469" cy="112429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赵佳乐 </a:t>
            </a:r>
            <a:r>
              <a:rPr lang="en-US" altLang="zh-CN" dirty="0" smtClean="0"/>
              <a:t>16340300</a:t>
            </a:r>
            <a:endParaRPr lang="en-US" altLang="zh-CN" dirty="0" smtClean="0"/>
          </a:p>
          <a:p>
            <a:r>
              <a:rPr lang="zh-CN" altLang="en-US" dirty="0" smtClean="0"/>
              <a:t>赵博然 </a:t>
            </a:r>
            <a:r>
              <a:rPr lang="en-US" altLang="zh-CN" dirty="0"/>
              <a:t>16340299</a:t>
            </a:r>
            <a:endParaRPr lang="en-US" altLang="zh-CN" dirty="0" smtClean="0"/>
          </a:p>
          <a:p>
            <a:r>
              <a:rPr lang="zh-CN" altLang="en-US" dirty="0"/>
              <a:t>张子</a:t>
            </a:r>
            <a:r>
              <a:rPr lang="zh-CN" altLang="en-US" dirty="0" smtClean="0"/>
              <a:t>轩 </a:t>
            </a:r>
            <a:r>
              <a:rPr lang="en-US" altLang="zh-CN" dirty="0"/>
              <a:t>16340297</a:t>
            </a:r>
            <a:endParaRPr lang="en-US" altLang="zh-CN" dirty="0" smtClean="0"/>
          </a:p>
          <a:p>
            <a:r>
              <a:rPr lang="zh-CN" altLang="en-US" dirty="0" smtClean="0"/>
              <a:t>周泽昊 </a:t>
            </a:r>
            <a:r>
              <a:rPr lang="en-US" altLang="zh-CN" dirty="0" smtClean="0"/>
              <a:t>16340312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872" y="4150918"/>
            <a:ext cx="4706376" cy="658826"/>
          </a:xfrm>
        </p:spPr>
        <p:txBody>
          <a:bodyPr>
            <a:noAutofit/>
          </a:bodyPr>
          <a:lstStyle/>
          <a:p>
            <a:r>
              <a:rPr lang="zh-CN" altLang="en-US" sz="6000" b="0" dirty="0" smtClean="0"/>
              <a:t>简述</a:t>
            </a:r>
            <a:endParaRPr lang="zh-CN" altLang="en-US" sz="6000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>
          <a:xfrm>
            <a:off x="2252870" y="2046514"/>
            <a:ext cx="1118054" cy="1128156"/>
          </a:xfrm>
        </p:spPr>
        <p:txBody>
          <a:bodyPr wrap="none"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pc="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39172" y="4867009"/>
            <a:ext cx="462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4" name="îşľiďê"/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4" name="i$ḻîḍè"/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ŝľíḓè"/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iṣľïḋé"/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" name="ï$ľïḍé"/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ïṡ1ídé"/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" name="íŝľiḍé"/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" name="is1idê"/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" name="ïSlïdè"/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" name="îšlïdé"/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" name="ïśḻíḓe"/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" name="íṥļîde"/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" name="ïSlïḓe"/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" name="îṧ1íďè"/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íslîḓe"/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íṡļïde"/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" name="îṧliḓé"/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" name="í$ḻiḓe"/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" name="iṧ1iḋè"/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" name="íṣľîdé"/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" name="ïṣḷîḋé"/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" name="ís1iḋê"/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" name="ïŝ1ídé"/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" name="íSliḑe"/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" name="iṡ1íḍè"/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" name="îsḷîḋe"/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ïṧḻíḓé"/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işļidé"/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iSļïḋe"/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" name="íṣ1îḑê"/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3" name="iṣ1ide"/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1" name="îsḷîḑe"/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2" name="íṡľiḑè"/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" name="îSlîdé"/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" name="íṧlídè"/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" name="ïṧḻîdé"/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6" name="ïslïḑé"/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7" name="ïṥľîďé"/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" name="isľide"/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" name="îšľîḋé"/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" name="î$ḻíḑé"/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" name="iṣľïdè"/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" name="iŝľîḑé"/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" name="išḻîḍe"/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" name="ïŝḷîďe"/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5" name="iṩḻîḍè"/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" name="îṥḻïḍè"/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" name="í$1ïḋè"/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" name="îslïḍè"/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" name="ïSḻïḍê"/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" name="ïṩḷiḓé"/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" name="îṡľiďe"/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" name="î$ļîḋe"/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" name="işľíďê"/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" name="ï$ḻíďè"/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" name="íṧ1ïďê"/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" name="î$ľíḍê"/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" name="iṥlide"/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" name="ïsḷïďè"/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" name="íṣļïḋé"/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" name="î$ļiḓe"/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" name="ïŝľîďe"/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" name="ïŝļîḋè"/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" name="íŝ1ïḑé"/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" name="îŝḻîḑe"/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" name="íŝḻïḑe"/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" name="íşḻiḋè"/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" name="ï$lïďe"/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" name="ïŝliḍé"/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" name="íşļïḑe"/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" name="íś1iḋè"/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" name="iş1íḍè"/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" name="îśľîďè"/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" name="îṧḷîḓê"/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" name="ï$líḋé"/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" name="îṩľïďê"/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" name="iŝḻïḑê"/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" name="iṩlïḑe"/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" name="iṧ1íḍê"/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" name="íŝļíḋe"/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" name="ïṧḷíďê"/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" name="ïŝľíḑe"/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2" name="íṣ1îḍè"/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" name="îšļidé"/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" name="îś1îḑè"/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44" name="íŝlîdè"/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5" name="íşľïďê"/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" name="íṧļídê"/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" name="ïŝlïďê"/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" name="îṣlíḓè"/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9" name="îṧļiḓé"/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" name="ï$1idé"/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5" name="ïṣļíḍé"/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" name="ïSliḋe"/>
            <p:cNvSpPr/>
            <p:nvPr/>
          </p:nvSpPr>
          <p:spPr bwMode="auto">
            <a:xfrm>
              <a:off x="1900022" y="1658227"/>
              <a:ext cx="4093264" cy="3084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400" dirty="0" smtClean="0"/>
                <a:t>绘制了</a:t>
              </a:r>
              <a:r>
                <a:rPr lang="zh-CN" altLang="en-US" sz="2400" dirty="0"/>
                <a:t>一</a:t>
              </a:r>
              <a:r>
                <a:rPr lang="zh-CN" altLang="en-US" sz="2400" dirty="0" smtClean="0"/>
                <a:t>个自然（人文）景观的第一视角场景，玩家</a:t>
              </a:r>
              <a:r>
                <a:rPr lang="zh-CN" altLang="en-US" sz="2400" dirty="0"/>
                <a:t>可以在其中自由</a:t>
              </a:r>
              <a:r>
                <a:rPr lang="zh-CN" altLang="en-US" sz="2400" dirty="0" smtClean="0"/>
                <a:t>游览（通过鼠标和键盘控制视角和方位）</a:t>
              </a:r>
              <a:endParaRPr lang="en-US" altLang="zh-CN" sz="2400" dirty="0" smtClean="0"/>
            </a:p>
            <a:p>
              <a:endParaRPr lang="en-US" altLang="zh-CN" sz="2400" dirty="0" smtClean="0"/>
            </a:p>
            <a:p>
              <a:r>
                <a:rPr lang="zh-CN" altLang="en-US" sz="2400" dirty="0" smtClean="0"/>
                <a:t>场景包括如树木、高楼等常见的风景以及天气效果</a:t>
              </a:r>
              <a:endParaRPr lang="en-US" altLang="zh-CN" sz="2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2400" dirty="0"/>
            </a:p>
          </p:txBody>
        </p:sp>
        <p:sp>
          <p:nvSpPr>
            <p:cNvPr id="10" name="ïṣļîďè"/>
            <p:cNvSpPr/>
            <p:nvPr/>
          </p:nvSpPr>
          <p:spPr bwMode="auto">
            <a:xfrm>
              <a:off x="668200" y="1607620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1" name="iślîḓé"/>
            <p:cNvSpPr/>
            <p:nvPr/>
          </p:nvSpPr>
          <p:spPr bwMode="auto">
            <a:xfrm>
              <a:off x="875579" y="1821642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简述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872" y="4150918"/>
            <a:ext cx="4706376" cy="658826"/>
          </a:xfrm>
        </p:spPr>
        <p:txBody>
          <a:bodyPr>
            <a:noAutofit/>
          </a:bodyPr>
          <a:lstStyle/>
          <a:p>
            <a:r>
              <a:rPr lang="zh-CN" altLang="en-US" sz="6000" b="0" dirty="0" smtClean="0"/>
              <a:t>技术</a:t>
            </a:r>
            <a:endParaRPr lang="zh-CN" altLang="en-US" sz="6000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>
          <a:xfrm>
            <a:off x="2252870" y="2046514"/>
            <a:ext cx="1118054" cy="1128156"/>
          </a:xfrm>
        </p:spPr>
        <p:txBody>
          <a:bodyPr wrap="none"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pc="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39172" y="4867009"/>
            <a:ext cx="462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4" name="îşľiďê"/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4" name="i$ḻîḍè"/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ŝľíḓè"/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iṣľïḋé"/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" name="ï$ľïḍé"/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ïṡ1ídé"/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" name="íŝľiḍé"/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" name="is1idê"/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" name="ïSlïdè"/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" name="îšlïdé"/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" name="ïśḻíḓe"/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" name="íṥļîde"/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" name="ïSlïḓe"/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" name="îṧ1íďè"/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íslîḓe"/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íṡļïde"/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" name="îṧliḓé"/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" name="í$ḻiḓe"/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" name="iṧ1iḋè"/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" name="íṣľîdé"/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" name="ïṣḷîḋé"/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" name="ís1iḋê"/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" name="ïŝ1ídé"/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" name="íSliḑe"/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" name="iṡ1íḍè"/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" name="îsḷîḋe"/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ïṧḻíḓé"/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işļidé"/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iSļïḋe"/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" name="íṣ1îḑê"/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3" name="iṣ1ide"/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1" name="îsḷîḑe"/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2" name="íṡľiḑè"/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" name="îSlîdé"/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" name="íṧlídè"/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" name="ïṧḻîdé"/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6" name="ïslïḑé"/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7" name="ïṥľîďé"/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" name="isľide"/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" name="îšľîḋé"/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" name="î$ḻíḑé"/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" name="iṣľïdè"/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" name="iŝľîḑé"/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" name="išḻîḍe"/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" name="ïŝḷîďe"/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5" name="iṩḻîḍè"/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" name="îṥḻïḍè"/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" name="í$1ïḋè"/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" name="îslïḍè"/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" name="ïSḻïḍê"/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" name="ïṩḷiḓé"/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" name="îṡľiďe"/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" name="î$ļîḋe"/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" name="işľíďê"/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" name="ï$ḻíďè"/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" name="íṧ1ïďê"/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" name="î$ľíḍê"/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" name="iṥlide"/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" name="ïsḷïďè"/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" name="íṣļïḋé"/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" name="î$ļiḓe"/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" name="ïŝľîďe"/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" name="ïŝļîḋè"/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" name="íŝ1ïḑé"/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" name="îŝḻîḑe"/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" name="íŝḻïḑe"/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" name="íşḻiḋè"/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" name="ï$lïďe"/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" name="ïŝliḍé"/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" name="íşļïḑe"/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" name="íś1iḋè"/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" name="iş1íḍè"/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" name="îśľîďè"/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" name="îṧḷîḓê"/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" name="ï$líḋé"/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" name="îṩľïďê"/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" name="iŝḻïḑê"/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" name="iṩlïḑe"/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" name="iṧ1íḍê"/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" name="íŝļíḋe"/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" name="ïṧḷíďê"/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" name="ïŝľíḑe"/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2" name="íṣ1îḍè"/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" name="îšļidé"/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" name="îś1îḑè"/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44" name="íŝlîdè"/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5" name="íşľïďê"/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" name="íṧļídê"/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" name="ïŝlïďê"/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" name="îṣlíḓè"/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9" name="îṧļiḓé"/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" name="ï$1idé"/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5" name="ïṣļíḍé"/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" name="ïSliḋe"/>
            <p:cNvSpPr/>
            <p:nvPr/>
          </p:nvSpPr>
          <p:spPr bwMode="auto">
            <a:xfrm>
              <a:off x="1900022" y="1658227"/>
              <a:ext cx="4093264" cy="3924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 dirty="0" smtClean="0"/>
                <a:t>OpenGL</a:t>
              </a:r>
              <a:endParaRPr lang="en-US" altLang="zh-CN" sz="2400" dirty="0" smtClean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 dirty="0" smtClean="0"/>
                <a:t>FPS</a:t>
              </a:r>
              <a:r>
                <a:rPr lang="zh-CN" altLang="en-US" sz="2400" dirty="0" smtClean="0"/>
                <a:t>相机</a:t>
              </a:r>
              <a:endParaRPr lang="en-US" altLang="zh-CN" sz="2400" dirty="0" smtClean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400" dirty="0" smtClean="0"/>
                <a:t>粒子效果</a:t>
              </a:r>
              <a:endParaRPr lang="en-US" altLang="zh-CN" sz="2400" dirty="0" smtClean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 dirty="0" smtClean="0"/>
                <a:t>GUI</a:t>
              </a:r>
              <a:endParaRPr lang="en-US" altLang="zh-CN" sz="2400" dirty="0" smtClean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400" dirty="0" smtClean="0"/>
                <a:t>纹理贴图</a:t>
              </a:r>
              <a:endParaRPr lang="en-US" altLang="zh-CN" sz="2400" dirty="0" smtClean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400" dirty="0" smtClean="0"/>
                <a:t>光照、阴影模型</a:t>
              </a:r>
              <a:r>
                <a:rPr lang="zh-CN" altLang="en-US" sz="2400" dirty="0"/>
                <a:t>等</a:t>
              </a:r>
              <a:endParaRPr lang="en-US" altLang="zh-CN" sz="2400" dirty="0" smtClean="0"/>
            </a:p>
          </p:txBody>
        </p:sp>
        <p:sp>
          <p:nvSpPr>
            <p:cNvPr id="10" name="ïṣļîďè"/>
            <p:cNvSpPr/>
            <p:nvPr/>
          </p:nvSpPr>
          <p:spPr bwMode="auto">
            <a:xfrm>
              <a:off x="668200" y="1607620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1" name="iślîḓé"/>
            <p:cNvSpPr/>
            <p:nvPr/>
          </p:nvSpPr>
          <p:spPr bwMode="auto">
            <a:xfrm>
              <a:off x="875579" y="1821642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872" y="4150918"/>
            <a:ext cx="4706376" cy="658826"/>
          </a:xfrm>
        </p:spPr>
        <p:txBody>
          <a:bodyPr>
            <a:noAutofit/>
          </a:bodyPr>
          <a:lstStyle/>
          <a:p>
            <a:r>
              <a:rPr lang="en-US" altLang="zh-CN" sz="6000" b="0" dirty="0" smtClean="0"/>
              <a:t>Bonus</a:t>
            </a:r>
            <a:endParaRPr lang="zh-CN" altLang="en-US" sz="6000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>
          <a:xfrm>
            <a:off x="2252870" y="2046514"/>
            <a:ext cx="1118054" cy="1128156"/>
          </a:xfrm>
        </p:spPr>
        <p:txBody>
          <a:bodyPr wrap="none"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pc="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39172" y="4867009"/>
            <a:ext cx="462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4" name="îşľiďê"/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4" name="i$ḻîḍè"/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ŝľíḓè"/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iṣľïḋé"/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" name="ï$ľïḍé"/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ïṡ1ídé"/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" name="íŝľiḍé"/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" name="is1idê"/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" name="ïSlïdè"/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" name="îšlïdé"/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" name="ïśḻíḓe"/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" name="íṥļîde"/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" name="ïSlïḓe"/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" name="îṧ1íďè"/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íslîḓe"/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íṡļïde"/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" name="îṧliḓé"/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" name="í$ḻiḓe"/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" name="iṧ1iḋè"/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" name="íṣľîdé"/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" name="ïṣḷîḋé"/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" name="ís1iḋê"/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" name="ïŝ1ídé"/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" name="íSliḑe"/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" name="iṡ1íḍè"/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" name="îsḷîḋe"/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ïṧḻíḓé"/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işļidé"/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iSļïḋe"/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" name="íṣ1îḑê"/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3" name="iṣ1ide"/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1" name="îsḷîḑe"/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2" name="íṡľiḑè"/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" name="îSlîdé"/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" name="íṧlídè"/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" name="ïṧḻîdé"/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6" name="ïslïḑé"/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7" name="ïṥľîďé"/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" name="isľide"/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" name="îšľîḋé"/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" name="î$ḻíḑé"/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" name="iṣľïdè"/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" name="iŝľîḑé"/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" name="išḻîḍe"/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" name="ïŝḷîďe"/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5" name="iṩḻîḍè"/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" name="îṥḻïḍè"/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" name="í$1ïḋè"/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" name="îslïḍè"/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" name="ïSḻïḍê"/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" name="ïṩḷiḓé"/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" name="îṡľiďe"/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" name="î$ļîḋe"/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" name="işľíďê"/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" name="ï$ḻíďè"/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" name="íṧ1ïďê"/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" name="î$ľíḍê"/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" name="iṥlide"/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" name="ïsḷïďè"/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" name="íṣļïḋé"/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" name="î$ļiḓe"/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" name="ïŝľîďe"/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" name="ïŝļîḋè"/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" name="íŝ1ïḑé"/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" name="îŝḻîḑe"/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" name="íŝḻïḑe"/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" name="íşḻiḋè"/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" name="ï$lïďe"/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" name="ïŝliḍé"/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" name="íşļïḑe"/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" name="íś1iḋè"/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" name="iş1íḍè"/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" name="îśľîďè"/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" name="îṧḷîḓê"/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" name="ï$líḋé"/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" name="îṩľïďê"/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" name="iŝḻïḑê"/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" name="iṩlïḑe"/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" name="iṧ1íḍê"/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" name="íŝļíḋe"/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" name="ïṧḷíďê"/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" name="ïŝľíḑe"/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2" name="íṣ1îḍè"/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" name="îšļidé"/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" name="îś1îḑè"/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44" name="íŝlîdè"/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5" name="íşľïďê"/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" name="íṧļídê"/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" name="ïŝlïďê"/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" name="îṣlíḓè"/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9" name="îṧļiḓé"/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" name="ï$1idé"/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5" name="ïṣļíḍé"/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" name="ïSliḋe"/>
            <p:cNvSpPr/>
            <p:nvPr/>
          </p:nvSpPr>
          <p:spPr bwMode="auto">
            <a:xfrm>
              <a:off x="1900022" y="1658227"/>
              <a:ext cx="4093264" cy="3924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400" dirty="0"/>
                <a:t>阴影</a:t>
              </a:r>
              <a:r>
                <a:rPr lang="zh-CN" altLang="en-US" sz="2400" dirty="0"/>
                <a:t>抗</a:t>
              </a:r>
              <a:r>
                <a:rPr lang="zh-CN" altLang="en-US" sz="2400" dirty="0" smtClean="0"/>
                <a:t>锯齿</a:t>
              </a:r>
              <a:endParaRPr lang="en-US" altLang="zh-CN" sz="2400" dirty="0" smtClean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2400" dirty="0" smtClean="0"/>
            </a:p>
          </p:txBody>
        </p:sp>
        <p:sp>
          <p:nvSpPr>
            <p:cNvPr id="10" name="ïṣļîďè"/>
            <p:cNvSpPr/>
            <p:nvPr/>
          </p:nvSpPr>
          <p:spPr bwMode="auto">
            <a:xfrm>
              <a:off x="668200" y="1607620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1" name="iślîḓé"/>
            <p:cNvSpPr/>
            <p:nvPr/>
          </p:nvSpPr>
          <p:spPr bwMode="auto">
            <a:xfrm>
              <a:off x="875579" y="1821642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Bonus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9846" y="2935705"/>
            <a:ext cx="3096055" cy="1203158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Thanks.</a:t>
            </a:r>
            <a:br>
              <a:rPr lang="en-US" altLang="zh-CN" sz="5400" dirty="0"/>
            </a:br>
            <a:endParaRPr lang="zh-CN" altLang="en-US" sz="5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af738c60-f0de-49fa-98b5-0eaa980fdd69"/>
</p:tagLst>
</file>

<file path=ppt/tags/tag2.xml><?xml version="1.0" encoding="utf-8"?>
<p:tagLst xmlns:p="http://schemas.openxmlformats.org/presentationml/2006/main">
  <p:tag name="ISLIDE.DIAGRAM" val="af738c60-f0de-49fa-98b5-0eaa980fdd69"/>
</p:tagLst>
</file>

<file path=ppt/tags/tag3.xml><?xml version="1.0" encoding="utf-8"?>
<p:tagLst xmlns:p="http://schemas.openxmlformats.org/presentationml/2006/main">
  <p:tag name="ISLIDE.DIAGRAM" val="af738c60-f0de-49fa-98b5-0eaa980fdd69"/>
</p:tagLst>
</file>

<file path=ppt/tags/tag4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edcb84f-acb4-4e16-a534-e9dddaa67370"/>
</p:tagLst>
</file>

<file path=ppt/theme/theme1.xml><?xml version="1.0" encoding="utf-8"?>
<a:theme xmlns:a="http://schemas.openxmlformats.org/drawingml/2006/main" name="主题5">
  <a:themeElements>
    <a:clrScheme name="新主题色">
      <a:dk1>
        <a:srgbClr val="000000"/>
      </a:dk1>
      <a:lt1>
        <a:srgbClr val="FFFFFF"/>
      </a:lt1>
      <a:dk2>
        <a:srgbClr val="34485E"/>
      </a:dk2>
      <a:lt2>
        <a:srgbClr val="DCE4EC"/>
      </a:lt2>
      <a:accent1>
        <a:srgbClr val="FF8989"/>
      </a:accent1>
      <a:accent2>
        <a:srgbClr val="FF9774"/>
      </a:accent2>
      <a:accent3>
        <a:srgbClr val="73DFD6"/>
      </a:accent3>
      <a:accent4>
        <a:srgbClr val="E39D77"/>
      </a:accent4>
      <a:accent5>
        <a:srgbClr val="DBB7DB"/>
      </a:accent5>
      <a:accent6>
        <a:srgbClr val="ACA6C9"/>
      </a:accent6>
      <a:hlink>
        <a:srgbClr val="AD1F1F"/>
      </a:hlink>
      <a:folHlink>
        <a:srgbClr val="FFC42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2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3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4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5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209</Words>
  <Application>WPS 演示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Impact</vt:lpstr>
      <vt:lpstr>微软雅黑</vt:lpstr>
      <vt:lpstr>Arial Unicode MS</vt:lpstr>
      <vt:lpstr>等线</vt:lpstr>
      <vt:lpstr>主题5</vt:lpstr>
      <vt:lpstr>计算机图形学期末项目 ----自然景观、场景漫游</vt:lpstr>
      <vt:lpstr>简述</vt:lpstr>
      <vt:lpstr>简述</vt:lpstr>
      <vt:lpstr>技术</vt:lpstr>
      <vt:lpstr>技术</vt:lpstr>
      <vt:lpstr>Bonus</vt:lpstr>
      <vt:lpstr>Bonus</vt:lpstr>
      <vt:lpstr>Thanks. 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work report</cp:category>
  <cp:lastModifiedBy>Administrator</cp:lastModifiedBy>
  <cp:revision>30</cp:revision>
  <cp:lastPrinted>2017-10-18T16:00:00Z</cp:lastPrinted>
  <dcterms:created xsi:type="dcterms:W3CDTF">2017-10-18T16:00:00Z</dcterms:created>
  <dcterms:modified xsi:type="dcterms:W3CDTF">2019-05-20T11:17:35Z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5adf0fce-932b-4fcd-b52b-c3574d47953e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2018-08-30T08:37:33.2721327Z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2052-11.1.0.8661</vt:lpwstr>
  </property>
</Properties>
</file>